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15" r:id="rId2"/>
    <p:sldMasterId id="2147483699" r:id="rId3"/>
    <p:sldMasterId id="2147483717" r:id="rId4"/>
  </p:sldMasterIdLst>
  <p:notesMasterIdLst>
    <p:notesMasterId r:id="rId40"/>
  </p:notesMasterIdLst>
  <p:sldIdLst>
    <p:sldId id="310" r:id="rId5"/>
    <p:sldId id="436" r:id="rId6"/>
    <p:sldId id="292" r:id="rId7"/>
    <p:sldId id="296" r:id="rId8"/>
    <p:sldId id="313" r:id="rId9"/>
    <p:sldId id="437" r:id="rId10"/>
    <p:sldId id="438" r:id="rId11"/>
    <p:sldId id="298" r:id="rId12"/>
    <p:sldId id="300" r:id="rId13"/>
    <p:sldId id="375" r:id="rId14"/>
    <p:sldId id="447" r:id="rId15"/>
    <p:sldId id="446" r:id="rId16"/>
    <p:sldId id="448" r:id="rId17"/>
    <p:sldId id="456" r:id="rId18"/>
    <p:sldId id="457" r:id="rId19"/>
    <p:sldId id="466" r:id="rId20"/>
    <p:sldId id="467" r:id="rId21"/>
    <p:sldId id="458" r:id="rId22"/>
    <p:sldId id="459" r:id="rId23"/>
    <p:sldId id="460" r:id="rId24"/>
    <p:sldId id="461" r:id="rId25"/>
    <p:sldId id="462" r:id="rId26"/>
    <p:sldId id="463" r:id="rId27"/>
    <p:sldId id="472" r:id="rId28"/>
    <p:sldId id="473" r:id="rId29"/>
    <p:sldId id="464" r:id="rId30"/>
    <p:sldId id="465" r:id="rId31"/>
    <p:sldId id="450" r:id="rId32"/>
    <p:sldId id="469" r:id="rId33"/>
    <p:sldId id="470" r:id="rId34"/>
    <p:sldId id="453" r:id="rId35"/>
    <p:sldId id="474" r:id="rId36"/>
    <p:sldId id="476" r:id="rId37"/>
    <p:sldId id="475" r:id="rId38"/>
    <p:sldId id="468" r:id="rId39"/>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112" userDrawn="1">
          <p15:clr>
            <a:srgbClr val="A4A3A4"/>
          </p15:clr>
        </p15:guide>
        <p15:guide id="2" orient="horz" pos="21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el Kapila" initials="NK" lastIdx="2" clrIdx="0">
    <p:extLst>
      <p:ext uri="{19B8F6BF-5375-455C-9EA6-DF929625EA0E}">
        <p15:presenceInfo xmlns:p15="http://schemas.microsoft.com/office/powerpoint/2012/main" userId="S::nkapila@adobe.com::6da73d90-2fdb-48c4-a57b-18d97a456b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FD"/>
    <a:srgbClr val="0B2C4E"/>
    <a:srgbClr val="1F2231"/>
    <a:srgbClr val="000000"/>
    <a:srgbClr val="FDCE04"/>
    <a:srgbClr val="00A29C"/>
    <a:srgbClr val="E9FF06"/>
    <a:srgbClr val="161616"/>
    <a:srgbClr val="F8FAF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5" autoAdjust="0"/>
    <p:restoredTop sz="95884" autoAdjust="0"/>
  </p:normalViewPr>
  <p:slideViewPr>
    <p:cSldViewPr snapToGrid="0">
      <p:cViewPr varScale="1">
        <p:scale>
          <a:sx n="128" d="100"/>
          <a:sy n="128" d="100"/>
        </p:scale>
        <p:origin x="608" y="176"/>
      </p:cViewPr>
      <p:guideLst>
        <p:guide pos="5112"/>
        <p:guide orient="horz" pos="2136"/>
      </p:guideLst>
    </p:cSldViewPr>
  </p:slideViewPr>
  <p:outlineViewPr>
    <p:cViewPr>
      <p:scale>
        <a:sx n="33" d="100"/>
        <a:sy n="33" d="100"/>
      </p:scale>
      <p:origin x="0" y="-12618"/>
    </p:cViewPr>
  </p:outlineViewPr>
  <p:notesTextViewPr>
    <p:cViewPr>
      <p:scale>
        <a:sx n="125" d="100"/>
        <a:sy n="125" d="100"/>
      </p:scale>
      <p:origin x="0" y="0"/>
    </p:cViewPr>
  </p:notesTextViewPr>
  <p:sorterViewPr>
    <p:cViewPr varScale="1">
      <p:scale>
        <a:sx n="1" d="1"/>
        <a:sy n="1" d="1"/>
      </p:scale>
      <p:origin x="0" y="-421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bg1">
                  <a:lumMod val="95000"/>
                </a:schemeClr>
              </a:solidFill>
              <a:ln>
                <a:noFill/>
              </a:ln>
              <a:effectLst/>
            </c:spPr>
            <c:extLst>
              <c:ext xmlns:c16="http://schemas.microsoft.com/office/drawing/2014/chart" uri="{C3380CC4-5D6E-409C-BE32-E72D297353CC}">
                <c16:uniqueId val="{00000001-283B-7647-AA7C-4A0A0F61E8FC}"/>
              </c:ext>
            </c:extLst>
          </c:dPt>
          <c:dPt>
            <c:idx val="1"/>
            <c:bubble3D val="0"/>
            <c:spPr>
              <a:solidFill>
                <a:schemeClr val="accent2"/>
              </a:solidFill>
              <a:ln>
                <a:noFill/>
              </a:ln>
              <a:effectLst/>
            </c:spPr>
            <c:extLst>
              <c:ext xmlns:c16="http://schemas.microsoft.com/office/drawing/2014/chart" uri="{C3380CC4-5D6E-409C-BE32-E72D297353CC}">
                <c16:uniqueId val="{00000003-283B-7647-AA7C-4A0A0F61E8FC}"/>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283B-7647-AA7C-4A0A0F61E8F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bg1">
                  <a:lumMod val="95000"/>
                </a:schemeClr>
              </a:solidFill>
              <a:ln>
                <a:noFill/>
              </a:ln>
              <a:effectLst/>
            </c:spPr>
            <c:extLst>
              <c:ext xmlns:c16="http://schemas.microsoft.com/office/drawing/2014/chart" uri="{C3380CC4-5D6E-409C-BE32-E72D297353CC}">
                <c16:uniqueId val="{00000001-283B-7647-AA7C-4A0A0F61E8FC}"/>
              </c:ext>
            </c:extLst>
          </c:dPt>
          <c:dPt>
            <c:idx val="1"/>
            <c:bubble3D val="0"/>
            <c:spPr>
              <a:solidFill>
                <a:schemeClr val="accent2"/>
              </a:solidFill>
              <a:ln>
                <a:noFill/>
              </a:ln>
              <a:effectLst/>
            </c:spPr>
            <c:extLst>
              <c:ext xmlns:c16="http://schemas.microsoft.com/office/drawing/2014/chart" uri="{C3380CC4-5D6E-409C-BE32-E72D297353CC}">
                <c16:uniqueId val="{00000003-283B-7647-AA7C-4A0A0F61E8FC}"/>
              </c:ext>
            </c:extLst>
          </c:dPt>
          <c:cat>
            <c:strRef>
              <c:f>Sheet1!$A$2:$A$3</c:f>
              <c:strCache>
                <c:ptCount val="2"/>
                <c:pt idx="0">
                  <c:v>1st Qtr</c:v>
                </c:pt>
                <c:pt idx="1">
                  <c:v>2nd Qtr</c:v>
                </c:pt>
              </c:strCache>
            </c:strRef>
          </c:cat>
          <c:val>
            <c:numRef>
              <c:f>Sheet1!$B$2:$B$3</c:f>
              <c:numCache>
                <c:formatCode>General</c:formatCode>
                <c:ptCount val="2"/>
                <c:pt idx="0">
                  <c:v>45</c:v>
                </c:pt>
                <c:pt idx="1">
                  <c:v>55</c:v>
                </c:pt>
              </c:numCache>
            </c:numRef>
          </c:val>
          <c:extLst>
            <c:ext xmlns:c16="http://schemas.microsoft.com/office/drawing/2014/chart" uri="{C3380CC4-5D6E-409C-BE32-E72D297353CC}">
              <c16:uniqueId val="{00000004-283B-7647-AA7C-4A0A0F61E8F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9C5E5-44B1-4D4E-9DCE-F72BB121FBCD}" type="datetimeFigureOut">
              <a:rPr lang="en-US" smtClean="0"/>
              <a:t>10/24/21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B75B8-305A-4F7E-B4C8-6058C4E186BC}" type="slidenum">
              <a:rPr lang="en-US" smtClean="0"/>
              <a:t>‹#›</a:t>
            </a:fld>
            <a:endParaRPr lang="en-US"/>
          </a:p>
        </p:txBody>
      </p:sp>
    </p:spTree>
    <p:extLst>
      <p:ext uri="{BB962C8B-B14F-4D97-AF65-F5344CB8AC3E}">
        <p14:creationId xmlns:p14="http://schemas.microsoft.com/office/powerpoint/2010/main" val="2661728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404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365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90E62-C2DD-224E-86CC-19D625504B29}"/>
              </a:ext>
            </a:extLst>
          </p:cNvPr>
          <p:cNvSpPr>
            <a:spLocks noGrp="1"/>
          </p:cNvSpPr>
          <p:nvPr>
            <p:ph type="dt" sz="half" idx="10"/>
          </p:nvPr>
        </p:nvSpPr>
        <p:spPr/>
        <p:txBody>
          <a:bodyPr/>
          <a:lstStyle/>
          <a:p>
            <a:fld id="{FAB5C1EA-52D8-6146-8BED-D1CF1306A26F}" type="datetimeFigureOut">
              <a:rPr lang="en-US" smtClean="0"/>
              <a:t>10/24/21</a:t>
            </a:fld>
            <a:endParaRPr lang="en-US"/>
          </a:p>
        </p:txBody>
      </p:sp>
      <p:sp>
        <p:nvSpPr>
          <p:cNvPr id="3" name="Footer Placeholder 2">
            <a:extLst>
              <a:ext uri="{FF2B5EF4-FFF2-40B4-BE49-F238E27FC236}">
                <a16:creationId xmlns:a16="http://schemas.microsoft.com/office/drawing/2014/main" id="{626D1779-CEE0-3742-92F8-1B10A6EB6D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D695A7-20E8-3F4B-9CF4-C9D0BE152D24}"/>
              </a:ext>
            </a:extLst>
          </p:cNvPr>
          <p:cNvSpPr>
            <a:spLocks noGrp="1"/>
          </p:cNvSpPr>
          <p:nvPr>
            <p:ph type="sldNum" sz="quarter" idx="12"/>
          </p:nvPr>
        </p:nvSpPr>
        <p:spPr/>
        <p:txBody>
          <a:bodyPr/>
          <a:lstStyle/>
          <a:p>
            <a:fld id="{B3C43193-EAC0-7342-8D26-199C7F1EAFCC}" type="slidenum">
              <a:rPr lang="en-US" smtClean="0"/>
              <a:t>‹#›</a:t>
            </a:fld>
            <a:endParaRPr lang="en-US"/>
          </a:p>
        </p:txBody>
      </p:sp>
      <p:sp>
        <p:nvSpPr>
          <p:cNvPr id="6" name="Picture Placeholder 5">
            <a:extLst>
              <a:ext uri="{FF2B5EF4-FFF2-40B4-BE49-F238E27FC236}">
                <a16:creationId xmlns:a16="http://schemas.microsoft.com/office/drawing/2014/main" id="{3FAF4B53-553A-441B-8D4B-5A56D9DBC42E}"/>
              </a:ext>
            </a:extLst>
          </p:cNvPr>
          <p:cNvSpPr>
            <a:spLocks noGrp="1"/>
          </p:cNvSpPr>
          <p:nvPr>
            <p:ph type="pic" sz="quarter" idx="13" hasCustomPrompt="1"/>
          </p:nvPr>
        </p:nvSpPr>
        <p:spPr>
          <a:xfrm>
            <a:off x="2182813" y="1179513"/>
            <a:ext cx="3362325" cy="3362325"/>
          </a:xfrm>
        </p:spPr>
        <p:txBody>
          <a:bodyPr>
            <a:normAutofit/>
          </a:bodyPr>
          <a:lstStyle>
            <a:lvl1pPr marL="0" indent="0">
              <a:buNone/>
              <a:defRPr sz="500"/>
            </a:lvl1pPr>
          </a:lstStyle>
          <a:p>
            <a:r>
              <a:rPr lang="en-US" dirty="0"/>
              <a:t>Image</a:t>
            </a:r>
          </a:p>
        </p:txBody>
      </p:sp>
      <p:sp>
        <p:nvSpPr>
          <p:cNvPr id="7" name="Picture Placeholder 6">
            <a:extLst>
              <a:ext uri="{FF2B5EF4-FFF2-40B4-BE49-F238E27FC236}">
                <a16:creationId xmlns:a16="http://schemas.microsoft.com/office/drawing/2014/main" id="{29B7CF83-C542-4B8F-8781-F0554416F562}"/>
              </a:ext>
            </a:extLst>
          </p:cNvPr>
          <p:cNvSpPr>
            <a:spLocks noGrp="1"/>
          </p:cNvSpPr>
          <p:nvPr>
            <p:ph type="pic" sz="quarter" idx="14"/>
          </p:nvPr>
        </p:nvSpPr>
        <p:spPr>
          <a:xfrm>
            <a:off x="9906000" y="2755900"/>
            <a:ext cx="914400" cy="914400"/>
          </a:xfrm>
        </p:spPr>
        <p:txBody>
          <a:bodyPr/>
          <a:lstStyle/>
          <a:p>
            <a:endParaRPr lang="en-US"/>
          </a:p>
        </p:txBody>
      </p:sp>
      <p:sp>
        <p:nvSpPr>
          <p:cNvPr id="9" name="Picture Placeholder 8">
            <a:extLst>
              <a:ext uri="{FF2B5EF4-FFF2-40B4-BE49-F238E27FC236}">
                <a16:creationId xmlns:a16="http://schemas.microsoft.com/office/drawing/2014/main" id="{591AD24E-08E0-4C62-B860-96C620492692}"/>
              </a:ext>
            </a:extLst>
          </p:cNvPr>
          <p:cNvSpPr>
            <a:spLocks noGrp="1"/>
          </p:cNvSpPr>
          <p:nvPr>
            <p:ph type="pic" sz="quarter" idx="15"/>
          </p:nvPr>
        </p:nvSpPr>
        <p:spPr>
          <a:xfrm>
            <a:off x="838200" y="2755900"/>
            <a:ext cx="914400" cy="914400"/>
          </a:xfrm>
        </p:spPr>
        <p:txBody>
          <a:bodyPr/>
          <a:lstStyle/>
          <a:p>
            <a:endParaRPr lang="en-US"/>
          </a:p>
        </p:txBody>
      </p:sp>
      <p:sp>
        <p:nvSpPr>
          <p:cNvPr id="11" name="Picture Placeholder 10">
            <a:extLst>
              <a:ext uri="{FF2B5EF4-FFF2-40B4-BE49-F238E27FC236}">
                <a16:creationId xmlns:a16="http://schemas.microsoft.com/office/drawing/2014/main" id="{8BE72911-FF80-4D89-B3C9-0E035B50C3C7}"/>
              </a:ext>
            </a:extLst>
          </p:cNvPr>
          <p:cNvSpPr>
            <a:spLocks noGrp="1"/>
          </p:cNvSpPr>
          <p:nvPr>
            <p:ph type="pic" sz="quarter" idx="16"/>
          </p:nvPr>
        </p:nvSpPr>
        <p:spPr>
          <a:xfrm>
            <a:off x="9118600" y="1574800"/>
            <a:ext cx="914400" cy="914400"/>
          </a:xfrm>
        </p:spPr>
        <p:txBody>
          <a:bodyPr/>
          <a:lstStyle/>
          <a:p>
            <a:endParaRPr lang="en-US"/>
          </a:p>
        </p:txBody>
      </p:sp>
      <p:sp>
        <p:nvSpPr>
          <p:cNvPr id="15" name="Picture Placeholder 14">
            <a:extLst>
              <a:ext uri="{FF2B5EF4-FFF2-40B4-BE49-F238E27FC236}">
                <a16:creationId xmlns:a16="http://schemas.microsoft.com/office/drawing/2014/main" id="{DD7E1B45-BA23-421E-89D1-D2EB0E2479C1}"/>
              </a:ext>
            </a:extLst>
          </p:cNvPr>
          <p:cNvSpPr>
            <a:spLocks noGrp="1"/>
          </p:cNvSpPr>
          <p:nvPr>
            <p:ph type="pic" sz="quarter" idx="17"/>
          </p:nvPr>
        </p:nvSpPr>
        <p:spPr>
          <a:xfrm>
            <a:off x="6324600" y="876300"/>
            <a:ext cx="914400" cy="914400"/>
          </a:xfrm>
        </p:spPr>
        <p:txBody>
          <a:bodyPr/>
          <a:lstStyle/>
          <a:p>
            <a:endParaRPr lang="en-US"/>
          </a:p>
        </p:txBody>
      </p:sp>
      <p:sp>
        <p:nvSpPr>
          <p:cNvPr id="17" name="Picture Placeholder 22">
            <a:extLst>
              <a:ext uri="{FF2B5EF4-FFF2-40B4-BE49-F238E27FC236}">
                <a16:creationId xmlns:a16="http://schemas.microsoft.com/office/drawing/2014/main" id="{876F1CA9-39A7-40AE-BF2E-033D1B0D2243}"/>
              </a:ext>
            </a:extLst>
          </p:cNvPr>
          <p:cNvSpPr>
            <a:spLocks noGrp="1"/>
          </p:cNvSpPr>
          <p:nvPr>
            <p:ph type="pic" sz="quarter" idx="18"/>
          </p:nvPr>
        </p:nvSpPr>
        <p:spPr>
          <a:xfrm>
            <a:off x="6604000" y="825500"/>
            <a:ext cx="3987800" cy="3352800"/>
          </a:xfrm>
          <a:custGeom>
            <a:avLst/>
            <a:gdLst>
              <a:gd name="connsiteX0" fmla="*/ 3987800 w 3987800"/>
              <a:gd name="connsiteY0" fmla="*/ 0 h 3352800"/>
              <a:gd name="connsiteX1" fmla="*/ 3746500 w 3987800"/>
              <a:gd name="connsiteY1" fmla="*/ 2997200 h 3352800"/>
              <a:gd name="connsiteX2" fmla="*/ 0 w 3987800"/>
              <a:gd name="connsiteY2" fmla="*/ 3352800 h 3352800"/>
              <a:gd name="connsiteX3" fmla="*/ 508000 w 3987800"/>
              <a:gd name="connsiteY3" fmla="*/ 1295400 h 3352800"/>
            </a:gdLst>
            <a:ahLst/>
            <a:cxnLst>
              <a:cxn ang="0">
                <a:pos x="connsiteX0" y="connsiteY0"/>
              </a:cxn>
              <a:cxn ang="0">
                <a:pos x="connsiteX1" y="connsiteY1"/>
              </a:cxn>
              <a:cxn ang="0">
                <a:pos x="connsiteX2" y="connsiteY2"/>
              </a:cxn>
              <a:cxn ang="0">
                <a:pos x="connsiteX3" y="connsiteY3"/>
              </a:cxn>
            </a:cxnLst>
            <a:rect l="l" t="t" r="r" b="b"/>
            <a:pathLst>
              <a:path w="3987800" h="3352800">
                <a:moveTo>
                  <a:pt x="3987800" y="0"/>
                </a:moveTo>
                <a:lnTo>
                  <a:pt x="3746500" y="2997200"/>
                </a:lnTo>
                <a:lnTo>
                  <a:pt x="0" y="3352800"/>
                </a:lnTo>
                <a:lnTo>
                  <a:pt x="508000" y="1295400"/>
                </a:lnTo>
                <a:close/>
              </a:path>
            </a:pathLst>
          </a:custGeom>
        </p:spPr>
      </p:sp>
    </p:spTree>
    <p:extLst>
      <p:ext uri="{BB962C8B-B14F-4D97-AF65-F5344CB8AC3E}">
        <p14:creationId xmlns:p14="http://schemas.microsoft.com/office/powerpoint/2010/main" val="167747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88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10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15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90E62-C2DD-224E-86CC-19D625504B29}"/>
              </a:ext>
            </a:extLst>
          </p:cNvPr>
          <p:cNvSpPr>
            <a:spLocks noGrp="1"/>
          </p:cNvSpPr>
          <p:nvPr>
            <p:ph type="dt" sz="half" idx="10"/>
          </p:nvPr>
        </p:nvSpPr>
        <p:spPr/>
        <p:txBody>
          <a:bodyPr/>
          <a:lstStyle/>
          <a:p>
            <a:fld id="{FAB5C1EA-52D8-6146-8BED-D1CF1306A26F}" type="datetimeFigureOut">
              <a:rPr lang="en-US" smtClean="0"/>
              <a:t>10/24/21</a:t>
            </a:fld>
            <a:endParaRPr lang="en-US"/>
          </a:p>
        </p:txBody>
      </p:sp>
      <p:sp>
        <p:nvSpPr>
          <p:cNvPr id="3" name="Footer Placeholder 2">
            <a:extLst>
              <a:ext uri="{FF2B5EF4-FFF2-40B4-BE49-F238E27FC236}">
                <a16:creationId xmlns:a16="http://schemas.microsoft.com/office/drawing/2014/main" id="{626D1779-CEE0-3742-92F8-1B10A6EB6D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D695A7-20E8-3F4B-9CF4-C9D0BE152D24}"/>
              </a:ext>
            </a:extLst>
          </p:cNvPr>
          <p:cNvSpPr>
            <a:spLocks noGrp="1"/>
          </p:cNvSpPr>
          <p:nvPr>
            <p:ph type="sldNum" sz="quarter" idx="12"/>
          </p:nvPr>
        </p:nvSpPr>
        <p:spPr/>
        <p:txBody>
          <a:bodyPr/>
          <a:lstStyle/>
          <a:p>
            <a:fld id="{B3C43193-EAC0-7342-8D26-199C7F1EAFCC}" type="slidenum">
              <a:rPr lang="en-US" smtClean="0"/>
              <a:t>‹#›</a:t>
            </a:fld>
            <a:endParaRPr lang="en-US"/>
          </a:p>
        </p:txBody>
      </p:sp>
      <p:sp>
        <p:nvSpPr>
          <p:cNvPr id="6" name="Picture Placeholder 5">
            <a:extLst>
              <a:ext uri="{FF2B5EF4-FFF2-40B4-BE49-F238E27FC236}">
                <a16:creationId xmlns:a16="http://schemas.microsoft.com/office/drawing/2014/main" id="{3FAF4B53-553A-441B-8D4B-5A56D9DBC42E}"/>
              </a:ext>
            </a:extLst>
          </p:cNvPr>
          <p:cNvSpPr>
            <a:spLocks noGrp="1"/>
          </p:cNvSpPr>
          <p:nvPr>
            <p:ph type="pic" sz="quarter" idx="13" hasCustomPrompt="1"/>
          </p:nvPr>
        </p:nvSpPr>
        <p:spPr>
          <a:xfrm>
            <a:off x="2182813" y="1179513"/>
            <a:ext cx="3362325" cy="3362325"/>
          </a:xfrm>
        </p:spPr>
        <p:txBody>
          <a:bodyPr>
            <a:normAutofit/>
          </a:bodyPr>
          <a:lstStyle>
            <a:lvl1pPr marL="0" indent="0">
              <a:buNone/>
              <a:defRPr sz="500"/>
            </a:lvl1pPr>
          </a:lstStyle>
          <a:p>
            <a:r>
              <a:rPr lang="en-US" dirty="0"/>
              <a:t>Image</a:t>
            </a:r>
          </a:p>
        </p:txBody>
      </p:sp>
      <p:sp>
        <p:nvSpPr>
          <p:cNvPr id="7" name="Picture Placeholder 6">
            <a:extLst>
              <a:ext uri="{FF2B5EF4-FFF2-40B4-BE49-F238E27FC236}">
                <a16:creationId xmlns:a16="http://schemas.microsoft.com/office/drawing/2014/main" id="{29B7CF83-C542-4B8F-8781-F0554416F562}"/>
              </a:ext>
            </a:extLst>
          </p:cNvPr>
          <p:cNvSpPr>
            <a:spLocks noGrp="1"/>
          </p:cNvSpPr>
          <p:nvPr>
            <p:ph type="pic" sz="quarter" idx="14"/>
          </p:nvPr>
        </p:nvSpPr>
        <p:spPr>
          <a:xfrm>
            <a:off x="9906000" y="2755900"/>
            <a:ext cx="914400" cy="914400"/>
          </a:xfrm>
        </p:spPr>
        <p:txBody>
          <a:bodyPr/>
          <a:lstStyle/>
          <a:p>
            <a:endParaRPr lang="en-US"/>
          </a:p>
        </p:txBody>
      </p:sp>
      <p:sp>
        <p:nvSpPr>
          <p:cNvPr id="9" name="Picture Placeholder 8">
            <a:extLst>
              <a:ext uri="{FF2B5EF4-FFF2-40B4-BE49-F238E27FC236}">
                <a16:creationId xmlns:a16="http://schemas.microsoft.com/office/drawing/2014/main" id="{591AD24E-08E0-4C62-B860-96C620492692}"/>
              </a:ext>
            </a:extLst>
          </p:cNvPr>
          <p:cNvSpPr>
            <a:spLocks noGrp="1"/>
          </p:cNvSpPr>
          <p:nvPr>
            <p:ph type="pic" sz="quarter" idx="15"/>
          </p:nvPr>
        </p:nvSpPr>
        <p:spPr>
          <a:xfrm>
            <a:off x="838200" y="2755900"/>
            <a:ext cx="914400" cy="914400"/>
          </a:xfrm>
        </p:spPr>
        <p:txBody>
          <a:bodyPr/>
          <a:lstStyle/>
          <a:p>
            <a:endParaRPr lang="en-US"/>
          </a:p>
        </p:txBody>
      </p:sp>
      <p:sp>
        <p:nvSpPr>
          <p:cNvPr id="11" name="Picture Placeholder 10">
            <a:extLst>
              <a:ext uri="{FF2B5EF4-FFF2-40B4-BE49-F238E27FC236}">
                <a16:creationId xmlns:a16="http://schemas.microsoft.com/office/drawing/2014/main" id="{8BE72911-FF80-4D89-B3C9-0E035B50C3C7}"/>
              </a:ext>
            </a:extLst>
          </p:cNvPr>
          <p:cNvSpPr>
            <a:spLocks noGrp="1"/>
          </p:cNvSpPr>
          <p:nvPr>
            <p:ph type="pic" sz="quarter" idx="16"/>
          </p:nvPr>
        </p:nvSpPr>
        <p:spPr>
          <a:xfrm>
            <a:off x="9118600" y="1574800"/>
            <a:ext cx="914400" cy="914400"/>
          </a:xfrm>
        </p:spPr>
        <p:txBody>
          <a:bodyPr/>
          <a:lstStyle/>
          <a:p>
            <a:endParaRPr lang="en-US"/>
          </a:p>
        </p:txBody>
      </p:sp>
      <p:sp>
        <p:nvSpPr>
          <p:cNvPr id="15" name="Picture Placeholder 14">
            <a:extLst>
              <a:ext uri="{FF2B5EF4-FFF2-40B4-BE49-F238E27FC236}">
                <a16:creationId xmlns:a16="http://schemas.microsoft.com/office/drawing/2014/main" id="{DD7E1B45-BA23-421E-89D1-D2EB0E2479C1}"/>
              </a:ext>
            </a:extLst>
          </p:cNvPr>
          <p:cNvSpPr>
            <a:spLocks noGrp="1"/>
          </p:cNvSpPr>
          <p:nvPr>
            <p:ph type="pic" sz="quarter" idx="17"/>
          </p:nvPr>
        </p:nvSpPr>
        <p:spPr>
          <a:xfrm>
            <a:off x="6324600" y="876300"/>
            <a:ext cx="914400" cy="914400"/>
          </a:xfrm>
        </p:spPr>
        <p:txBody>
          <a:bodyPr/>
          <a:lstStyle/>
          <a:p>
            <a:endParaRPr lang="en-US"/>
          </a:p>
        </p:txBody>
      </p:sp>
      <p:sp>
        <p:nvSpPr>
          <p:cNvPr id="17" name="Picture Placeholder 22">
            <a:extLst>
              <a:ext uri="{FF2B5EF4-FFF2-40B4-BE49-F238E27FC236}">
                <a16:creationId xmlns:a16="http://schemas.microsoft.com/office/drawing/2014/main" id="{876F1CA9-39A7-40AE-BF2E-033D1B0D2243}"/>
              </a:ext>
            </a:extLst>
          </p:cNvPr>
          <p:cNvSpPr>
            <a:spLocks noGrp="1"/>
          </p:cNvSpPr>
          <p:nvPr>
            <p:ph type="pic" sz="quarter" idx="18"/>
          </p:nvPr>
        </p:nvSpPr>
        <p:spPr>
          <a:xfrm>
            <a:off x="6604000" y="825500"/>
            <a:ext cx="3987800" cy="3352800"/>
          </a:xfrm>
          <a:custGeom>
            <a:avLst/>
            <a:gdLst>
              <a:gd name="connsiteX0" fmla="*/ 3987800 w 3987800"/>
              <a:gd name="connsiteY0" fmla="*/ 0 h 3352800"/>
              <a:gd name="connsiteX1" fmla="*/ 3746500 w 3987800"/>
              <a:gd name="connsiteY1" fmla="*/ 2997200 h 3352800"/>
              <a:gd name="connsiteX2" fmla="*/ 0 w 3987800"/>
              <a:gd name="connsiteY2" fmla="*/ 3352800 h 3352800"/>
              <a:gd name="connsiteX3" fmla="*/ 508000 w 3987800"/>
              <a:gd name="connsiteY3" fmla="*/ 1295400 h 3352800"/>
            </a:gdLst>
            <a:ahLst/>
            <a:cxnLst>
              <a:cxn ang="0">
                <a:pos x="connsiteX0" y="connsiteY0"/>
              </a:cxn>
              <a:cxn ang="0">
                <a:pos x="connsiteX1" y="connsiteY1"/>
              </a:cxn>
              <a:cxn ang="0">
                <a:pos x="connsiteX2" y="connsiteY2"/>
              </a:cxn>
              <a:cxn ang="0">
                <a:pos x="connsiteX3" y="connsiteY3"/>
              </a:cxn>
            </a:cxnLst>
            <a:rect l="l" t="t" r="r" b="b"/>
            <a:pathLst>
              <a:path w="3987800" h="3352800">
                <a:moveTo>
                  <a:pt x="3987800" y="0"/>
                </a:moveTo>
                <a:lnTo>
                  <a:pt x="3746500" y="2997200"/>
                </a:lnTo>
                <a:lnTo>
                  <a:pt x="0" y="3352800"/>
                </a:lnTo>
                <a:lnTo>
                  <a:pt x="508000" y="1295400"/>
                </a:lnTo>
                <a:close/>
              </a:path>
            </a:pathLst>
          </a:custGeom>
        </p:spPr>
      </p:sp>
    </p:spTree>
    <p:extLst>
      <p:ext uri="{BB962C8B-B14F-4D97-AF65-F5344CB8AC3E}">
        <p14:creationId xmlns:p14="http://schemas.microsoft.com/office/powerpoint/2010/main" val="348396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ayout 1">
    <p:bg>
      <p:bgPr>
        <a:solidFill>
          <a:srgbClr val="F4F4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83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497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324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99892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0" r:id="rId3"/>
    <p:sldLayoutId id="2147483662" r:id="rId4"/>
    <p:sldLayoutId id="214748366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D13F50-A853-0744-81CF-64435E8303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862ACA-EA05-5C4E-877F-A743E0051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C3BC7-D5E4-DF48-ABFA-DACBD70FE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B5C1EA-52D8-6146-8BED-D1CF1306A26F}" type="datetimeFigureOut">
              <a:rPr lang="en-US" smtClean="0"/>
              <a:t>10/24/21</a:t>
            </a:fld>
            <a:endParaRPr lang="en-US"/>
          </a:p>
        </p:txBody>
      </p:sp>
      <p:sp>
        <p:nvSpPr>
          <p:cNvPr id="5" name="Footer Placeholder 4">
            <a:extLst>
              <a:ext uri="{FF2B5EF4-FFF2-40B4-BE49-F238E27FC236}">
                <a16:creationId xmlns:a16="http://schemas.microsoft.com/office/drawing/2014/main" id="{030B27BF-9959-1E4B-A0F2-FE97C4F5C4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261D1E-8264-784A-B3F2-6E06441E03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43193-EAC0-7342-8D26-199C7F1EAFCC}" type="slidenum">
              <a:rPr lang="en-US" smtClean="0"/>
              <a:t>‹#›</a:t>
            </a:fld>
            <a:endParaRPr lang="en-US"/>
          </a:p>
        </p:txBody>
      </p:sp>
    </p:spTree>
    <p:extLst>
      <p:ext uri="{BB962C8B-B14F-4D97-AF65-F5344CB8AC3E}">
        <p14:creationId xmlns:p14="http://schemas.microsoft.com/office/powerpoint/2010/main" val="2893239923"/>
      </p:ext>
    </p:extLst>
  </p:cSld>
  <p:clrMap bg1="lt1" tx1="dk1" bg2="lt2" tx2="dk2" accent1="accent1" accent2="accent2" accent3="accent3" accent4="accent4" accent5="accent5" accent6="accent6" hlink="hlink" folHlink="folHlink"/>
  <p:sldLayoutIdLst>
    <p:sldLayoutId id="214748371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3000">
              <a:srgbClr val="525664"/>
            </a:gs>
            <a:gs pos="100000">
              <a:srgbClr val="161828"/>
            </a:gs>
          </a:gsLst>
          <a:path path="circle">
            <a:fillToRect l="50000" t="-80000" r="50000" b="18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948327"/>
      </p:ext>
    </p:extLst>
  </p:cSld>
  <p:clrMap bg1="lt1" tx1="dk1" bg2="lt2" tx2="dk2" accent1="accent1" accent2="accent2" accent3="accent3" accent4="accent4" accent5="accent5" accent6="accent6" hlink="hlink" folHlink="folHlink"/>
  <p:sldLayoutIdLst>
    <p:sldLayoutId id="2147483714" r:id="rId1"/>
    <p:sldLayoutId id="2147483713" r:id="rId2"/>
    <p:sldLayoutId id="214748371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89" userDrawn="1">
          <p15:clr>
            <a:srgbClr val="F26B43"/>
          </p15:clr>
        </p15:guide>
        <p15:guide id="4" pos="268" userDrawn="1">
          <p15:clr>
            <a:srgbClr val="F26B43"/>
          </p15:clr>
        </p15:guide>
        <p15:guide id="5" pos="7412" userDrawn="1">
          <p15:clr>
            <a:srgbClr val="F26B43"/>
          </p15:clr>
        </p15:guide>
        <p15:guide id="6" orient="horz" pos="40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5" name="Oval 4"/>
          <p:cNvSpPr>
            <a:spLocks noChangeAspect="1"/>
          </p:cNvSpPr>
          <p:nvPr userDrawn="1"/>
        </p:nvSpPr>
        <p:spPr>
          <a:xfrm>
            <a:off x="11637682" y="6316451"/>
            <a:ext cx="360002" cy="360000"/>
          </a:xfrm>
          <a:prstGeom prst="ellipse">
            <a:avLst/>
          </a:prstGeom>
          <a:gradFill>
            <a:gsLst>
              <a:gs pos="0">
                <a:schemeClr val="bg1">
                  <a:lumMod val="65000"/>
                </a:schemeClr>
              </a:gs>
              <a:gs pos="100000">
                <a:schemeClr val="bg1">
                  <a:lumMod val="8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5" name="Slide Number Placeholder 2"/>
          <p:cNvSpPr txBox="1">
            <a:spLocks/>
          </p:cNvSpPr>
          <p:nvPr userDrawn="1"/>
        </p:nvSpPr>
        <p:spPr>
          <a:xfrm>
            <a:off x="11622737" y="6313889"/>
            <a:ext cx="397249" cy="365125"/>
          </a:xfrm>
          <a:prstGeom prst="rect">
            <a:avLst/>
          </a:prstGeom>
        </p:spPr>
        <p:txBody>
          <a:bodyPr anchor="ctr"/>
          <a:lstStyle>
            <a:defPPr>
              <a:defRPr lang="en-US"/>
            </a:defPPr>
            <a:lvl1pPr marL="0" algn="ct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587C50-9146-4AEB-8178-95C130D0B2BD}" type="slidenum">
              <a:rPr lang="en-US" sz="1100" smtClean="0">
                <a:solidFill>
                  <a:schemeClr val="tx1"/>
                </a:solidFill>
                <a:latin typeface="Century Gothic" panose="020B0502020202020204" pitchFamily="34" charset="0"/>
              </a:rPr>
              <a:pPr/>
              <a:t>‹#›</a:t>
            </a:fld>
            <a:endParaRPr lang="en-US" sz="11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47873154"/>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www.redapt.com/blog/why-90-of-machine-learning-models-never-make-it-to-production#:~:text=During%20a%20panel%20at%20last,actually%20make%20it%20into%20production." TargetMode="External"/><Relationship Id="rId4" Type="http://schemas.openxmlformats.org/officeDocument/2006/relationships/hyperlink" Target="https://venturebeat.com/2019/07/19/why-do-87-of-data-science-projects-never-make-it-into-productio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 Id="rId5" Type="http://schemas.openxmlformats.org/officeDocument/2006/relationships/image" Target="../media/image2.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43.jp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jp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5.xml"/><Relationship Id="rId5" Type="http://schemas.openxmlformats.org/officeDocument/2006/relationships/image" Target="../media/image31.jpeg"/><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31C90B2-309D-1249-87A1-2E4D3FD4ED76}"/>
              </a:ext>
            </a:extLst>
          </p:cNvPr>
          <p:cNvSpPr/>
          <p:nvPr/>
        </p:nvSpPr>
        <p:spPr>
          <a:xfrm rot="15069083" flipH="1">
            <a:off x="4004512" y="367900"/>
            <a:ext cx="84878" cy="84877"/>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D3725F14-A7BE-7A47-BBE0-56AC2F6930F6}"/>
              </a:ext>
            </a:extLst>
          </p:cNvPr>
          <p:cNvSpPr/>
          <p:nvPr/>
        </p:nvSpPr>
        <p:spPr>
          <a:xfrm rot="15069083" flipH="1">
            <a:off x="2873582" y="5285853"/>
            <a:ext cx="84878" cy="84877"/>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CC85FE3A-E0EE-CD43-B42B-CAAC68391411}"/>
              </a:ext>
            </a:extLst>
          </p:cNvPr>
          <p:cNvSpPr/>
          <p:nvPr/>
        </p:nvSpPr>
        <p:spPr>
          <a:xfrm rot="15069083" flipH="1">
            <a:off x="8980128" y="531198"/>
            <a:ext cx="151352" cy="151350"/>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B2FF13B9-7C4A-6843-9784-1390A5656DC7}"/>
              </a:ext>
            </a:extLst>
          </p:cNvPr>
          <p:cNvGrpSpPr/>
          <p:nvPr/>
        </p:nvGrpSpPr>
        <p:grpSpPr>
          <a:xfrm>
            <a:off x="-2855537" y="-1684563"/>
            <a:ext cx="6414912" cy="5071194"/>
            <a:chOff x="2863015" y="871093"/>
            <a:chExt cx="6414912" cy="5071194"/>
          </a:xfrm>
          <a:solidFill>
            <a:srgbClr val="376AA6"/>
          </a:solidFill>
        </p:grpSpPr>
        <p:grpSp>
          <p:nvGrpSpPr>
            <p:cNvPr id="10" name="Group 9">
              <a:extLst>
                <a:ext uri="{FF2B5EF4-FFF2-40B4-BE49-F238E27FC236}">
                  <a16:creationId xmlns:a16="http://schemas.microsoft.com/office/drawing/2014/main" id="{DE26E002-3432-D146-B4D8-C3A634328494}"/>
                </a:ext>
              </a:extLst>
            </p:cNvPr>
            <p:cNvGrpSpPr/>
            <p:nvPr/>
          </p:nvGrpSpPr>
          <p:grpSpPr>
            <a:xfrm>
              <a:off x="2863015" y="900033"/>
              <a:ext cx="6414912" cy="4977835"/>
              <a:chOff x="2438400" y="1005870"/>
              <a:chExt cx="6414912" cy="4977835"/>
            </a:xfrm>
            <a:grpFill/>
          </p:grpSpPr>
          <p:cxnSp>
            <p:nvCxnSpPr>
              <p:cNvPr id="19" name="Straight Connector 18">
                <a:extLst>
                  <a:ext uri="{FF2B5EF4-FFF2-40B4-BE49-F238E27FC236}">
                    <a16:creationId xmlns:a16="http://schemas.microsoft.com/office/drawing/2014/main" id="{A558E91D-71DC-9246-96E9-2285448B0095}"/>
                  </a:ext>
                </a:extLst>
              </p:cNvPr>
              <p:cNvCxnSpPr/>
              <p:nvPr/>
            </p:nvCxnSpPr>
            <p:spPr>
              <a:xfrm flipV="1">
                <a:off x="2614863" y="3850105"/>
                <a:ext cx="1411705" cy="213360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C5F7EF-2312-D044-B545-929350DE5378}"/>
                  </a:ext>
                </a:extLst>
              </p:cNvPr>
              <p:cNvCxnSpPr/>
              <p:nvPr/>
            </p:nvCxnSpPr>
            <p:spPr>
              <a:xfrm>
                <a:off x="4026568" y="3866147"/>
                <a:ext cx="1267327" cy="88231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ABFE7A-6908-E046-AB6C-5BAD4CDEE599}"/>
                  </a:ext>
                </a:extLst>
              </p:cNvPr>
              <p:cNvCxnSpPr/>
              <p:nvPr/>
            </p:nvCxnSpPr>
            <p:spPr>
              <a:xfrm flipH="1">
                <a:off x="2614863" y="4780547"/>
                <a:ext cx="2662990" cy="119946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493E2E-FD82-B943-8C4A-763AE5F6676E}"/>
                  </a:ext>
                </a:extLst>
              </p:cNvPr>
              <p:cNvCxnSpPr/>
              <p:nvPr/>
            </p:nvCxnSpPr>
            <p:spPr>
              <a:xfrm>
                <a:off x="2470484" y="3850105"/>
                <a:ext cx="2823411" cy="91440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F0B6CBB-0BDC-2540-918B-CDE80C5ED4D9}"/>
                  </a:ext>
                </a:extLst>
              </p:cNvPr>
              <p:cNvCxnSpPr/>
              <p:nvPr/>
            </p:nvCxnSpPr>
            <p:spPr>
              <a:xfrm flipV="1">
                <a:off x="2438400" y="2823411"/>
                <a:ext cx="3834063" cy="1026694"/>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F9A370-7EC0-624C-9952-2242A33AB273}"/>
                  </a:ext>
                </a:extLst>
              </p:cNvPr>
              <p:cNvCxnSpPr>
                <a:cxnSpLocks/>
              </p:cNvCxnSpPr>
              <p:nvPr/>
            </p:nvCxnSpPr>
            <p:spPr>
              <a:xfrm flipH="1" flipV="1">
                <a:off x="4660231" y="2180695"/>
                <a:ext cx="1666450" cy="649162"/>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AA6C43-068A-F04F-A7CD-BFE59E808BC6}"/>
                  </a:ext>
                </a:extLst>
              </p:cNvPr>
              <p:cNvCxnSpPr/>
              <p:nvPr/>
            </p:nvCxnSpPr>
            <p:spPr>
              <a:xfrm flipH="1">
                <a:off x="4026568" y="2130450"/>
                <a:ext cx="633663" cy="1732004"/>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A6E6B74-BB9F-0745-B059-A72D8F8B4EFA}"/>
                  </a:ext>
                </a:extLst>
              </p:cNvPr>
              <p:cNvCxnSpPr/>
              <p:nvPr/>
            </p:nvCxnSpPr>
            <p:spPr>
              <a:xfrm>
                <a:off x="4058652" y="3900350"/>
                <a:ext cx="3547859" cy="102917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C1DCBC-6BF4-C044-85EE-469EF8C42EA6}"/>
                  </a:ext>
                </a:extLst>
              </p:cNvPr>
              <p:cNvCxnSpPr>
                <a:cxnSpLocks/>
              </p:cNvCxnSpPr>
              <p:nvPr/>
            </p:nvCxnSpPr>
            <p:spPr>
              <a:xfrm>
                <a:off x="5293895" y="4752156"/>
                <a:ext cx="2423965" cy="206942"/>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41CAA1-B7CF-8646-9813-08786AAFFB80}"/>
                  </a:ext>
                </a:extLst>
              </p:cNvPr>
              <p:cNvCxnSpPr>
                <a:cxnSpLocks/>
              </p:cNvCxnSpPr>
              <p:nvPr/>
            </p:nvCxnSpPr>
            <p:spPr>
              <a:xfrm flipV="1">
                <a:off x="7720414" y="2374232"/>
                <a:ext cx="1107852" cy="2518579"/>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85A45A-1CEC-644C-A32E-E37A284BBE61}"/>
                  </a:ext>
                </a:extLst>
              </p:cNvPr>
              <p:cNvCxnSpPr/>
              <p:nvPr/>
            </p:nvCxnSpPr>
            <p:spPr>
              <a:xfrm flipH="1">
                <a:off x="5277853" y="2374232"/>
                <a:ext cx="3547859" cy="240631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555C9E0-5DD1-9440-B130-F64B5BDB1A7C}"/>
                  </a:ext>
                </a:extLst>
              </p:cNvPr>
              <p:cNvCxnSpPr/>
              <p:nvPr/>
            </p:nvCxnSpPr>
            <p:spPr>
              <a:xfrm flipH="1" flipV="1">
                <a:off x="6248399" y="2823411"/>
                <a:ext cx="1435769" cy="211964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828B67-8289-B944-80C7-706B6A141A4E}"/>
                  </a:ext>
                </a:extLst>
              </p:cNvPr>
              <p:cNvCxnSpPr/>
              <p:nvPr/>
            </p:nvCxnSpPr>
            <p:spPr>
              <a:xfrm flipV="1">
                <a:off x="6302617" y="2374232"/>
                <a:ext cx="2550695" cy="449179"/>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36408B-641A-EE4B-86D1-08C02773A50E}"/>
                  </a:ext>
                </a:extLst>
              </p:cNvPr>
              <p:cNvCxnSpPr/>
              <p:nvPr/>
            </p:nvCxnSpPr>
            <p:spPr>
              <a:xfrm flipV="1">
                <a:off x="4660231" y="1005870"/>
                <a:ext cx="1238496" cy="112458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41680FC-D480-4349-ABD0-2E0482A658DE}"/>
                  </a:ext>
                </a:extLst>
              </p:cNvPr>
              <p:cNvCxnSpPr>
                <a:cxnSpLocks/>
              </p:cNvCxnSpPr>
              <p:nvPr/>
            </p:nvCxnSpPr>
            <p:spPr>
              <a:xfrm>
                <a:off x="5889384" y="1005870"/>
                <a:ext cx="399120" cy="185861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64C48C-F8BC-7C49-BDC9-0FD51A90DD65}"/>
                  </a:ext>
                </a:extLst>
              </p:cNvPr>
              <p:cNvCxnSpPr/>
              <p:nvPr/>
            </p:nvCxnSpPr>
            <p:spPr>
              <a:xfrm flipH="1">
                <a:off x="5250253" y="2914730"/>
                <a:ext cx="995592" cy="1898901"/>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4707EE9-FF51-6A4D-908E-3C5EFC86D94E}"/>
                  </a:ext>
                </a:extLst>
              </p:cNvPr>
              <p:cNvCxnSpPr/>
              <p:nvPr/>
            </p:nvCxnSpPr>
            <p:spPr>
              <a:xfrm>
                <a:off x="4644190" y="2164653"/>
                <a:ext cx="621140" cy="267143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77981977-7868-7E45-85B5-3DE9E9BDFE9B}"/>
                </a:ext>
              </a:extLst>
            </p:cNvPr>
            <p:cNvSpPr/>
            <p:nvPr/>
          </p:nvSpPr>
          <p:spPr>
            <a:xfrm>
              <a:off x="6224302" y="871093"/>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70A0B25B-CC5C-804A-96CA-2A5CC6566D95}"/>
                </a:ext>
              </a:extLst>
            </p:cNvPr>
            <p:cNvSpPr/>
            <p:nvPr/>
          </p:nvSpPr>
          <p:spPr>
            <a:xfrm>
              <a:off x="6591648" y="2685861"/>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0B664C4-BE39-A941-8CF2-9CA80F776E4F}"/>
                </a:ext>
              </a:extLst>
            </p:cNvPr>
            <p:cNvSpPr/>
            <p:nvPr/>
          </p:nvSpPr>
          <p:spPr>
            <a:xfrm>
              <a:off x="9048691" y="2217574"/>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91D72C4-C612-D54B-B001-03B9CC1DF4B9}"/>
                </a:ext>
              </a:extLst>
            </p:cNvPr>
            <p:cNvSpPr/>
            <p:nvPr/>
          </p:nvSpPr>
          <p:spPr>
            <a:xfrm>
              <a:off x="7961010" y="4704303"/>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A661A883-56A4-AE4E-B421-AB7FB56A75E7}"/>
                </a:ext>
              </a:extLst>
            </p:cNvPr>
            <p:cNvSpPr/>
            <p:nvPr/>
          </p:nvSpPr>
          <p:spPr>
            <a:xfrm>
              <a:off x="5637939" y="4563498"/>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CC96AB2D-2EFE-F645-9110-B9DF8DEB3341}"/>
                </a:ext>
              </a:extLst>
            </p:cNvPr>
            <p:cNvSpPr/>
            <p:nvPr/>
          </p:nvSpPr>
          <p:spPr>
            <a:xfrm>
              <a:off x="4408486" y="3682064"/>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6276DDE-3305-E04F-AF32-62484C46C133}"/>
                </a:ext>
              </a:extLst>
            </p:cNvPr>
            <p:cNvSpPr/>
            <p:nvPr/>
          </p:nvSpPr>
          <p:spPr>
            <a:xfrm>
              <a:off x="2997977" y="5740650"/>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A73F0E64-5659-5E41-A069-833F51036A64}"/>
                </a:ext>
              </a:extLst>
            </p:cNvPr>
            <p:cNvSpPr/>
            <p:nvPr/>
          </p:nvSpPr>
          <p:spPr>
            <a:xfrm>
              <a:off x="2872604" y="3648930"/>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Oval 35">
            <a:extLst>
              <a:ext uri="{FF2B5EF4-FFF2-40B4-BE49-F238E27FC236}">
                <a16:creationId xmlns:a16="http://schemas.microsoft.com/office/drawing/2014/main" id="{1633C793-99EA-6C42-9338-5DC9577BD059}"/>
              </a:ext>
            </a:extLst>
          </p:cNvPr>
          <p:cNvSpPr/>
          <p:nvPr/>
        </p:nvSpPr>
        <p:spPr>
          <a:xfrm>
            <a:off x="4972965" y="1998373"/>
            <a:ext cx="201637" cy="201637"/>
          </a:xfrm>
          <a:prstGeom prst="ellipse">
            <a:avLst/>
          </a:prstGeom>
          <a:solidFill>
            <a:schemeClr val="accent1"/>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BFE5E563-9651-1F42-B386-7BF17FDFEC51}"/>
              </a:ext>
            </a:extLst>
          </p:cNvPr>
          <p:cNvSpPr/>
          <p:nvPr/>
        </p:nvSpPr>
        <p:spPr>
          <a:xfrm>
            <a:off x="9096982" y="3289830"/>
            <a:ext cx="469682" cy="469682"/>
          </a:xfrm>
          <a:prstGeom prst="ellipse">
            <a:avLst/>
          </a:prstGeom>
          <a:solidFill>
            <a:schemeClr val="bg1">
              <a:alpha val="34000"/>
            </a:schemeClr>
          </a:solidFill>
          <a:ln>
            <a:noFill/>
          </a:ln>
          <a:effectLst>
            <a:outerShdw blurRad="6985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21BD8C28-6DAB-5342-8A1C-81C4CDFC2722}"/>
              </a:ext>
            </a:extLst>
          </p:cNvPr>
          <p:cNvSpPr/>
          <p:nvPr/>
        </p:nvSpPr>
        <p:spPr>
          <a:xfrm rot="15069083" flipH="1">
            <a:off x="12016663" y="1646172"/>
            <a:ext cx="265870" cy="265867"/>
          </a:xfrm>
          <a:prstGeom prst="ellipse">
            <a:avLst/>
          </a:prstGeom>
          <a:solidFill>
            <a:schemeClr val="bg1">
              <a:alpha val="64000"/>
            </a:schemeClr>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E797830E-B87A-9A4D-9948-F6A9241CC1C4}"/>
              </a:ext>
            </a:extLst>
          </p:cNvPr>
          <p:cNvSpPr txBox="1"/>
          <p:nvPr/>
        </p:nvSpPr>
        <p:spPr>
          <a:xfrm>
            <a:off x="1650055" y="1022580"/>
            <a:ext cx="8600383" cy="1015663"/>
          </a:xfrm>
          <a:prstGeom prst="rect">
            <a:avLst/>
          </a:prstGeom>
          <a:noFill/>
          <a:effectLst>
            <a:outerShdw blurRad="50800" dist="38100" dir="5400000" algn="t" rotWithShape="0">
              <a:schemeClr val="accent2">
                <a:alpha val="46000"/>
              </a:schemeClr>
            </a:outerShdw>
          </a:effectLst>
        </p:spPr>
        <p:txBody>
          <a:bodyPr wrap="square" rtlCol="0">
            <a:spAutoFit/>
          </a:bodyPr>
          <a:lstStyle/>
          <a:p>
            <a:pPr lvl="0" algn="ctr">
              <a:defRPr/>
            </a:pPr>
            <a:r>
              <a:rPr lang="en-US" sz="6000" b="1" dirty="0">
                <a:solidFill>
                  <a:srgbClr val="E7E6E6"/>
                </a:solidFill>
                <a:latin typeface="Century Gothic" panose="020B0502020202020204" pitchFamily="34" charset="0"/>
              </a:rPr>
              <a:t>PROJECT COMPASS</a:t>
            </a:r>
            <a:endParaRPr kumimoji="0" lang="id-ID" sz="6000" b="0" i="0" u="none" strike="noStrike" kern="1200" cap="none" normalizeH="0" baseline="0" noProof="0" dirty="0">
              <a:ln w="19050">
                <a:solidFill>
                  <a:prstClr val="white"/>
                </a:solidFill>
              </a:ln>
              <a:noFill/>
              <a:effectLst/>
              <a:uLnTx/>
              <a:uFillTx/>
              <a:latin typeface="Century Gothic" panose="020B0502020202020204" pitchFamily="34" charset="0"/>
            </a:endParaRPr>
          </a:p>
        </p:txBody>
      </p:sp>
      <p:sp>
        <p:nvSpPr>
          <p:cNvPr id="96" name="Oval 95">
            <a:extLst>
              <a:ext uri="{FF2B5EF4-FFF2-40B4-BE49-F238E27FC236}">
                <a16:creationId xmlns:a16="http://schemas.microsoft.com/office/drawing/2014/main" id="{04136E8A-BDB6-3546-9499-83B1AEA99B24}"/>
              </a:ext>
            </a:extLst>
          </p:cNvPr>
          <p:cNvSpPr/>
          <p:nvPr/>
        </p:nvSpPr>
        <p:spPr>
          <a:xfrm rot="15069083" flipH="1">
            <a:off x="-135954" y="1646173"/>
            <a:ext cx="265870" cy="265867"/>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8" name="Group 97">
            <a:extLst>
              <a:ext uri="{FF2B5EF4-FFF2-40B4-BE49-F238E27FC236}">
                <a16:creationId xmlns:a16="http://schemas.microsoft.com/office/drawing/2014/main" id="{6A7864CE-418F-1D4E-A13E-FC11AEA22FD9}"/>
              </a:ext>
            </a:extLst>
          </p:cNvPr>
          <p:cNvGrpSpPr/>
          <p:nvPr/>
        </p:nvGrpSpPr>
        <p:grpSpPr>
          <a:xfrm rot="883936">
            <a:off x="8632625" y="3401665"/>
            <a:ext cx="6414912" cy="5071194"/>
            <a:chOff x="2863015" y="871093"/>
            <a:chExt cx="6414912" cy="5071194"/>
          </a:xfrm>
          <a:solidFill>
            <a:srgbClr val="376AA6"/>
          </a:solidFill>
        </p:grpSpPr>
        <p:sp>
          <p:nvSpPr>
            <p:cNvPr id="99" name="Oval 98">
              <a:extLst>
                <a:ext uri="{FF2B5EF4-FFF2-40B4-BE49-F238E27FC236}">
                  <a16:creationId xmlns:a16="http://schemas.microsoft.com/office/drawing/2014/main" id="{61A1790D-8FE0-2940-B11B-4902333F78BE}"/>
                </a:ext>
              </a:extLst>
            </p:cNvPr>
            <p:cNvSpPr/>
            <p:nvPr/>
          </p:nvSpPr>
          <p:spPr>
            <a:xfrm rot="15069083" flipH="1">
              <a:off x="6396286" y="1815402"/>
              <a:ext cx="149100" cy="149098"/>
            </a:xfrm>
            <a:prstGeom prst="ellipse">
              <a:avLst/>
            </a:prstGeom>
            <a:grpFill/>
            <a:ln>
              <a:solidFill>
                <a:srgbClr val="376AA6"/>
              </a:solid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644AF2EF-824C-9548-9578-E611FB57D5ED}"/>
                </a:ext>
              </a:extLst>
            </p:cNvPr>
            <p:cNvGrpSpPr/>
            <p:nvPr/>
          </p:nvGrpSpPr>
          <p:grpSpPr>
            <a:xfrm>
              <a:off x="2863015" y="900033"/>
              <a:ext cx="6414912" cy="4977835"/>
              <a:chOff x="2438400" y="1005870"/>
              <a:chExt cx="6414912" cy="4977835"/>
            </a:xfrm>
            <a:grpFill/>
          </p:grpSpPr>
          <p:cxnSp>
            <p:nvCxnSpPr>
              <p:cNvPr id="109" name="Straight Connector 108">
                <a:extLst>
                  <a:ext uri="{FF2B5EF4-FFF2-40B4-BE49-F238E27FC236}">
                    <a16:creationId xmlns:a16="http://schemas.microsoft.com/office/drawing/2014/main" id="{DB5EEA6A-9834-B64E-9DB0-1763AD1F4E41}"/>
                  </a:ext>
                </a:extLst>
              </p:cNvPr>
              <p:cNvCxnSpPr/>
              <p:nvPr/>
            </p:nvCxnSpPr>
            <p:spPr>
              <a:xfrm flipV="1">
                <a:off x="2614863" y="3850105"/>
                <a:ext cx="1411705" cy="213360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80E17BC-8F7E-6A49-9901-44374EB983A4}"/>
                  </a:ext>
                </a:extLst>
              </p:cNvPr>
              <p:cNvCxnSpPr/>
              <p:nvPr/>
            </p:nvCxnSpPr>
            <p:spPr>
              <a:xfrm>
                <a:off x="4026568" y="3866147"/>
                <a:ext cx="1267327" cy="88231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B95EB23-D908-894A-ACC8-1B8BBABB0D9A}"/>
                  </a:ext>
                </a:extLst>
              </p:cNvPr>
              <p:cNvCxnSpPr/>
              <p:nvPr/>
            </p:nvCxnSpPr>
            <p:spPr>
              <a:xfrm flipH="1">
                <a:off x="2614863" y="4780547"/>
                <a:ext cx="2662990" cy="119946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04DEDBB-82BB-5D4B-800E-79043505165B}"/>
                  </a:ext>
                </a:extLst>
              </p:cNvPr>
              <p:cNvCxnSpPr/>
              <p:nvPr/>
            </p:nvCxnSpPr>
            <p:spPr>
              <a:xfrm>
                <a:off x="2470484" y="3850105"/>
                <a:ext cx="2823411" cy="91440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FF4DE4B-04D1-2A47-94F2-A398CB93EDD5}"/>
                  </a:ext>
                </a:extLst>
              </p:cNvPr>
              <p:cNvCxnSpPr/>
              <p:nvPr/>
            </p:nvCxnSpPr>
            <p:spPr>
              <a:xfrm flipV="1">
                <a:off x="2438400" y="2823411"/>
                <a:ext cx="3834063" cy="1026694"/>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82CBB8F-00CD-A04E-8314-656542EC1A43}"/>
                  </a:ext>
                </a:extLst>
              </p:cNvPr>
              <p:cNvCxnSpPr>
                <a:cxnSpLocks/>
              </p:cNvCxnSpPr>
              <p:nvPr/>
            </p:nvCxnSpPr>
            <p:spPr>
              <a:xfrm flipH="1" flipV="1">
                <a:off x="4660231" y="2180695"/>
                <a:ext cx="1666450" cy="649162"/>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6BDEC6C-DCA6-7147-ABCD-AF85683E2591}"/>
                  </a:ext>
                </a:extLst>
              </p:cNvPr>
              <p:cNvCxnSpPr/>
              <p:nvPr/>
            </p:nvCxnSpPr>
            <p:spPr>
              <a:xfrm flipH="1">
                <a:off x="4026568" y="2130450"/>
                <a:ext cx="633663" cy="1732004"/>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9EBB58A-8379-6942-8363-D3610F8DD48A}"/>
                  </a:ext>
                </a:extLst>
              </p:cNvPr>
              <p:cNvCxnSpPr/>
              <p:nvPr/>
            </p:nvCxnSpPr>
            <p:spPr>
              <a:xfrm>
                <a:off x="4058652" y="3900350"/>
                <a:ext cx="3547859" cy="102917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C0AFD44-3B8C-9E4F-A4CE-80B7677A080A}"/>
                  </a:ext>
                </a:extLst>
              </p:cNvPr>
              <p:cNvCxnSpPr>
                <a:cxnSpLocks/>
              </p:cNvCxnSpPr>
              <p:nvPr/>
            </p:nvCxnSpPr>
            <p:spPr>
              <a:xfrm>
                <a:off x="5293895" y="4752156"/>
                <a:ext cx="2423965" cy="206942"/>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47FB671-0ECB-4A48-811A-5110F9755543}"/>
                  </a:ext>
                </a:extLst>
              </p:cNvPr>
              <p:cNvCxnSpPr>
                <a:cxnSpLocks/>
              </p:cNvCxnSpPr>
              <p:nvPr/>
            </p:nvCxnSpPr>
            <p:spPr>
              <a:xfrm flipV="1">
                <a:off x="7720414" y="2374232"/>
                <a:ext cx="1107852" cy="2518579"/>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DC60143-8765-0B4B-B314-EA77EB964D6E}"/>
                  </a:ext>
                </a:extLst>
              </p:cNvPr>
              <p:cNvCxnSpPr/>
              <p:nvPr/>
            </p:nvCxnSpPr>
            <p:spPr>
              <a:xfrm flipH="1">
                <a:off x="5277853" y="2374232"/>
                <a:ext cx="3547859" cy="240631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9D0CD96-4B03-CF4D-B5D4-081290AD31CD}"/>
                  </a:ext>
                </a:extLst>
              </p:cNvPr>
              <p:cNvCxnSpPr/>
              <p:nvPr/>
            </p:nvCxnSpPr>
            <p:spPr>
              <a:xfrm flipH="1" flipV="1">
                <a:off x="6248399" y="2823411"/>
                <a:ext cx="1435769" cy="211964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BFF83B1-A271-C64B-A80F-0A7174C43779}"/>
                  </a:ext>
                </a:extLst>
              </p:cNvPr>
              <p:cNvCxnSpPr/>
              <p:nvPr/>
            </p:nvCxnSpPr>
            <p:spPr>
              <a:xfrm flipV="1">
                <a:off x="6302617" y="2374232"/>
                <a:ext cx="2550695" cy="449179"/>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92E9AC3-D87B-4340-83E4-33C43A38257E}"/>
                  </a:ext>
                </a:extLst>
              </p:cNvPr>
              <p:cNvCxnSpPr/>
              <p:nvPr/>
            </p:nvCxnSpPr>
            <p:spPr>
              <a:xfrm flipV="1">
                <a:off x="4660231" y="1005870"/>
                <a:ext cx="1238496" cy="112458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EE52D46-2A17-324F-B624-71243E8B020B}"/>
                  </a:ext>
                </a:extLst>
              </p:cNvPr>
              <p:cNvCxnSpPr>
                <a:cxnSpLocks/>
              </p:cNvCxnSpPr>
              <p:nvPr/>
            </p:nvCxnSpPr>
            <p:spPr>
              <a:xfrm>
                <a:off x="5889384" y="1005870"/>
                <a:ext cx="399120" cy="185861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306D3F8-6915-0D49-99CE-959437815402}"/>
                  </a:ext>
                </a:extLst>
              </p:cNvPr>
              <p:cNvCxnSpPr/>
              <p:nvPr/>
            </p:nvCxnSpPr>
            <p:spPr>
              <a:xfrm flipH="1">
                <a:off x="5250253" y="2914730"/>
                <a:ext cx="995592" cy="1898901"/>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E279D47-3D17-8E4D-ADF1-4877B57C492E}"/>
                  </a:ext>
                </a:extLst>
              </p:cNvPr>
              <p:cNvCxnSpPr/>
              <p:nvPr/>
            </p:nvCxnSpPr>
            <p:spPr>
              <a:xfrm>
                <a:off x="4644190" y="2164653"/>
                <a:ext cx="621140" cy="267143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grpSp>
        <p:sp>
          <p:nvSpPr>
            <p:cNvPr id="101" name="Oval 100">
              <a:extLst>
                <a:ext uri="{FF2B5EF4-FFF2-40B4-BE49-F238E27FC236}">
                  <a16:creationId xmlns:a16="http://schemas.microsoft.com/office/drawing/2014/main" id="{40B4A51F-AFCB-EC49-8F60-95027908B57F}"/>
                </a:ext>
              </a:extLst>
            </p:cNvPr>
            <p:cNvSpPr/>
            <p:nvPr/>
          </p:nvSpPr>
          <p:spPr>
            <a:xfrm>
              <a:off x="6224302" y="871093"/>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73A36C6B-1345-6B4A-88BA-6CCA552D8AC9}"/>
                </a:ext>
              </a:extLst>
            </p:cNvPr>
            <p:cNvSpPr/>
            <p:nvPr/>
          </p:nvSpPr>
          <p:spPr>
            <a:xfrm>
              <a:off x="6591648" y="2685861"/>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A86B063F-6CC3-EB49-B634-E5F26FE958C1}"/>
                </a:ext>
              </a:extLst>
            </p:cNvPr>
            <p:cNvSpPr/>
            <p:nvPr/>
          </p:nvSpPr>
          <p:spPr>
            <a:xfrm>
              <a:off x="9048691" y="2217574"/>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1DDCDE8B-04F4-C445-A00E-80C91FA26418}"/>
                </a:ext>
              </a:extLst>
            </p:cNvPr>
            <p:cNvSpPr/>
            <p:nvPr/>
          </p:nvSpPr>
          <p:spPr>
            <a:xfrm>
              <a:off x="7961010" y="4704303"/>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9AFE5D9C-F3C2-3340-8CF3-80F9B1D9B197}"/>
                </a:ext>
              </a:extLst>
            </p:cNvPr>
            <p:cNvSpPr/>
            <p:nvPr/>
          </p:nvSpPr>
          <p:spPr>
            <a:xfrm>
              <a:off x="5637939" y="4563498"/>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260B5221-EE5A-5E49-AA87-5E5407560697}"/>
                </a:ext>
              </a:extLst>
            </p:cNvPr>
            <p:cNvSpPr/>
            <p:nvPr/>
          </p:nvSpPr>
          <p:spPr>
            <a:xfrm>
              <a:off x="4408486" y="3682064"/>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B88590FB-6137-6C41-8B3F-07476A8971FC}"/>
                </a:ext>
              </a:extLst>
            </p:cNvPr>
            <p:cNvSpPr/>
            <p:nvPr/>
          </p:nvSpPr>
          <p:spPr>
            <a:xfrm>
              <a:off x="2997977" y="5740650"/>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7" name="Oval 126">
            <a:extLst>
              <a:ext uri="{FF2B5EF4-FFF2-40B4-BE49-F238E27FC236}">
                <a16:creationId xmlns:a16="http://schemas.microsoft.com/office/drawing/2014/main" id="{95767399-3CDE-F844-904A-9B8E098ED7E7}"/>
              </a:ext>
            </a:extLst>
          </p:cNvPr>
          <p:cNvSpPr/>
          <p:nvPr/>
        </p:nvSpPr>
        <p:spPr>
          <a:xfrm>
            <a:off x="1008427" y="5781096"/>
            <a:ext cx="469682" cy="469682"/>
          </a:xfrm>
          <a:prstGeom prst="ellipse">
            <a:avLst/>
          </a:prstGeom>
          <a:solidFill>
            <a:schemeClr val="accent2"/>
          </a:solidFill>
          <a:ln>
            <a:noFill/>
          </a:ln>
          <a:effectLst>
            <a:outerShdw blurRad="6985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20CCDD0A-768A-D241-B8D3-4426D33BEF3B}"/>
              </a:ext>
            </a:extLst>
          </p:cNvPr>
          <p:cNvSpPr/>
          <p:nvPr/>
        </p:nvSpPr>
        <p:spPr>
          <a:xfrm>
            <a:off x="3525334" y="6577144"/>
            <a:ext cx="469682" cy="469682"/>
          </a:xfrm>
          <a:prstGeom prst="ellipse">
            <a:avLst/>
          </a:prstGeom>
          <a:solidFill>
            <a:schemeClr val="bg1">
              <a:alpha val="43453"/>
            </a:schemeClr>
          </a:solidFill>
          <a:ln>
            <a:noFill/>
          </a:ln>
          <a:effectLst>
            <a:outerShdw blurRad="6985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Rounded Rectangle 128">
            <a:extLst>
              <a:ext uri="{FF2B5EF4-FFF2-40B4-BE49-F238E27FC236}">
                <a16:creationId xmlns:a16="http://schemas.microsoft.com/office/drawing/2014/main" id="{736E7D64-769C-D84C-8BBF-8D424721D635}"/>
              </a:ext>
            </a:extLst>
          </p:cNvPr>
          <p:cNvSpPr/>
          <p:nvPr/>
        </p:nvSpPr>
        <p:spPr>
          <a:xfrm>
            <a:off x="4335258" y="4455136"/>
            <a:ext cx="3353638" cy="1707579"/>
          </a:xfrm>
          <a:prstGeom prst="roundRect">
            <a:avLst>
              <a:gd name="adj" fmla="val 50000"/>
            </a:avLst>
          </a:prstGeom>
          <a:gradFill>
            <a:gsLst>
              <a:gs pos="0">
                <a:schemeClr val="accent1">
                  <a:lumMod val="75000"/>
                </a:schemeClr>
              </a:gs>
              <a:gs pos="100000">
                <a:schemeClr val="accent1"/>
              </a:gs>
            </a:gsLst>
            <a:lin ang="8100000" scaled="1"/>
          </a:gradFill>
          <a:ln w="25400">
            <a:solidFill>
              <a:schemeClr val="bg2"/>
            </a:solidFill>
          </a:ln>
          <a:effectLst>
            <a:outerShdw blurRad="289817" sx="102000" sy="102000" algn="ctr" rotWithShape="0">
              <a:schemeClr val="accent2">
                <a:alpha val="69813"/>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en-US" sz="1400" spc="100" dirty="0">
                <a:solidFill>
                  <a:prstClr val="white"/>
                </a:solidFill>
                <a:latin typeface="Century Gothic" panose="020B0502020202020204" pitchFamily="34" charset="0"/>
              </a:rPr>
              <a:t>Group 4</a:t>
            </a:r>
          </a:p>
          <a:p>
            <a:pPr lvl="0" algn="ctr">
              <a:defRPr/>
            </a:pPr>
            <a:r>
              <a:rPr lang="en-US" sz="1400" b="1" spc="100" dirty="0">
                <a:solidFill>
                  <a:prstClr val="white"/>
                </a:solidFill>
                <a:latin typeface="Century Gothic" panose="020B0502020202020204" pitchFamily="34" charset="0"/>
              </a:rPr>
              <a:t>Archana Subramoney</a:t>
            </a:r>
          </a:p>
          <a:p>
            <a:pPr lvl="0" algn="ctr">
              <a:defRPr/>
            </a:pPr>
            <a:r>
              <a:rPr lang="en-US" sz="1400" b="1" spc="100" dirty="0">
                <a:solidFill>
                  <a:prstClr val="white"/>
                </a:solidFill>
                <a:latin typeface="Century Gothic" panose="020B0502020202020204" pitchFamily="34" charset="0"/>
              </a:rPr>
              <a:t>Kumar Gyanam</a:t>
            </a:r>
            <a:br>
              <a:rPr lang="en-US" sz="1400" b="1" spc="100" dirty="0">
                <a:solidFill>
                  <a:prstClr val="white"/>
                </a:solidFill>
                <a:latin typeface="Century Gothic" panose="020B0502020202020204" pitchFamily="34" charset="0"/>
              </a:rPr>
            </a:br>
            <a:r>
              <a:rPr lang="en-US" sz="1400" b="1" spc="100" dirty="0">
                <a:solidFill>
                  <a:prstClr val="white"/>
                </a:solidFill>
                <a:latin typeface="Century Gothic" panose="020B0502020202020204" pitchFamily="34" charset="0"/>
              </a:rPr>
              <a:t>Nehal Naphade</a:t>
            </a:r>
          </a:p>
          <a:p>
            <a:pPr lvl="0" algn="ctr">
              <a:defRPr/>
            </a:pPr>
            <a:r>
              <a:rPr lang="en-US" sz="1400" b="1" spc="100" dirty="0">
                <a:solidFill>
                  <a:prstClr val="white"/>
                </a:solidFill>
                <a:latin typeface="Century Gothic" panose="020B0502020202020204" pitchFamily="34" charset="0"/>
              </a:rPr>
              <a:t>Shweta Shah</a:t>
            </a:r>
          </a:p>
          <a:p>
            <a:pPr lvl="0" algn="ctr">
              <a:defRPr/>
            </a:pPr>
            <a:r>
              <a:rPr lang="en-US" sz="1400" b="1" spc="100" dirty="0">
                <a:solidFill>
                  <a:prstClr val="white"/>
                </a:solidFill>
                <a:latin typeface="Century Gothic" panose="020B0502020202020204" pitchFamily="34" charset="0"/>
              </a:rPr>
              <a:t>Ikshit Mistry</a:t>
            </a:r>
            <a:endParaRPr kumimoji="0" lang="en-US" sz="1400" b="1" i="0" u="none" strike="noStrike" kern="1200" cap="none" spc="100" normalizeH="0" baseline="0" noProof="0" dirty="0">
              <a:ln>
                <a:noFill/>
              </a:ln>
              <a:solidFill>
                <a:prstClr val="white"/>
              </a:solidFill>
              <a:effectLst/>
              <a:uLnTx/>
              <a:uFillTx/>
              <a:latin typeface="Century Gothic" panose="020B0502020202020204" pitchFamily="34" charset="0"/>
            </a:endParaRPr>
          </a:p>
        </p:txBody>
      </p:sp>
      <p:grpSp>
        <p:nvGrpSpPr>
          <p:cNvPr id="130" name="Group 129">
            <a:extLst>
              <a:ext uri="{FF2B5EF4-FFF2-40B4-BE49-F238E27FC236}">
                <a16:creationId xmlns:a16="http://schemas.microsoft.com/office/drawing/2014/main" id="{5CB07E47-00FE-AF46-A64F-29C2DDBE6A8F}"/>
              </a:ext>
            </a:extLst>
          </p:cNvPr>
          <p:cNvGrpSpPr/>
          <p:nvPr/>
        </p:nvGrpSpPr>
        <p:grpSpPr>
          <a:xfrm rot="10800000">
            <a:off x="351919" y="3253606"/>
            <a:ext cx="176215" cy="1107852"/>
            <a:chOff x="9483237" y="1321506"/>
            <a:chExt cx="273513" cy="1719570"/>
          </a:xfrm>
        </p:grpSpPr>
        <p:sp>
          <p:nvSpPr>
            <p:cNvPr id="131" name="Oval 130">
              <a:extLst>
                <a:ext uri="{FF2B5EF4-FFF2-40B4-BE49-F238E27FC236}">
                  <a16:creationId xmlns:a16="http://schemas.microsoft.com/office/drawing/2014/main" id="{01E3623D-EE3F-184A-BE64-F9B4ACDD5B76}"/>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753883E3-8C6B-6347-B52D-FF5FE6BCB910}"/>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90E8B36C-6EAA-B948-9AF2-040E96381163}"/>
              </a:ext>
            </a:extLst>
          </p:cNvPr>
          <p:cNvGrpSpPr/>
          <p:nvPr/>
        </p:nvGrpSpPr>
        <p:grpSpPr>
          <a:xfrm>
            <a:off x="337155" y="5328291"/>
            <a:ext cx="176215" cy="1107852"/>
            <a:chOff x="9483237" y="1321506"/>
            <a:chExt cx="273513" cy="1719570"/>
          </a:xfrm>
        </p:grpSpPr>
        <p:sp>
          <p:nvSpPr>
            <p:cNvPr id="134" name="Oval 133">
              <a:extLst>
                <a:ext uri="{FF2B5EF4-FFF2-40B4-BE49-F238E27FC236}">
                  <a16:creationId xmlns:a16="http://schemas.microsoft.com/office/drawing/2014/main" id="{48655B37-25FA-3F48-952A-C80F335CF286}"/>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0DD4A877-4A68-154C-92E5-57D75322C8EA}"/>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6" name="Group 135">
            <a:extLst>
              <a:ext uri="{FF2B5EF4-FFF2-40B4-BE49-F238E27FC236}">
                <a16:creationId xmlns:a16="http://schemas.microsoft.com/office/drawing/2014/main" id="{BFADB81C-1CE6-7442-9674-CEBAA92C33BB}"/>
              </a:ext>
            </a:extLst>
          </p:cNvPr>
          <p:cNvGrpSpPr/>
          <p:nvPr/>
        </p:nvGrpSpPr>
        <p:grpSpPr>
          <a:xfrm>
            <a:off x="10290021" y="1168144"/>
            <a:ext cx="176215" cy="1107852"/>
            <a:chOff x="9483237" y="1321506"/>
            <a:chExt cx="273513" cy="1719570"/>
          </a:xfrm>
        </p:grpSpPr>
        <p:sp>
          <p:nvSpPr>
            <p:cNvPr id="137" name="Oval 136">
              <a:extLst>
                <a:ext uri="{FF2B5EF4-FFF2-40B4-BE49-F238E27FC236}">
                  <a16:creationId xmlns:a16="http://schemas.microsoft.com/office/drawing/2014/main" id="{B2941836-1923-AF41-B56D-C11510C44F60}"/>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CF0ABC55-FB58-7B44-AE45-3C3E5C43A138}"/>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9" name="Group 138">
            <a:extLst>
              <a:ext uri="{FF2B5EF4-FFF2-40B4-BE49-F238E27FC236}">
                <a16:creationId xmlns:a16="http://schemas.microsoft.com/office/drawing/2014/main" id="{83CB8E26-923A-1E49-B31A-9F2E88F1C86E}"/>
              </a:ext>
            </a:extLst>
          </p:cNvPr>
          <p:cNvGrpSpPr/>
          <p:nvPr/>
        </p:nvGrpSpPr>
        <p:grpSpPr>
          <a:xfrm rot="10800000">
            <a:off x="11294559" y="303701"/>
            <a:ext cx="130815" cy="822427"/>
            <a:chOff x="9483237" y="1321506"/>
            <a:chExt cx="273513" cy="1719570"/>
          </a:xfrm>
        </p:grpSpPr>
        <p:sp>
          <p:nvSpPr>
            <p:cNvPr id="140" name="Oval 139">
              <a:extLst>
                <a:ext uri="{FF2B5EF4-FFF2-40B4-BE49-F238E27FC236}">
                  <a16:creationId xmlns:a16="http://schemas.microsoft.com/office/drawing/2014/main" id="{9B7FEBE4-C43E-C24B-86B1-B41D68A7906B}"/>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6CB72ED-F426-B549-B000-DDD8D927941F}"/>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2" name="Group 141">
            <a:extLst>
              <a:ext uri="{FF2B5EF4-FFF2-40B4-BE49-F238E27FC236}">
                <a16:creationId xmlns:a16="http://schemas.microsoft.com/office/drawing/2014/main" id="{3609C5FC-34C0-0548-9F77-D354D4C2369A}"/>
              </a:ext>
            </a:extLst>
          </p:cNvPr>
          <p:cNvGrpSpPr/>
          <p:nvPr/>
        </p:nvGrpSpPr>
        <p:grpSpPr>
          <a:xfrm rot="10800000">
            <a:off x="3698626" y="5114835"/>
            <a:ext cx="130815" cy="822427"/>
            <a:chOff x="9483237" y="1321506"/>
            <a:chExt cx="273513" cy="1719570"/>
          </a:xfrm>
        </p:grpSpPr>
        <p:sp>
          <p:nvSpPr>
            <p:cNvPr id="143" name="Oval 142">
              <a:extLst>
                <a:ext uri="{FF2B5EF4-FFF2-40B4-BE49-F238E27FC236}">
                  <a16:creationId xmlns:a16="http://schemas.microsoft.com/office/drawing/2014/main" id="{5D734FB1-4A8E-E648-8BF3-4135F6E6B365}"/>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B89D3391-436E-DF42-9905-7474C618CFC1}"/>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5" name="Group 144">
            <a:extLst>
              <a:ext uri="{FF2B5EF4-FFF2-40B4-BE49-F238E27FC236}">
                <a16:creationId xmlns:a16="http://schemas.microsoft.com/office/drawing/2014/main" id="{8E74E490-24F9-0D44-A81A-69DE863C83E7}"/>
              </a:ext>
            </a:extLst>
          </p:cNvPr>
          <p:cNvGrpSpPr/>
          <p:nvPr/>
        </p:nvGrpSpPr>
        <p:grpSpPr>
          <a:xfrm rot="10800000">
            <a:off x="1233640" y="215418"/>
            <a:ext cx="130815" cy="822427"/>
            <a:chOff x="9483237" y="1321506"/>
            <a:chExt cx="273513" cy="1719570"/>
          </a:xfrm>
        </p:grpSpPr>
        <p:sp>
          <p:nvSpPr>
            <p:cNvPr id="146" name="Oval 145">
              <a:extLst>
                <a:ext uri="{FF2B5EF4-FFF2-40B4-BE49-F238E27FC236}">
                  <a16:creationId xmlns:a16="http://schemas.microsoft.com/office/drawing/2014/main" id="{E9CC5D11-340E-D840-ACB0-C32AC81BC99B}"/>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7664F59D-A887-7B43-AFD0-3E62F8AC2025}"/>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5" name="TextBox 84">
            <a:extLst>
              <a:ext uri="{FF2B5EF4-FFF2-40B4-BE49-F238E27FC236}">
                <a16:creationId xmlns:a16="http://schemas.microsoft.com/office/drawing/2014/main" id="{7ABC24CB-5FE3-184C-8F3C-4A8791873D9C}"/>
              </a:ext>
            </a:extLst>
          </p:cNvPr>
          <p:cNvSpPr txBox="1"/>
          <p:nvPr/>
        </p:nvSpPr>
        <p:spPr>
          <a:xfrm>
            <a:off x="1830830" y="2399587"/>
            <a:ext cx="8600383" cy="1754326"/>
          </a:xfrm>
          <a:prstGeom prst="rect">
            <a:avLst/>
          </a:prstGeom>
          <a:noFill/>
          <a:effectLst>
            <a:outerShdw blurRad="50800" dist="38100" dir="5400000" algn="t" rotWithShape="0">
              <a:schemeClr val="accent2">
                <a:alpha val="46000"/>
              </a:schemeClr>
            </a:outerShdw>
          </a:effectLst>
        </p:spPr>
        <p:txBody>
          <a:bodyPr wrap="square" rtlCol="0">
            <a:spAutoFit/>
          </a:bodyPr>
          <a:lstStyle/>
          <a:p>
            <a:pPr lvl="0" algn="ctr">
              <a:defRPr/>
            </a:pPr>
            <a:endParaRPr lang="en-US" sz="7200" dirty="0">
              <a:ln w="19050">
                <a:solidFill>
                  <a:prstClr val="white"/>
                </a:solidFill>
              </a:ln>
              <a:noFill/>
              <a:latin typeface="Century Gothic" panose="020B0502020202020204" pitchFamily="34" charset="0"/>
            </a:endParaRPr>
          </a:p>
          <a:p>
            <a:pPr lvl="0" algn="ctr">
              <a:defRPr/>
            </a:pPr>
            <a:r>
              <a:rPr lang="en-US" sz="3600" dirty="0">
                <a:ln w="19050">
                  <a:solidFill>
                    <a:prstClr val="white"/>
                  </a:solidFill>
                </a:ln>
                <a:noFill/>
                <a:latin typeface="Century Gothic" panose="020B0502020202020204" pitchFamily="34" charset="0"/>
              </a:rPr>
              <a:t>(AIPM 02: capstone project)</a:t>
            </a:r>
            <a:endParaRPr kumimoji="0" lang="id-ID" sz="3600" b="0" i="0" u="none" strike="noStrike" kern="1200" cap="none" spc="0" normalizeH="0" baseline="0" noProof="0" dirty="0">
              <a:ln w="19050">
                <a:solidFill>
                  <a:prstClr val="white"/>
                </a:solidFill>
              </a:ln>
              <a:noFill/>
              <a:effectLst/>
              <a:uLnTx/>
              <a:uFillTx/>
              <a:latin typeface="Century Gothic" panose="020B0502020202020204" pitchFamily="34" charset="0"/>
            </a:endParaRPr>
          </a:p>
        </p:txBody>
      </p:sp>
    </p:spTree>
    <p:extLst>
      <p:ext uri="{BB962C8B-B14F-4D97-AF65-F5344CB8AC3E}">
        <p14:creationId xmlns:p14="http://schemas.microsoft.com/office/powerpoint/2010/main" val="3567159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80000" fill="hold"/>
                                        <p:tgtEl>
                                          <p:spTgt spid="8"/>
                                        </p:tgtEl>
                                        <p:attrNameLst>
                                          <p:attrName>r</p:attrName>
                                        </p:attrNameLst>
                                      </p:cBhvr>
                                    </p:animRot>
                                  </p:childTnLst>
                                </p:cTn>
                              </p:par>
                              <p:par>
                                <p:cTn id="7" presetID="8" presetClass="emph" presetSubtype="0" fill="hold" nodeType="withEffect">
                                  <p:stCondLst>
                                    <p:cond delay="0"/>
                                  </p:stCondLst>
                                  <p:childTnLst>
                                    <p:animRot by="21600000">
                                      <p:cBhvr>
                                        <p:cTn id="8" dur="80000" fill="hold"/>
                                        <p:tgtEl>
                                          <p:spTgt spid="98"/>
                                        </p:tgtEl>
                                        <p:attrNameLst>
                                          <p:attrName>r</p:attrName>
                                        </p:attrNameLst>
                                      </p:cBhvr>
                                    </p:animRot>
                                  </p:childTnLst>
                                </p:cTn>
                              </p:par>
                              <p:par>
                                <p:cTn id="9" presetID="23" presetClass="entr" presetSubtype="16"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p:cTn id="11" dur="1500" fill="hold"/>
                                        <p:tgtEl>
                                          <p:spTgt spid="96"/>
                                        </p:tgtEl>
                                        <p:attrNameLst>
                                          <p:attrName>ppt_w</p:attrName>
                                        </p:attrNameLst>
                                      </p:cBhvr>
                                      <p:tavLst>
                                        <p:tav tm="0">
                                          <p:val>
                                            <p:fltVal val="0"/>
                                          </p:val>
                                        </p:tav>
                                        <p:tav tm="100000">
                                          <p:val>
                                            <p:strVal val="#ppt_w"/>
                                          </p:val>
                                        </p:tav>
                                      </p:tavLst>
                                    </p:anim>
                                    <p:anim calcmode="lin" valueType="num">
                                      <p:cBhvr>
                                        <p:cTn id="12" dur="1500" fill="hold"/>
                                        <p:tgtEl>
                                          <p:spTgt spid="96"/>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500"/>
                                  </p:stCondLst>
                                  <p:childTnLst>
                                    <p:set>
                                      <p:cBhvr>
                                        <p:cTn id="14" dur="1" fill="hold">
                                          <p:stCondLst>
                                            <p:cond delay="0"/>
                                          </p:stCondLst>
                                        </p:cTn>
                                        <p:tgtEl>
                                          <p:spTgt spid="127"/>
                                        </p:tgtEl>
                                        <p:attrNameLst>
                                          <p:attrName>style.visibility</p:attrName>
                                        </p:attrNameLst>
                                      </p:cBhvr>
                                      <p:to>
                                        <p:strVal val="visible"/>
                                      </p:to>
                                    </p:set>
                                    <p:anim calcmode="lin" valueType="num">
                                      <p:cBhvr>
                                        <p:cTn id="15" dur="1500" fill="hold"/>
                                        <p:tgtEl>
                                          <p:spTgt spid="127"/>
                                        </p:tgtEl>
                                        <p:attrNameLst>
                                          <p:attrName>ppt_w</p:attrName>
                                        </p:attrNameLst>
                                      </p:cBhvr>
                                      <p:tavLst>
                                        <p:tav tm="0">
                                          <p:val>
                                            <p:fltVal val="0"/>
                                          </p:val>
                                        </p:tav>
                                        <p:tav tm="100000">
                                          <p:val>
                                            <p:strVal val="#ppt_w"/>
                                          </p:val>
                                        </p:tav>
                                      </p:tavLst>
                                    </p:anim>
                                    <p:anim calcmode="lin" valueType="num">
                                      <p:cBhvr>
                                        <p:cTn id="16" dur="1500" fill="hold"/>
                                        <p:tgtEl>
                                          <p:spTgt spid="127"/>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28"/>
                                        </p:tgtEl>
                                        <p:attrNameLst>
                                          <p:attrName>style.visibility</p:attrName>
                                        </p:attrNameLst>
                                      </p:cBhvr>
                                      <p:to>
                                        <p:strVal val="visible"/>
                                      </p:to>
                                    </p:set>
                                    <p:anim calcmode="lin" valueType="num">
                                      <p:cBhvr>
                                        <p:cTn id="19" dur="1500" fill="hold"/>
                                        <p:tgtEl>
                                          <p:spTgt spid="128"/>
                                        </p:tgtEl>
                                        <p:attrNameLst>
                                          <p:attrName>ppt_w</p:attrName>
                                        </p:attrNameLst>
                                      </p:cBhvr>
                                      <p:tavLst>
                                        <p:tav tm="0">
                                          <p:val>
                                            <p:fltVal val="0"/>
                                          </p:val>
                                        </p:tav>
                                        <p:tav tm="100000">
                                          <p:val>
                                            <p:strVal val="#ppt_w"/>
                                          </p:val>
                                        </p:tav>
                                      </p:tavLst>
                                    </p:anim>
                                    <p:anim calcmode="lin" valueType="num">
                                      <p:cBhvr>
                                        <p:cTn id="20" dur="1500" fill="hold"/>
                                        <p:tgtEl>
                                          <p:spTgt spid="12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p:cTn id="23" dur="1500" fill="hold"/>
                                        <p:tgtEl>
                                          <p:spTgt spid="7"/>
                                        </p:tgtEl>
                                        <p:attrNameLst>
                                          <p:attrName>ppt_w</p:attrName>
                                        </p:attrNameLst>
                                      </p:cBhvr>
                                      <p:tavLst>
                                        <p:tav tm="0">
                                          <p:val>
                                            <p:fltVal val="0"/>
                                          </p:val>
                                        </p:tav>
                                        <p:tav tm="100000">
                                          <p:val>
                                            <p:strVal val="#ppt_w"/>
                                          </p:val>
                                        </p:tav>
                                      </p:tavLst>
                                    </p:anim>
                                    <p:anim calcmode="lin" valueType="num">
                                      <p:cBhvr>
                                        <p:cTn id="24" dur="1500" fill="hold"/>
                                        <p:tgtEl>
                                          <p:spTgt spid="7"/>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5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1500" fill="hold"/>
                                        <p:tgtEl>
                                          <p:spTgt spid="41"/>
                                        </p:tgtEl>
                                        <p:attrNameLst>
                                          <p:attrName>ppt_w</p:attrName>
                                        </p:attrNameLst>
                                      </p:cBhvr>
                                      <p:tavLst>
                                        <p:tav tm="0">
                                          <p:val>
                                            <p:fltVal val="0"/>
                                          </p:val>
                                        </p:tav>
                                        <p:tav tm="100000">
                                          <p:val>
                                            <p:strVal val="#ppt_w"/>
                                          </p:val>
                                        </p:tav>
                                      </p:tavLst>
                                    </p:anim>
                                    <p:anim calcmode="lin" valueType="num">
                                      <p:cBhvr>
                                        <p:cTn id="28" dur="1500" fill="hold"/>
                                        <p:tgtEl>
                                          <p:spTgt spid="41"/>
                                        </p:tgtEl>
                                        <p:attrNameLst>
                                          <p:attrName>ppt_h</p:attrName>
                                        </p:attrNameLst>
                                      </p:cBhvr>
                                      <p:tavLst>
                                        <p:tav tm="0">
                                          <p:val>
                                            <p:fltVal val="0"/>
                                          </p:val>
                                        </p:tav>
                                        <p:tav tm="100000">
                                          <p:val>
                                            <p:strVal val="#ppt_h"/>
                                          </p:val>
                                        </p:tav>
                                      </p:tavLst>
                                    </p:anim>
                                  </p:childTnLst>
                                </p:cTn>
                              </p:par>
                              <p:par>
                                <p:cTn id="29" presetID="2" presetClass="entr" presetSubtype="4" decel="5000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8000" fill="hold"/>
                                        <p:tgtEl>
                                          <p:spTgt spid="37"/>
                                        </p:tgtEl>
                                        <p:attrNameLst>
                                          <p:attrName>ppt_x</p:attrName>
                                        </p:attrNameLst>
                                      </p:cBhvr>
                                      <p:tavLst>
                                        <p:tav tm="0">
                                          <p:val>
                                            <p:strVal val="#ppt_x"/>
                                          </p:val>
                                        </p:tav>
                                        <p:tav tm="100000">
                                          <p:val>
                                            <p:strVal val="#ppt_x"/>
                                          </p:val>
                                        </p:tav>
                                      </p:tavLst>
                                    </p:anim>
                                    <p:anim calcmode="lin" valueType="num">
                                      <p:cBhvr additive="base">
                                        <p:cTn id="32" dur="8000" fill="hold"/>
                                        <p:tgtEl>
                                          <p:spTgt spid="37"/>
                                        </p:tgtEl>
                                        <p:attrNameLst>
                                          <p:attrName>ppt_y</p:attrName>
                                        </p:attrNameLst>
                                      </p:cBhvr>
                                      <p:tavLst>
                                        <p:tav tm="0">
                                          <p:val>
                                            <p:strVal val="1+#ppt_h/2"/>
                                          </p:val>
                                        </p:tav>
                                        <p:tav tm="100000">
                                          <p:val>
                                            <p:strVal val="#ppt_y"/>
                                          </p:val>
                                        </p:tav>
                                      </p:tavLst>
                                    </p:anim>
                                  </p:childTnLst>
                                </p:cTn>
                              </p:par>
                              <p:par>
                                <p:cTn id="33" presetID="47" presetClass="entr" presetSubtype="0" fill="hold" nodeType="withEffect">
                                  <p:stCondLst>
                                    <p:cond delay="2000"/>
                                  </p:stCondLst>
                                  <p:childTnLst>
                                    <p:set>
                                      <p:cBhvr>
                                        <p:cTn id="34" dur="1" fill="hold">
                                          <p:stCondLst>
                                            <p:cond delay="0"/>
                                          </p:stCondLst>
                                        </p:cTn>
                                        <p:tgtEl>
                                          <p:spTgt spid="145"/>
                                        </p:tgtEl>
                                        <p:attrNameLst>
                                          <p:attrName>style.visibility</p:attrName>
                                        </p:attrNameLst>
                                      </p:cBhvr>
                                      <p:to>
                                        <p:strVal val="visible"/>
                                      </p:to>
                                    </p:set>
                                    <p:animEffect transition="in" filter="fade">
                                      <p:cBhvr>
                                        <p:cTn id="35" dur="1500"/>
                                        <p:tgtEl>
                                          <p:spTgt spid="145"/>
                                        </p:tgtEl>
                                      </p:cBhvr>
                                    </p:animEffect>
                                    <p:anim calcmode="lin" valueType="num">
                                      <p:cBhvr>
                                        <p:cTn id="36" dur="1500" fill="hold"/>
                                        <p:tgtEl>
                                          <p:spTgt spid="145"/>
                                        </p:tgtEl>
                                        <p:attrNameLst>
                                          <p:attrName>ppt_x</p:attrName>
                                        </p:attrNameLst>
                                      </p:cBhvr>
                                      <p:tavLst>
                                        <p:tav tm="0">
                                          <p:val>
                                            <p:strVal val="#ppt_x"/>
                                          </p:val>
                                        </p:tav>
                                        <p:tav tm="100000">
                                          <p:val>
                                            <p:strVal val="#ppt_x"/>
                                          </p:val>
                                        </p:tav>
                                      </p:tavLst>
                                    </p:anim>
                                    <p:anim calcmode="lin" valueType="num">
                                      <p:cBhvr>
                                        <p:cTn id="37" dur="1500" fill="hold"/>
                                        <p:tgtEl>
                                          <p:spTgt spid="145"/>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1000"/>
                                  </p:stCondLst>
                                  <p:childTnLst>
                                    <p:set>
                                      <p:cBhvr>
                                        <p:cTn id="39" dur="1" fill="hold">
                                          <p:stCondLst>
                                            <p:cond delay="0"/>
                                          </p:stCondLst>
                                        </p:cTn>
                                        <p:tgtEl>
                                          <p:spTgt spid="130"/>
                                        </p:tgtEl>
                                        <p:attrNameLst>
                                          <p:attrName>style.visibility</p:attrName>
                                        </p:attrNameLst>
                                      </p:cBhvr>
                                      <p:to>
                                        <p:strVal val="visible"/>
                                      </p:to>
                                    </p:set>
                                    <p:animEffect transition="in" filter="fade">
                                      <p:cBhvr>
                                        <p:cTn id="40" dur="1500"/>
                                        <p:tgtEl>
                                          <p:spTgt spid="130"/>
                                        </p:tgtEl>
                                      </p:cBhvr>
                                    </p:animEffect>
                                    <p:anim calcmode="lin" valueType="num">
                                      <p:cBhvr>
                                        <p:cTn id="41" dur="1500" fill="hold"/>
                                        <p:tgtEl>
                                          <p:spTgt spid="130"/>
                                        </p:tgtEl>
                                        <p:attrNameLst>
                                          <p:attrName>ppt_x</p:attrName>
                                        </p:attrNameLst>
                                      </p:cBhvr>
                                      <p:tavLst>
                                        <p:tav tm="0">
                                          <p:val>
                                            <p:strVal val="#ppt_x"/>
                                          </p:val>
                                        </p:tav>
                                        <p:tav tm="100000">
                                          <p:val>
                                            <p:strVal val="#ppt_x"/>
                                          </p:val>
                                        </p:tav>
                                      </p:tavLst>
                                    </p:anim>
                                    <p:anim calcmode="lin" valueType="num">
                                      <p:cBhvr>
                                        <p:cTn id="42" dur="1500" fill="hold"/>
                                        <p:tgtEl>
                                          <p:spTgt spid="130"/>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200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1500"/>
                                        <p:tgtEl>
                                          <p:spTgt spid="133"/>
                                        </p:tgtEl>
                                      </p:cBhvr>
                                    </p:animEffect>
                                    <p:anim calcmode="lin" valueType="num">
                                      <p:cBhvr>
                                        <p:cTn id="46" dur="1500" fill="hold"/>
                                        <p:tgtEl>
                                          <p:spTgt spid="133"/>
                                        </p:tgtEl>
                                        <p:attrNameLst>
                                          <p:attrName>ppt_x</p:attrName>
                                        </p:attrNameLst>
                                      </p:cBhvr>
                                      <p:tavLst>
                                        <p:tav tm="0">
                                          <p:val>
                                            <p:strVal val="#ppt_x"/>
                                          </p:val>
                                        </p:tav>
                                        <p:tav tm="100000">
                                          <p:val>
                                            <p:strVal val="#ppt_x"/>
                                          </p:val>
                                        </p:tav>
                                      </p:tavLst>
                                    </p:anim>
                                    <p:anim calcmode="lin" valueType="num">
                                      <p:cBhvr>
                                        <p:cTn id="47" dur="1500" fill="hold"/>
                                        <p:tgtEl>
                                          <p:spTgt spid="133"/>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200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500"/>
                                        <p:tgtEl>
                                          <p:spTgt spid="5"/>
                                        </p:tgtEl>
                                      </p:cBhvr>
                                    </p:animEffect>
                                    <p:anim calcmode="lin" valueType="num">
                                      <p:cBhvr>
                                        <p:cTn id="51" dur="1500" fill="hold"/>
                                        <p:tgtEl>
                                          <p:spTgt spid="5"/>
                                        </p:tgtEl>
                                        <p:attrNameLst>
                                          <p:attrName>ppt_x</p:attrName>
                                        </p:attrNameLst>
                                      </p:cBhvr>
                                      <p:tavLst>
                                        <p:tav tm="0">
                                          <p:val>
                                            <p:strVal val="#ppt_x"/>
                                          </p:val>
                                        </p:tav>
                                        <p:tav tm="100000">
                                          <p:val>
                                            <p:strVal val="#ppt_x"/>
                                          </p:val>
                                        </p:tav>
                                      </p:tavLst>
                                    </p:anim>
                                    <p:anim calcmode="lin" valueType="num">
                                      <p:cBhvr>
                                        <p:cTn id="52" dur="1500" fill="hold"/>
                                        <p:tgtEl>
                                          <p:spTgt spid="5"/>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200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1500"/>
                                        <p:tgtEl>
                                          <p:spTgt spid="136"/>
                                        </p:tgtEl>
                                      </p:cBhvr>
                                    </p:animEffect>
                                    <p:anim calcmode="lin" valueType="num">
                                      <p:cBhvr>
                                        <p:cTn id="56" dur="1500" fill="hold"/>
                                        <p:tgtEl>
                                          <p:spTgt spid="136"/>
                                        </p:tgtEl>
                                        <p:attrNameLst>
                                          <p:attrName>ppt_x</p:attrName>
                                        </p:attrNameLst>
                                      </p:cBhvr>
                                      <p:tavLst>
                                        <p:tav tm="0">
                                          <p:val>
                                            <p:strVal val="#ppt_x"/>
                                          </p:val>
                                        </p:tav>
                                        <p:tav tm="100000">
                                          <p:val>
                                            <p:strVal val="#ppt_x"/>
                                          </p:val>
                                        </p:tav>
                                      </p:tavLst>
                                    </p:anim>
                                    <p:anim calcmode="lin" valueType="num">
                                      <p:cBhvr>
                                        <p:cTn id="57" dur="1500" fill="hold"/>
                                        <p:tgtEl>
                                          <p:spTgt spid="136"/>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3000"/>
                                  </p:stCondLst>
                                  <p:childTnLst>
                                    <p:set>
                                      <p:cBhvr>
                                        <p:cTn id="59" dur="1" fill="hold">
                                          <p:stCondLst>
                                            <p:cond delay="0"/>
                                          </p:stCondLst>
                                        </p:cTn>
                                        <p:tgtEl>
                                          <p:spTgt spid="139"/>
                                        </p:tgtEl>
                                        <p:attrNameLst>
                                          <p:attrName>style.visibility</p:attrName>
                                        </p:attrNameLst>
                                      </p:cBhvr>
                                      <p:to>
                                        <p:strVal val="visible"/>
                                      </p:to>
                                    </p:set>
                                    <p:animEffect transition="in" filter="fade">
                                      <p:cBhvr>
                                        <p:cTn id="60" dur="1500"/>
                                        <p:tgtEl>
                                          <p:spTgt spid="139"/>
                                        </p:tgtEl>
                                      </p:cBhvr>
                                    </p:animEffect>
                                    <p:anim calcmode="lin" valueType="num">
                                      <p:cBhvr>
                                        <p:cTn id="61" dur="1500" fill="hold"/>
                                        <p:tgtEl>
                                          <p:spTgt spid="139"/>
                                        </p:tgtEl>
                                        <p:attrNameLst>
                                          <p:attrName>ppt_x</p:attrName>
                                        </p:attrNameLst>
                                      </p:cBhvr>
                                      <p:tavLst>
                                        <p:tav tm="0">
                                          <p:val>
                                            <p:strVal val="#ppt_x"/>
                                          </p:val>
                                        </p:tav>
                                        <p:tav tm="100000">
                                          <p:val>
                                            <p:strVal val="#ppt_x"/>
                                          </p:val>
                                        </p:tav>
                                      </p:tavLst>
                                    </p:anim>
                                    <p:anim calcmode="lin" valueType="num">
                                      <p:cBhvr>
                                        <p:cTn id="62" dur="1500" fill="hold"/>
                                        <p:tgtEl>
                                          <p:spTgt spid="139"/>
                                        </p:tgtEl>
                                        <p:attrNameLst>
                                          <p:attrName>ppt_y</p:attrName>
                                        </p:attrNameLst>
                                      </p:cBhvr>
                                      <p:tavLst>
                                        <p:tav tm="0">
                                          <p:val>
                                            <p:strVal val="#ppt_y-.1"/>
                                          </p:val>
                                        </p:tav>
                                        <p:tav tm="100000">
                                          <p:val>
                                            <p:strVal val="#ppt_y"/>
                                          </p:val>
                                        </p:tav>
                                      </p:tavLst>
                                    </p:anim>
                                  </p:childTnLst>
                                </p:cTn>
                              </p:par>
                              <p:par>
                                <p:cTn id="63" presetID="47" presetClass="entr" presetSubtype="0" fill="hold" nodeType="withEffect">
                                  <p:stCondLst>
                                    <p:cond delay="2000"/>
                                  </p:stCondLst>
                                  <p:childTnLst>
                                    <p:set>
                                      <p:cBhvr>
                                        <p:cTn id="64" dur="1" fill="hold">
                                          <p:stCondLst>
                                            <p:cond delay="0"/>
                                          </p:stCondLst>
                                        </p:cTn>
                                        <p:tgtEl>
                                          <p:spTgt spid="142"/>
                                        </p:tgtEl>
                                        <p:attrNameLst>
                                          <p:attrName>style.visibility</p:attrName>
                                        </p:attrNameLst>
                                      </p:cBhvr>
                                      <p:to>
                                        <p:strVal val="visible"/>
                                      </p:to>
                                    </p:set>
                                    <p:animEffect transition="in" filter="fade">
                                      <p:cBhvr>
                                        <p:cTn id="65" dur="1500"/>
                                        <p:tgtEl>
                                          <p:spTgt spid="142"/>
                                        </p:tgtEl>
                                      </p:cBhvr>
                                    </p:animEffect>
                                    <p:anim calcmode="lin" valueType="num">
                                      <p:cBhvr>
                                        <p:cTn id="66" dur="1500" fill="hold"/>
                                        <p:tgtEl>
                                          <p:spTgt spid="142"/>
                                        </p:tgtEl>
                                        <p:attrNameLst>
                                          <p:attrName>ppt_x</p:attrName>
                                        </p:attrNameLst>
                                      </p:cBhvr>
                                      <p:tavLst>
                                        <p:tav tm="0">
                                          <p:val>
                                            <p:strVal val="#ppt_x"/>
                                          </p:val>
                                        </p:tav>
                                        <p:tav tm="100000">
                                          <p:val>
                                            <p:strVal val="#ppt_x"/>
                                          </p:val>
                                        </p:tav>
                                      </p:tavLst>
                                    </p:anim>
                                    <p:anim calcmode="lin" valueType="num">
                                      <p:cBhvr>
                                        <p:cTn id="67" dur="1500" fill="hold"/>
                                        <p:tgtEl>
                                          <p:spTgt spid="142"/>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50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1500"/>
                                        <p:tgtEl>
                                          <p:spTgt spid="6"/>
                                        </p:tgtEl>
                                      </p:cBhvr>
                                    </p:animEffect>
                                    <p:anim calcmode="lin" valueType="num">
                                      <p:cBhvr>
                                        <p:cTn id="71" dur="1500" fill="hold"/>
                                        <p:tgtEl>
                                          <p:spTgt spid="6"/>
                                        </p:tgtEl>
                                        <p:attrNameLst>
                                          <p:attrName>ppt_x</p:attrName>
                                        </p:attrNameLst>
                                      </p:cBhvr>
                                      <p:tavLst>
                                        <p:tav tm="0">
                                          <p:val>
                                            <p:strVal val="#ppt_x"/>
                                          </p:val>
                                        </p:tav>
                                        <p:tav tm="100000">
                                          <p:val>
                                            <p:strVal val="#ppt_x"/>
                                          </p:val>
                                        </p:tav>
                                      </p:tavLst>
                                    </p:anim>
                                    <p:anim calcmode="lin" valueType="num">
                                      <p:cBhvr>
                                        <p:cTn id="72" dur="1500" fill="hold"/>
                                        <p:tgtEl>
                                          <p:spTgt spid="6"/>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1500"/>
                                        <p:tgtEl>
                                          <p:spTgt spid="77"/>
                                        </p:tgtEl>
                                      </p:cBhvr>
                                    </p:animEffect>
                                  </p:childTnLst>
                                </p:cTn>
                              </p:par>
                              <p:par>
                                <p:cTn id="76" presetID="10" presetClass="entr" presetSubtype="0" fill="hold" grpId="0" nodeType="withEffect">
                                  <p:stCondLst>
                                    <p:cond delay="200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1500"/>
                                        <p:tgtEl>
                                          <p:spTgt spid="85"/>
                                        </p:tgtEl>
                                      </p:cBhvr>
                                    </p:animEffect>
                                  </p:childTnLst>
                                </p:cTn>
                              </p:par>
                              <p:par>
                                <p:cTn id="79" presetID="2" presetClass="entr" presetSubtype="1" decel="5000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additive="base">
                                        <p:cTn id="81" dur="5000" fill="hold"/>
                                        <p:tgtEl>
                                          <p:spTgt spid="36"/>
                                        </p:tgtEl>
                                        <p:attrNameLst>
                                          <p:attrName>ppt_x</p:attrName>
                                        </p:attrNameLst>
                                      </p:cBhvr>
                                      <p:tavLst>
                                        <p:tav tm="0">
                                          <p:val>
                                            <p:strVal val="#ppt_x"/>
                                          </p:val>
                                        </p:tav>
                                        <p:tav tm="100000">
                                          <p:val>
                                            <p:strVal val="#ppt_x"/>
                                          </p:val>
                                        </p:tav>
                                      </p:tavLst>
                                    </p:anim>
                                    <p:anim calcmode="lin" valueType="num">
                                      <p:cBhvr additive="base">
                                        <p:cTn id="82" dur="5000" fill="hold"/>
                                        <p:tgtEl>
                                          <p:spTgt spid="36"/>
                                        </p:tgtEl>
                                        <p:attrNameLst>
                                          <p:attrName>ppt_y</p:attrName>
                                        </p:attrNameLst>
                                      </p:cBhvr>
                                      <p:tavLst>
                                        <p:tav tm="0">
                                          <p:val>
                                            <p:strVal val="0-#ppt_h/2"/>
                                          </p:val>
                                        </p:tav>
                                        <p:tav tm="100000">
                                          <p:val>
                                            <p:strVal val="#ppt_y"/>
                                          </p:val>
                                        </p:tav>
                                      </p:tavLst>
                                    </p:anim>
                                  </p:childTnLst>
                                </p:cTn>
                              </p:par>
                              <p:par>
                                <p:cTn id="83" presetID="16" presetClass="entr" presetSubtype="37" fill="hold" grpId="0" nodeType="withEffect">
                                  <p:stCondLst>
                                    <p:cond delay="3000"/>
                                  </p:stCondLst>
                                  <p:childTnLst>
                                    <p:set>
                                      <p:cBhvr>
                                        <p:cTn id="84" dur="1" fill="hold">
                                          <p:stCondLst>
                                            <p:cond delay="0"/>
                                          </p:stCondLst>
                                        </p:cTn>
                                        <p:tgtEl>
                                          <p:spTgt spid="129"/>
                                        </p:tgtEl>
                                        <p:attrNameLst>
                                          <p:attrName>style.visibility</p:attrName>
                                        </p:attrNameLst>
                                      </p:cBhvr>
                                      <p:to>
                                        <p:strVal val="visible"/>
                                      </p:to>
                                    </p:set>
                                    <p:animEffect transition="in" filter="barn(outVertical)">
                                      <p:cBhvr>
                                        <p:cTn id="85" dur="1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6" grpId="0" animBg="1"/>
      <p:bldP spid="37" grpId="0" animBg="1"/>
      <p:bldP spid="41" grpId="0" animBg="1"/>
      <p:bldP spid="77" grpId="0"/>
      <p:bldP spid="96" grpId="0" animBg="1"/>
      <p:bldP spid="127" grpId="0" animBg="1"/>
      <p:bldP spid="128" grpId="0" animBg="1"/>
      <p:bldP spid="129" grpId="0" animBg="1"/>
      <p:bldP spid="8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5661BA6-1606-41FE-8329-5433641E79EA}"/>
              </a:ext>
            </a:extLst>
          </p:cNvPr>
          <p:cNvGrpSpPr/>
          <p:nvPr/>
        </p:nvGrpSpPr>
        <p:grpSpPr>
          <a:xfrm rot="9405059">
            <a:off x="-1105807" y="4883092"/>
            <a:ext cx="5242365" cy="3949807"/>
            <a:chOff x="611419" y="4359426"/>
            <a:chExt cx="4439199" cy="3119400"/>
          </a:xfrm>
          <a:solidFill>
            <a:schemeClr val="bg2"/>
          </a:solidFill>
        </p:grpSpPr>
        <p:grpSp>
          <p:nvGrpSpPr>
            <p:cNvPr id="15" name="Group 14">
              <a:extLst>
                <a:ext uri="{FF2B5EF4-FFF2-40B4-BE49-F238E27FC236}">
                  <a16:creationId xmlns:a16="http://schemas.microsoft.com/office/drawing/2014/main" id="{A54E60B0-3860-47B4-BA8E-11AF91447107}"/>
                </a:ext>
              </a:extLst>
            </p:cNvPr>
            <p:cNvGrpSpPr/>
            <p:nvPr/>
          </p:nvGrpSpPr>
          <p:grpSpPr>
            <a:xfrm rot="11976916">
              <a:off x="707365" y="4359426"/>
              <a:ext cx="4019957" cy="3119400"/>
              <a:chOff x="2438400" y="1005871"/>
              <a:chExt cx="6414912" cy="4977833"/>
            </a:xfrm>
            <a:grpFill/>
          </p:grpSpPr>
          <p:cxnSp>
            <p:nvCxnSpPr>
              <p:cNvPr id="25" name="Straight Connector 24">
                <a:extLst>
                  <a:ext uri="{FF2B5EF4-FFF2-40B4-BE49-F238E27FC236}">
                    <a16:creationId xmlns:a16="http://schemas.microsoft.com/office/drawing/2014/main" id="{FABFB0E9-99BE-4FEB-821E-6D472562C700}"/>
                  </a:ext>
                </a:extLst>
              </p:cNvPr>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980D6C7-3A28-44B9-8AB3-FC5B1C3489A7}"/>
                  </a:ext>
                </a:extLst>
              </p:cNvPr>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493644-C121-4ACA-9399-DA893B50A889}"/>
                  </a:ext>
                </a:extLst>
              </p:cNvPr>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5375B4-056B-4E95-89DF-AFB17282A960}"/>
                  </a:ext>
                </a:extLst>
              </p:cNvPr>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FA02259-30B7-49FF-BB82-B79A43AF38D1}"/>
                  </a:ext>
                </a:extLst>
              </p:cNvPr>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61461F1-750D-4FC2-BF14-22DD12E3B6F5}"/>
                  </a:ext>
                </a:extLst>
              </p:cNvPr>
              <p:cNvCxnSpPr>
                <a:cxnSpLocks/>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687611-2B05-4DBF-AA0E-00D1906AE39A}"/>
                  </a:ext>
                </a:extLst>
              </p:cNvPr>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6F720D-F551-4508-8B70-FDD513F64D10}"/>
                  </a:ext>
                </a:extLst>
              </p:cNvPr>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7102C-1EA4-4A52-B53E-013DC46A738D}"/>
                  </a:ext>
                </a:extLst>
              </p:cNvPr>
              <p:cNvCxnSpPr>
                <a:cxnSpLocks/>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81595C3-5FD8-46DB-96F7-48D6156BF03A}"/>
                  </a:ext>
                </a:extLst>
              </p:cNvPr>
              <p:cNvCxnSpPr>
                <a:cxnSpLocks/>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754DA0-C1EF-45EF-9668-52172ED12F04}"/>
                  </a:ext>
                </a:extLst>
              </p:cNvPr>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803412-6502-4375-90E4-1CDD5A656425}"/>
                  </a:ext>
                </a:extLst>
              </p:cNvPr>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F4840FD-8224-4731-A9F3-8834908BCB7F}"/>
                  </a:ext>
                </a:extLst>
              </p:cNvPr>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AD7562-B975-414D-8B53-EB27172C4110}"/>
                  </a:ext>
                </a:extLst>
              </p:cNvPr>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BE8FAAB-86A6-4C1E-8A4D-1A9951896E10}"/>
                  </a:ext>
                </a:extLst>
              </p:cNvPr>
              <p:cNvCxnSpPr>
                <a:cxnSpLocks/>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8E034B-35FE-4AC0-9C4E-1276BFA9AAAE}"/>
                  </a:ext>
                </a:extLst>
              </p:cNvPr>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AC891CB-5FDB-4805-92D4-BD346443A4DD}"/>
                  </a:ext>
                </a:extLst>
              </p:cNvPr>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E8E83EB5-9D63-4556-B917-889594398D2C}"/>
                </a:ext>
              </a:extLst>
            </p:cNvPr>
            <p:cNvSpPr/>
            <p:nvPr/>
          </p:nvSpPr>
          <p:spPr>
            <a:xfrm rot="11976916">
              <a:off x="1995373" y="7229135"/>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A3572E62-880B-479B-A129-9839BA64527F}"/>
                </a:ext>
              </a:extLst>
            </p:cNvPr>
            <p:cNvSpPr/>
            <p:nvPr/>
          </p:nvSpPr>
          <p:spPr>
            <a:xfrm rot="11976916">
              <a:off x="2160308" y="6080614"/>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B7DBF918-D4D1-4F3F-8EA2-5B2487E8CF9F}"/>
                </a:ext>
              </a:extLst>
            </p:cNvPr>
            <p:cNvSpPr/>
            <p:nvPr/>
          </p:nvSpPr>
          <p:spPr>
            <a:xfrm rot="11976916">
              <a:off x="611419" y="584014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E473D89-D051-412B-8A7A-88601E91DEDE}"/>
                </a:ext>
              </a:extLst>
            </p:cNvPr>
            <p:cNvSpPr/>
            <p:nvPr/>
          </p:nvSpPr>
          <p:spPr>
            <a:xfrm rot="11976916">
              <a:off x="1776603" y="460107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E8C33E86-801B-429F-B017-DE278E164C9F}"/>
                </a:ext>
              </a:extLst>
            </p:cNvPr>
            <p:cNvSpPr/>
            <p:nvPr/>
          </p:nvSpPr>
          <p:spPr>
            <a:xfrm rot="11976916">
              <a:off x="3118274" y="517289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1F02EA78-5A20-4961-8223-D18035F1D93C}"/>
                </a:ext>
              </a:extLst>
            </p:cNvPr>
            <p:cNvSpPr/>
            <p:nvPr/>
          </p:nvSpPr>
          <p:spPr>
            <a:xfrm rot="11976916">
              <a:off x="3658581" y="5951836"/>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46DC39-F057-4DE7-87BD-A600F9E41A5A}"/>
                </a:ext>
              </a:extLst>
            </p:cNvPr>
            <p:cNvSpPr/>
            <p:nvPr/>
          </p:nvSpPr>
          <p:spPr>
            <a:xfrm rot="11976916">
              <a:off x="4924261" y="50333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D173501F-E509-46C1-A67D-8B9CC0F15534}"/>
                </a:ext>
              </a:extLst>
            </p:cNvPr>
            <p:cNvSpPr/>
            <p:nvPr/>
          </p:nvSpPr>
          <p:spPr>
            <a:xfrm rot="11976916">
              <a:off x="4558229" y="62944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41C9F613-06B1-40CC-BF23-220C3AFE6A94}"/>
                </a:ext>
              </a:extLst>
            </p:cNvPr>
            <p:cNvSpPr/>
            <p:nvPr/>
          </p:nvSpPr>
          <p:spPr>
            <a:xfrm rot="11976916">
              <a:off x="2971179" y="682695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5656FB8C-D644-42FD-8938-4E149309641D}"/>
              </a:ext>
            </a:extLst>
          </p:cNvPr>
          <p:cNvGrpSpPr/>
          <p:nvPr/>
        </p:nvGrpSpPr>
        <p:grpSpPr>
          <a:xfrm rot="5400000" flipH="1">
            <a:off x="-473829" y="-491791"/>
            <a:ext cx="3769249" cy="4752822"/>
            <a:chOff x="4468428" y="2375253"/>
            <a:chExt cx="3769249" cy="4752822"/>
          </a:xfrm>
          <a:solidFill>
            <a:schemeClr val="bg2"/>
          </a:solidFill>
        </p:grpSpPr>
        <p:grpSp>
          <p:nvGrpSpPr>
            <p:cNvPr id="43" name="Group 42">
              <a:extLst>
                <a:ext uri="{FF2B5EF4-FFF2-40B4-BE49-F238E27FC236}">
                  <a16:creationId xmlns:a16="http://schemas.microsoft.com/office/drawing/2014/main" id="{5E83E3AF-E752-4FC8-9546-E48EFBDDBF6A}"/>
                </a:ext>
              </a:extLst>
            </p:cNvPr>
            <p:cNvGrpSpPr/>
            <p:nvPr/>
          </p:nvGrpSpPr>
          <p:grpSpPr>
            <a:xfrm rot="16182689">
              <a:off x="3958430" y="2907620"/>
              <a:ext cx="4752822" cy="3688088"/>
              <a:chOff x="2438400" y="1005871"/>
              <a:chExt cx="6414912" cy="4977833"/>
            </a:xfrm>
            <a:grpFill/>
          </p:grpSpPr>
          <p:cxnSp>
            <p:nvCxnSpPr>
              <p:cNvPr id="56" name="Straight Connector 55">
                <a:extLst>
                  <a:ext uri="{FF2B5EF4-FFF2-40B4-BE49-F238E27FC236}">
                    <a16:creationId xmlns:a16="http://schemas.microsoft.com/office/drawing/2014/main" id="{F99409A4-364C-411B-88BB-4F7CFF6B47BC}"/>
                  </a:ext>
                </a:extLst>
              </p:cNvPr>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B7A0DA5-640D-4656-8E29-08C514885705}"/>
                  </a:ext>
                </a:extLst>
              </p:cNvPr>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15CC632-A74D-49DE-B3F3-606091DF04D4}"/>
                  </a:ext>
                </a:extLst>
              </p:cNvPr>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62EC62-6B7D-433D-A5E0-ECF165C751DF}"/>
                  </a:ext>
                </a:extLst>
              </p:cNvPr>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0CB28D5-683E-4CBD-ACEA-D47CCFD8B2D3}"/>
                  </a:ext>
                </a:extLst>
              </p:cNvPr>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984DF6F-28B9-403F-B745-CBB25F022E11}"/>
                  </a:ext>
                </a:extLst>
              </p:cNvPr>
              <p:cNvCxnSpPr>
                <a:cxnSpLocks/>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4AC30C-FA82-47BB-9ED9-8759AC5DA180}"/>
                  </a:ext>
                </a:extLst>
              </p:cNvPr>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98C0E27-DE27-4A36-AA1B-A356A96CDBCE}"/>
                  </a:ext>
                </a:extLst>
              </p:cNvPr>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922B307-22A7-4306-A588-BA6B93A2E86F}"/>
                  </a:ext>
                </a:extLst>
              </p:cNvPr>
              <p:cNvCxnSpPr>
                <a:cxnSpLocks/>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9A1DA00-5A70-4BB7-BFA4-DA93B5F63636}"/>
                  </a:ext>
                </a:extLst>
              </p:cNvPr>
              <p:cNvCxnSpPr>
                <a:cxnSpLocks/>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6F1D2B8-EAE3-4E7F-920C-3358E4F54EF8}"/>
                  </a:ext>
                </a:extLst>
              </p:cNvPr>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52FE42D-656D-420B-A365-ECAE7BDDD741}"/>
                  </a:ext>
                </a:extLst>
              </p:cNvPr>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766B2E9-7DAB-404D-9D18-29BFF0FF206D}"/>
                  </a:ext>
                </a:extLst>
              </p:cNvPr>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50E823F-CFCD-4707-B4F5-37209192A0A1}"/>
                  </a:ext>
                </a:extLst>
              </p:cNvPr>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7258878-1A01-4CDD-BA14-51D9765468B9}"/>
                  </a:ext>
                </a:extLst>
              </p:cNvPr>
              <p:cNvCxnSpPr>
                <a:cxnSpLocks/>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0787C28-DE17-4D6D-ACA5-9489AF20C615}"/>
                  </a:ext>
                </a:extLst>
              </p:cNvPr>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4F0D012-7755-4310-9098-3DDAAA949F72}"/>
                  </a:ext>
                </a:extLst>
              </p:cNvPr>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4" name="Oval 43">
              <a:extLst>
                <a:ext uri="{FF2B5EF4-FFF2-40B4-BE49-F238E27FC236}">
                  <a16:creationId xmlns:a16="http://schemas.microsoft.com/office/drawing/2014/main" id="{0A0F1CBC-393B-4971-A3CC-3DF221E679D4}"/>
                </a:ext>
              </a:extLst>
            </p:cNvPr>
            <p:cNvSpPr/>
            <p:nvPr/>
          </p:nvSpPr>
          <p:spPr>
            <a:xfrm rot="16182689">
              <a:off x="4468428" y="4497316"/>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22D47911-3980-4FA2-954F-32E6D5DE05F0}"/>
                </a:ext>
              </a:extLst>
            </p:cNvPr>
            <p:cNvSpPr/>
            <p:nvPr/>
          </p:nvSpPr>
          <p:spPr>
            <a:xfrm rot="16182689">
              <a:off x="5811606" y="421838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A2167C15-A271-4BDE-8B82-80D94BBC7B3F}"/>
                </a:ext>
              </a:extLst>
            </p:cNvPr>
            <p:cNvSpPr/>
            <p:nvPr/>
          </p:nvSpPr>
          <p:spPr>
            <a:xfrm rot="16182689">
              <a:off x="5455490" y="239972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69201B71-B3D1-4C81-A10D-9E46D88E610A}"/>
                </a:ext>
              </a:extLst>
            </p:cNvPr>
            <p:cNvSpPr/>
            <p:nvPr/>
          </p:nvSpPr>
          <p:spPr>
            <a:xfrm rot="16182689">
              <a:off x="7301945" y="31963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06929843-AAF2-491D-8A3C-82F1566DBD4F}"/>
                </a:ext>
              </a:extLst>
            </p:cNvPr>
            <p:cNvSpPr/>
            <p:nvPr/>
          </p:nvSpPr>
          <p:spPr>
            <a:xfrm rot="16182689">
              <a:off x="7206292" y="491797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CE4F0B5C-8DF4-4938-AA37-EC67CEF89EAE}"/>
                </a:ext>
              </a:extLst>
            </p:cNvPr>
            <p:cNvSpPr/>
            <p:nvPr/>
          </p:nvSpPr>
          <p:spPr>
            <a:xfrm rot="16182689">
              <a:off x="6557831" y="583215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62FBD4F8-9059-4044-AE1A-66AA2D782C89}"/>
                </a:ext>
              </a:extLst>
            </p:cNvPr>
            <p:cNvSpPr/>
            <p:nvPr/>
          </p:nvSpPr>
          <p:spPr>
            <a:xfrm rot="16182689">
              <a:off x="8088284" y="686951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E2F80738-28F1-46E6-BF93-D1750800F24B}"/>
                </a:ext>
              </a:extLst>
            </p:cNvPr>
            <p:cNvSpPr/>
            <p:nvPr/>
          </p:nvSpPr>
          <p:spPr>
            <a:xfrm rot="16182689">
              <a:off x="6539013" y="69702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2DC74442-05FD-4308-9B98-4800F1677A0E}"/>
                </a:ext>
              </a:extLst>
            </p:cNvPr>
            <p:cNvSpPr/>
            <p:nvPr/>
          </p:nvSpPr>
          <p:spPr>
            <a:xfrm rot="16182689">
              <a:off x="5308289" y="542022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2" name="Freeform: Shape 110">
            <a:extLst>
              <a:ext uri="{FF2B5EF4-FFF2-40B4-BE49-F238E27FC236}">
                <a16:creationId xmlns:a16="http://schemas.microsoft.com/office/drawing/2014/main" id="{5C6284C2-CE97-4A46-A6EE-FEFE5FCEB2A9}"/>
              </a:ext>
            </a:extLst>
          </p:cNvPr>
          <p:cNvSpPr/>
          <p:nvPr/>
        </p:nvSpPr>
        <p:spPr>
          <a:xfrm>
            <a:off x="8461022" y="-2831"/>
            <a:ext cx="3138511" cy="6858000"/>
          </a:xfrm>
          <a:custGeom>
            <a:avLst/>
            <a:gdLst>
              <a:gd name="connsiteX0" fmla="*/ 10884 w 2828924"/>
              <a:gd name="connsiteY0" fmla="*/ 0 h 6858000"/>
              <a:gd name="connsiteX1" fmla="*/ 159514 w 2828924"/>
              <a:gd name="connsiteY1" fmla="*/ 0 h 6858000"/>
              <a:gd name="connsiteX2" fmla="*/ 2828924 w 2828924"/>
              <a:gd name="connsiteY2" fmla="*/ 0 h 6858000"/>
              <a:gd name="connsiteX3" fmla="*/ 2828924 w 2828924"/>
              <a:gd name="connsiteY3" fmla="*/ 6858000 h 6858000"/>
              <a:gd name="connsiteX4" fmla="*/ 318101 w 2828924"/>
              <a:gd name="connsiteY4" fmla="*/ 6858000 h 6858000"/>
              <a:gd name="connsiteX5" fmla="*/ 10884 w 2828924"/>
              <a:gd name="connsiteY5" fmla="*/ 6858000 h 6858000"/>
              <a:gd name="connsiteX6" fmla="*/ 55822 w 2828924"/>
              <a:gd name="connsiteY6" fmla="*/ 6762674 h 6858000"/>
              <a:gd name="connsiteX7" fmla="*/ 145696 w 2828924"/>
              <a:gd name="connsiteY7" fmla="*/ 6663233 h 6858000"/>
              <a:gd name="connsiteX8" fmla="*/ 160356 w 2828924"/>
              <a:gd name="connsiteY8" fmla="*/ 6448578 h 6858000"/>
              <a:gd name="connsiteX9" fmla="*/ 93831 w 2828924"/>
              <a:gd name="connsiteY9" fmla="*/ 6376569 h 6858000"/>
              <a:gd name="connsiteX10" fmla="*/ 3114 w 2828924"/>
              <a:gd name="connsiteY10" fmla="*/ 6196889 h 6858000"/>
              <a:gd name="connsiteX11" fmla="*/ 60989 w 2828924"/>
              <a:gd name="connsiteY11" fmla="*/ 5976061 h 6858000"/>
              <a:gd name="connsiteX12" fmla="*/ 155188 w 2828924"/>
              <a:gd name="connsiteY12" fmla="*/ 5873878 h 6858000"/>
              <a:gd name="connsiteX13" fmla="*/ 156031 w 2828924"/>
              <a:gd name="connsiteY13" fmla="*/ 5663336 h 6858000"/>
              <a:gd name="connsiteX14" fmla="*/ 60147 w 2828924"/>
              <a:gd name="connsiteY14" fmla="*/ 5557723 h 6858000"/>
              <a:gd name="connsiteX15" fmla="*/ 69640 w 2828924"/>
              <a:gd name="connsiteY15" fmla="*/ 5185334 h 6858000"/>
              <a:gd name="connsiteX16" fmla="*/ 151744 w 2828924"/>
              <a:gd name="connsiteY16" fmla="*/ 5098923 h 6858000"/>
              <a:gd name="connsiteX17" fmla="*/ 160356 w 2828924"/>
              <a:gd name="connsiteY17" fmla="*/ 4889068 h 6858000"/>
              <a:gd name="connsiteX18" fmla="*/ 108529 w 2828924"/>
              <a:gd name="connsiteY18" fmla="*/ 4833518 h 6858000"/>
              <a:gd name="connsiteX19" fmla="*/ 2234 w 2828924"/>
              <a:gd name="connsiteY19" fmla="*/ 4628465 h 6858000"/>
              <a:gd name="connsiteX20" fmla="*/ 62712 w 2828924"/>
              <a:gd name="connsiteY20" fmla="*/ 4415181 h 6858000"/>
              <a:gd name="connsiteX21" fmla="*/ 146538 w 2828924"/>
              <a:gd name="connsiteY21" fmla="*/ 4323969 h 6858000"/>
              <a:gd name="connsiteX22" fmla="*/ 156031 w 2828924"/>
              <a:gd name="connsiteY22" fmla="*/ 4103828 h 6858000"/>
              <a:gd name="connsiteX23" fmla="*/ 70520 w 2828924"/>
              <a:gd name="connsiteY23" fmla="*/ 4011245 h 6858000"/>
              <a:gd name="connsiteX24" fmla="*/ 61870 w 2828924"/>
              <a:gd name="connsiteY24" fmla="*/ 3636798 h 6858000"/>
              <a:gd name="connsiteX25" fmla="*/ 156911 w 2828924"/>
              <a:gd name="connsiteY25" fmla="*/ 3532556 h 6858000"/>
              <a:gd name="connsiteX26" fmla="*/ 191476 w 2828924"/>
              <a:gd name="connsiteY26" fmla="*/ 3394710 h 6858000"/>
              <a:gd name="connsiteX27" fmla="*/ 137888 w 2828924"/>
              <a:gd name="connsiteY27" fmla="*/ 3302813 h 6858000"/>
              <a:gd name="connsiteX28" fmla="*/ 59266 w 2828924"/>
              <a:gd name="connsiteY28" fmla="*/ 3219145 h 6858000"/>
              <a:gd name="connsiteX29" fmla="*/ 40281 w 2828924"/>
              <a:gd name="connsiteY29" fmla="*/ 2889962 h 6858000"/>
              <a:gd name="connsiteX30" fmla="*/ 125792 w 2828924"/>
              <a:gd name="connsiteY30" fmla="*/ 2787778 h 6858000"/>
              <a:gd name="connsiteX31" fmla="*/ 179380 w 2828924"/>
              <a:gd name="connsiteY31" fmla="*/ 2719197 h 6858000"/>
              <a:gd name="connsiteX32" fmla="*/ 146538 w 2828924"/>
              <a:gd name="connsiteY32" fmla="*/ 2534031 h 6858000"/>
              <a:gd name="connsiteX33" fmla="*/ 63592 w 2828924"/>
              <a:gd name="connsiteY33" fmla="*/ 2444191 h 6858000"/>
              <a:gd name="connsiteX34" fmla="*/ 53219 w 2828924"/>
              <a:gd name="connsiteY34" fmla="*/ 2088947 h 6858000"/>
              <a:gd name="connsiteX35" fmla="*/ 147418 w 2828924"/>
              <a:gd name="connsiteY35" fmla="*/ 1985391 h 6858000"/>
              <a:gd name="connsiteX36" fmla="*/ 161236 w 2828924"/>
              <a:gd name="connsiteY36" fmla="*/ 1771421 h 6858000"/>
              <a:gd name="connsiteX37" fmla="*/ 102482 w 2828924"/>
              <a:gd name="connsiteY37" fmla="*/ 1707642 h 6858000"/>
              <a:gd name="connsiteX38" fmla="*/ 2234 w 2828924"/>
              <a:gd name="connsiteY38" fmla="*/ 1514932 h 6858000"/>
              <a:gd name="connsiteX39" fmla="*/ 51496 w 2828924"/>
              <a:gd name="connsiteY39" fmla="*/ 1312621 h 6858000"/>
              <a:gd name="connsiteX40" fmla="*/ 156031 w 2828924"/>
              <a:gd name="connsiteY40" fmla="*/ 1195349 h 6858000"/>
              <a:gd name="connsiteX41" fmla="*/ 156031 w 2828924"/>
              <a:gd name="connsiteY41" fmla="*/ 986180 h 6858000"/>
              <a:gd name="connsiteX42" fmla="*/ 76568 w 2828924"/>
              <a:gd name="connsiteY42" fmla="*/ 901141 h 6858000"/>
              <a:gd name="connsiteX43" fmla="*/ 50616 w 2828924"/>
              <a:gd name="connsiteY43" fmla="*/ 534238 h 6858000"/>
              <a:gd name="connsiteX44" fmla="*/ 151744 w 2828924"/>
              <a:gd name="connsiteY44" fmla="*/ 421767 h 6858000"/>
              <a:gd name="connsiteX45" fmla="*/ 160356 w 2828924"/>
              <a:gd name="connsiteY45" fmla="*/ 211912 h 6858000"/>
              <a:gd name="connsiteX46" fmla="*/ 80893 w 2828924"/>
              <a:gd name="connsiteY46" fmla="*/ 126187 h 6858000"/>
              <a:gd name="connsiteX47" fmla="*/ 10884 w 2828924"/>
              <a:gd name="connsiteY4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828924" h="6858000">
                <a:moveTo>
                  <a:pt x="10884" y="0"/>
                </a:moveTo>
                <a:lnTo>
                  <a:pt x="159514" y="0"/>
                </a:lnTo>
                <a:lnTo>
                  <a:pt x="2828924" y="0"/>
                </a:lnTo>
                <a:lnTo>
                  <a:pt x="2828924" y="6858000"/>
                </a:lnTo>
                <a:lnTo>
                  <a:pt x="318101" y="6858000"/>
                </a:lnTo>
                <a:lnTo>
                  <a:pt x="10884" y="6858000"/>
                </a:lnTo>
                <a:cubicBezTo>
                  <a:pt x="19536" y="6823024"/>
                  <a:pt x="35076" y="6792164"/>
                  <a:pt x="55822" y="6762674"/>
                </a:cubicBezTo>
                <a:cubicBezTo>
                  <a:pt x="82616" y="6727013"/>
                  <a:pt x="115419" y="6696151"/>
                  <a:pt x="145696" y="6663233"/>
                </a:cubicBezTo>
                <a:cubicBezTo>
                  <a:pt x="205294" y="6602883"/>
                  <a:pt x="211341" y="6517158"/>
                  <a:pt x="160356" y="6448578"/>
                </a:cubicBezTo>
                <a:cubicBezTo>
                  <a:pt x="141371" y="6421831"/>
                  <a:pt x="117180" y="6400571"/>
                  <a:pt x="93831" y="6376569"/>
                </a:cubicBezTo>
                <a:cubicBezTo>
                  <a:pt x="44568" y="6325819"/>
                  <a:pt x="11764" y="6268213"/>
                  <a:pt x="3114" y="6196889"/>
                </a:cubicBezTo>
                <a:cubicBezTo>
                  <a:pt x="-6378" y="6115964"/>
                  <a:pt x="11764" y="6041898"/>
                  <a:pt x="60989" y="5976061"/>
                </a:cubicBezTo>
                <a:cubicBezTo>
                  <a:pt x="89506" y="5939028"/>
                  <a:pt x="124950" y="5908853"/>
                  <a:pt x="155188" y="5873878"/>
                </a:cubicBezTo>
                <a:cubicBezTo>
                  <a:pt x="207896" y="5812155"/>
                  <a:pt x="207896" y="5725059"/>
                  <a:pt x="156031" y="5663336"/>
                </a:cubicBezTo>
                <a:cubicBezTo>
                  <a:pt x="125792" y="5626303"/>
                  <a:pt x="89506" y="5595443"/>
                  <a:pt x="60147" y="5557723"/>
                </a:cubicBezTo>
                <a:cubicBezTo>
                  <a:pt x="-22799" y="5450739"/>
                  <a:pt x="-18474" y="5286833"/>
                  <a:pt x="69640" y="5185334"/>
                </a:cubicBezTo>
                <a:cubicBezTo>
                  <a:pt x="96434" y="5155845"/>
                  <a:pt x="124950" y="5128413"/>
                  <a:pt x="151744" y="5098923"/>
                </a:cubicBezTo>
                <a:cubicBezTo>
                  <a:pt x="205294" y="5039258"/>
                  <a:pt x="209618" y="4952162"/>
                  <a:pt x="160356" y="4889068"/>
                </a:cubicBezTo>
                <a:cubicBezTo>
                  <a:pt x="144816" y="4868495"/>
                  <a:pt x="125792" y="4851350"/>
                  <a:pt x="108529" y="4833518"/>
                </a:cubicBezTo>
                <a:cubicBezTo>
                  <a:pt x="51496" y="4775911"/>
                  <a:pt x="9162" y="4712132"/>
                  <a:pt x="2234" y="4628465"/>
                </a:cubicBezTo>
                <a:cubicBezTo>
                  <a:pt x="-3814" y="4549598"/>
                  <a:pt x="14329" y="4478274"/>
                  <a:pt x="62712" y="4415181"/>
                </a:cubicBezTo>
                <a:cubicBezTo>
                  <a:pt x="87783" y="4382262"/>
                  <a:pt x="118022" y="4354145"/>
                  <a:pt x="146538" y="4323969"/>
                </a:cubicBezTo>
                <a:cubicBezTo>
                  <a:pt x="207896" y="4260876"/>
                  <a:pt x="212222" y="4169664"/>
                  <a:pt x="156031" y="4103828"/>
                </a:cubicBezTo>
                <a:cubicBezTo>
                  <a:pt x="129276" y="4072281"/>
                  <a:pt x="98156" y="4042791"/>
                  <a:pt x="70520" y="4011245"/>
                </a:cubicBezTo>
                <a:cubicBezTo>
                  <a:pt x="-20235" y="3905631"/>
                  <a:pt x="-23680" y="3747211"/>
                  <a:pt x="61870" y="3636798"/>
                </a:cubicBezTo>
                <a:cubicBezTo>
                  <a:pt x="90386" y="3599765"/>
                  <a:pt x="126672" y="3568903"/>
                  <a:pt x="156911" y="3532556"/>
                </a:cubicBezTo>
                <a:cubicBezTo>
                  <a:pt x="190594" y="3492780"/>
                  <a:pt x="200126" y="3446145"/>
                  <a:pt x="191476" y="3394710"/>
                </a:cubicBezTo>
                <a:cubicBezTo>
                  <a:pt x="184547" y="3357677"/>
                  <a:pt x="162959" y="3329559"/>
                  <a:pt x="137888" y="3302813"/>
                </a:cubicBezTo>
                <a:cubicBezTo>
                  <a:pt x="111132" y="3275381"/>
                  <a:pt x="83458" y="3249321"/>
                  <a:pt x="59266" y="3219145"/>
                </a:cubicBezTo>
                <a:cubicBezTo>
                  <a:pt x="-11584" y="3126562"/>
                  <a:pt x="-19355" y="2990088"/>
                  <a:pt x="40281" y="2889962"/>
                </a:cubicBezTo>
                <a:cubicBezTo>
                  <a:pt x="62712" y="2850185"/>
                  <a:pt x="94711" y="2819325"/>
                  <a:pt x="125792" y="2787778"/>
                </a:cubicBezTo>
                <a:cubicBezTo>
                  <a:pt x="146538" y="2766517"/>
                  <a:pt x="168126" y="2745944"/>
                  <a:pt x="179380" y="2719197"/>
                </a:cubicBezTo>
                <a:cubicBezTo>
                  <a:pt x="207896" y="2650618"/>
                  <a:pt x="197523" y="2588209"/>
                  <a:pt x="146538" y="2534031"/>
                </a:cubicBezTo>
                <a:cubicBezTo>
                  <a:pt x="118902" y="2503856"/>
                  <a:pt x="88664" y="2476424"/>
                  <a:pt x="63592" y="2444191"/>
                </a:cubicBezTo>
                <a:cubicBezTo>
                  <a:pt x="-16752" y="2342007"/>
                  <a:pt x="-21078" y="2196618"/>
                  <a:pt x="53219" y="2088947"/>
                </a:cubicBezTo>
                <a:cubicBezTo>
                  <a:pt x="80013" y="2050542"/>
                  <a:pt x="114576" y="2018995"/>
                  <a:pt x="147418" y="1985391"/>
                </a:cubicBezTo>
                <a:cubicBezTo>
                  <a:pt x="207896" y="1924355"/>
                  <a:pt x="207896" y="1826971"/>
                  <a:pt x="161236" y="1771421"/>
                </a:cubicBezTo>
                <a:cubicBezTo>
                  <a:pt x="142213" y="1748790"/>
                  <a:pt x="123227" y="1728216"/>
                  <a:pt x="102482" y="1707642"/>
                </a:cubicBezTo>
                <a:cubicBezTo>
                  <a:pt x="48052" y="1654836"/>
                  <a:pt x="10042" y="1593113"/>
                  <a:pt x="2234" y="1514932"/>
                </a:cubicBezTo>
                <a:cubicBezTo>
                  <a:pt x="-4656" y="1440866"/>
                  <a:pt x="10042" y="1374343"/>
                  <a:pt x="51496" y="1312621"/>
                </a:cubicBezTo>
                <a:cubicBezTo>
                  <a:pt x="80893" y="1268730"/>
                  <a:pt x="122347" y="1235126"/>
                  <a:pt x="156031" y="1195349"/>
                </a:cubicBezTo>
                <a:cubicBezTo>
                  <a:pt x="207896" y="1134313"/>
                  <a:pt x="207896" y="1047903"/>
                  <a:pt x="156031" y="986180"/>
                </a:cubicBezTo>
                <a:cubicBezTo>
                  <a:pt x="131840" y="956005"/>
                  <a:pt x="102482" y="929944"/>
                  <a:pt x="76568" y="901141"/>
                </a:cubicBezTo>
                <a:cubicBezTo>
                  <a:pt x="-15029" y="798271"/>
                  <a:pt x="-25402" y="648767"/>
                  <a:pt x="50616" y="534238"/>
                </a:cubicBezTo>
                <a:cubicBezTo>
                  <a:pt x="78290" y="492404"/>
                  <a:pt x="118022" y="459486"/>
                  <a:pt x="151744" y="421767"/>
                </a:cubicBezTo>
                <a:cubicBezTo>
                  <a:pt x="205294" y="362788"/>
                  <a:pt x="209618" y="274320"/>
                  <a:pt x="160356" y="211912"/>
                </a:cubicBezTo>
                <a:cubicBezTo>
                  <a:pt x="136166" y="181051"/>
                  <a:pt x="105926" y="154991"/>
                  <a:pt x="80893" y="126187"/>
                </a:cubicBezTo>
                <a:cubicBezTo>
                  <a:pt x="48052" y="89154"/>
                  <a:pt x="22138" y="48692"/>
                  <a:pt x="10884" y="0"/>
                </a:cubicBezTo>
                <a:close/>
              </a:path>
            </a:pathLst>
          </a:custGeom>
          <a:pattFill prst="pct90">
            <a:fgClr>
              <a:schemeClr val="accent1">
                <a:lumMod val="50000"/>
              </a:schemeClr>
            </a:fgClr>
            <a:bgClr>
              <a:schemeClr val="bg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8" name="Rectangle 7">
            <a:extLst>
              <a:ext uri="{FF2B5EF4-FFF2-40B4-BE49-F238E27FC236}">
                <a16:creationId xmlns:a16="http://schemas.microsoft.com/office/drawing/2014/main" id="{4F56FF0D-3BFB-B14C-8A7C-6FAB7959A9DC}"/>
              </a:ext>
            </a:extLst>
          </p:cNvPr>
          <p:cNvSpPr/>
          <p:nvPr/>
        </p:nvSpPr>
        <p:spPr>
          <a:xfrm rot="16200000" flipV="1">
            <a:off x="8085974" y="3356996"/>
            <a:ext cx="6858000" cy="14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B075F525-7661-4D42-A2AC-FCFEEF004582}"/>
              </a:ext>
            </a:extLst>
          </p:cNvPr>
          <p:cNvSpPr/>
          <p:nvPr/>
        </p:nvSpPr>
        <p:spPr>
          <a:xfrm rot="16200000">
            <a:off x="8135528" y="3139025"/>
            <a:ext cx="1439784" cy="178319"/>
          </a:xfrm>
          <a:prstGeom prst="rect">
            <a:avLst/>
          </a:prstGeom>
        </p:spPr>
        <p:txBody>
          <a:bodyPr wrap="square" lIns="0" tIns="0" rIns="0" bIns="0">
            <a:spAutoFit/>
          </a:bodyPr>
          <a:lstStyle/>
          <a:p>
            <a:pPr marL="0" marR="0" lvl="0" indent="0" algn="l" defTabSz="914400" rtl="0" eaLnBrk="1" fontAlgn="auto" latinLnBrk="0" hangingPunct="1">
              <a:lnSpc>
                <a:spcPts val="1520"/>
              </a:lnSpc>
              <a:spcBef>
                <a:spcPts val="0"/>
              </a:spcBef>
              <a:spcAft>
                <a:spcPts val="0"/>
              </a:spcAft>
              <a:buClrTx/>
              <a:buSzTx/>
              <a:buFontTx/>
              <a:buNone/>
              <a:tabLst/>
              <a:defRPr/>
            </a:pPr>
            <a:r>
              <a:rPr kumimoji="0" lang="en-US" sz="1200" b="1" i="0" u="none" strike="noStrike" kern="1200" cap="none" spc="40" normalizeH="0" baseline="0" noProof="0" dirty="0">
                <a:ln>
                  <a:noFill/>
                </a:ln>
                <a:solidFill>
                  <a:prstClr val="white"/>
                </a:solidFill>
                <a:effectLst/>
                <a:uLnTx/>
                <a:uFillTx/>
                <a:latin typeface="Century Gothic" panose="020B0502020202020204" pitchFamily="34" charset="0"/>
                <a:ea typeface="+mn-ea"/>
                <a:cs typeface="+mn-cs"/>
              </a:rPr>
              <a:t>STRATEGIC GAP</a:t>
            </a:r>
            <a:endParaRPr kumimoji="0" lang="en-US" sz="1200" b="0" i="0" u="none" strike="noStrike" kern="1200" cap="none" spc="4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60" name="Right Brace 59">
            <a:extLst>
              <a:ext uri="{FF2B5EF4-FFF2-40B4-BE49-F238E27FC236}">
                <a16:creationId xmlns:a16="http://schemas.microsoft.com/office/drawing/2014/main" id="{F5C2F88E-B151-D24E-8D04-B05DF1878323}"/>
              </a:ext>
            </a:extLst>
          </p:cNvPr>
          <p:cNvSpPr/>
          <p:nvPr/>
        </p:nvSpPr>
        <p:spPr>
          <a:xfrm rot="10800000">
            <a:off x="9035245" y="586671"/>
            <a:ext cx="536656" cy="5693597"/>
          </a:xfrm>
          <a:prstGeom prst="rightBrace">
            <a:avLst>
              <a:gd name="adj1" fmla="val 73223"/>
              <a:gd name="adj2" fmla="val 50000"/>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1B51282B-6F24-A844-8FC4-A021382988E6}"/>
              </a:ext>
            </a:extLst>
          </p:cNvPr>
          <p:cNvSpPr txBox="1"/>
          <p:nvPr/>
        </p:nvSpPr>
        <p:spPr>
          <a:xfrm>
            <a:off x="649000" y="171747"/>
            <a:ext cx="4249697" cy="482568"/>
          </a:xfrm>
          <a:prstGeom prst="rect">
            <a:avLst/>
          </a:prstGeom>
          <a:noFill/>
        </p:spPr>
        <p:txBody>
          <a:bodyPr wrap="square" lIns="0" tIns="0" rIns="0" bIns="0" rtlCol="0">
            <a:spAutoFit/>
          </a:bodyPr>
          <a:lstStyle>
            <a:defPPr>
              <a:defRPr lang="id-ID"/>
            </a:defPPr>
            <a:lvl1pPr>
              <a:lnSpc>
                <a:spcPct val="150000"/>
              </a:lnSpc>
              <a:defRPr sz="2400" b="1" spc="50">
                <a:solidFill>
                  <a:schemeClr val="tx1">
                    <a:lumMod val="65000"/>
                    <a:lumOff val="35000"/>
                  </a:schemeClr>
                </a:solidFill>
                <a:latin typeface="Century Gothic" panose="020B0502020202020204" pitchFamily="34" charset="0"/>
              </a:defRPr>
            </a:lvl1pPr>
          </a:lstStyle>
          <a:p>
            <a:r>
              <a:rPr lang="en-US" dirty="0"/>
              <a:t>CLUSTER ANALYSIS</a:t>
            </a:r>
          </a:p>
        </p:txBody>
      </p:sp>
      <p:sp>
        <p:nvSpPr>
          <p:cNvPr id="89" name="Shape">
            <a:extLst>
              <a:ext uri="{FF2B5EF4-FFF2-40B4-BE49-F238E27FC236}">
                <a16:creationId xmlns:a16="http://schemas.microsoft.com/office/drawing/2014/main" id="{D2545A84-B3D4-4B53-91F6-0434FCEC128C}"/>
              </a:ext>
            </a:extLst>
          </p:cNvPr>
          <p:cNvSpPr/>
          <p:nvPr/>
        </p:nvSpPr>
        <p:spPr>
          <a:xfrm>
            <a:off x="4557231" y="1076349"/>
            <a:ext cx="1884212" cy="855286"/>
          </a:xfrm>
          <a:custGeom>
            <a:avLst/>
            <a:gdLst/>
            <a:ahLst/>
            <a:cxnLst>
              <a:cxn ang="0">
                <a:pos x="wd2" y="hd2"/>
              </a:cxn>
              <a:cxn ang="5400000">
                <a:pos x="wd2" y="hd2"/>
              </a:cxn>
              <a:cxn ang="10800000">
                <a:pos x="wd2" y="hd2"/>
              </a:cxn>
              <a:cxn ang="16200000">
                <a:pos x="wd2" y="hd2"/>
              </a:cxn>
            </a:cxnLst>
            <a:rect l="0" t="0" r="r" b="b"/>
            <a:pathLst>
              <a:path w="21568" h="21581" extrusionOk="0">
                <a:moveTo>
                  <a:pt x="544" y="0"/>
                </a:moveTo>
                <a:cubicBezTo>
                  <a:pt x="355" y="-1"/>
                  <a:pt x="182" y="191"/>
                  <a:pt x="96" y="498"/>
                </a:cubicBezTo>
                <a:cubicBezTo>
                  <a:pt x="23" y="755"/>
                  <a:pt x="21" y="1060"/>
                  <a:pt x="91" y="1319"/>
                </a:cubicBezTo>
                <a:lnTo>
                  <a:pt x="2813" y="10054"/>
                </a:lnTo>
                <a:cubicBezTo>
                  <a:pt x="2879" y="10247"/>
                  <a:pt x="2916" y="10467"/>
                  <a:pt x="2921" y="10695"/>
                </a:cubicBezTo>
                <a:cubicBezTo>
                  <a:pt x="2926" y="10909"/>
                  <a:pt x="2903" y="11122"/>
                  <a:pt x="2853" y="11316"/>
                </a:cubicBezTo>
                <a:lnTo>
                  <a:pt x="75" y="20080"/>
                </a:lnTo>
                <a:cubicBezTo>
                  <a:pt x="-15" y="20360"/>
                  <a:pt x="-24" y="20702"/>
                  <a:pt x="50" y="20997"/>
                </a:cubicBezTo>
                <a:cubicBezTo>
                  <a:pt x="144" y="21368"/>
                  <a:pt x="351" y="21599"/>
                  <a:pt x="575" y="21580"/>
                </a:cubicBezTo>
                <a:lnTo>
                  <a:pt x="17849" y="21543"/>
                </a:lnTo>
                <a:cubicBezTo>
                  <a:pt x="17987" y="21565"/>
                  <a:pt x="18126" y="21516"/>
                  <a:pt x="18249" y="21402"/>
                </a:cubicBezTo>
                <a:cubicBezTo>
                  <a:pt x="18375" y="21284"/>
                  <a:pt x="18481" y="21102"/>
                  <a:pt x="18552" y="20878"/>
                </a:cubicBezTo>
                <a:lnTo>
                  <a:pt x="21481" y="11439"/>
                </a:lnTo>
                <a:cubicBezTo>
                  <a:pt x="21547" y="11218"/>
                  <a:pt x="21576" y="10968"/>
                  <a:pt x="21567" y="10717"/>
                </a:cubicBezTo>
                <a:cubicBezTo>
                  <a:pt x="21557" y="10455"/>
                  <a:pt x="21504" y="10204"/>
                  <a:pt x="21416" y="9996"/>
                </a:cubicBezTo>
                <a:lnTo>
                  <a:pt x="18574" y="709"/>
                </a:lnTo>
                <a:cubicBezTo>
                  <a:pt x="18516" y="476"/>
                  <a:pt x="18418" y="282"/>
                  <a:pt x="18296" y="157"/>
                </a:cubicBezTo>
                <a:cubicBezTo>
                  <a:pt x="18196" y="56"/>
                  <a:pt x="18084" y="4"/>
                  <a:pt x="17970" y="7"/>
                </a:cubicBezTo>
                <a:lnTo>
                  <a:pt x="544" y="0"/>
                </a:lnTo>
                <a:close/>
              </a:path>
            </a:pathLst>
          </a:custGeom>
          <a:solidFill>
            <a:schemeClr val="accent1"/>
          </a:solidFill>
          <a:ln w="25400">
            <a:noFill/>
            <a:miter lim="400000"/>
          </a:ln>
          <a:effectLst/>
        </p:spPr>
        <p:txBody>
          <a:bodyPr lIns="144000" tIns="0" rIns="0" bIns="0" anchor="ctr"/>
          <a:lstStyle/>
          <a:p>
            <a:pPr lvl="0" algn="ctr">
              <a:defRPr/>
            </a:pPr>
            <a:r>
              <a:rPr lang="en-US" sz="1100" b="1" dirty="0">
                <a:solidFill>
                  <a:prstClr val="white"/>
                </a:solidFill>
                <a:latin typeface="Century Gothic" panose="020B0502020202020204" pitchFamily="34" charset="0"/>
              </a:rPr>
              <a:t>K-Means </a:t>
            </a:r>
          </a:p>
          <a:p>
            <a:pPr lvl="0" algn="ctr">
              <a:defRPr/>
            </a:pPr>
            <a:r>
              <a:rPr lang="en-US" sz="1100" b="1" dirty="0">
                <a:solidFill>
                  <a:prstClr val="white"/>
                </a:solidFill>
                <a:latin typeface="Century Gothic" panose="020B0502020202020204" pitchFamily="34" charset="0"/>
              </a:rPr>
              <a:t>Optimization</a:t>
            </a:r>
            <a:endPar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90" name="Shape">
            <a:extLst>
              <a:ext uri="{FF2B5EF4-FFF2-40B4-BE49-F238E27FC236}">
                <a16:creationId xmlns:a16="http://schemas.microsoft.com/office/drawing/2014/main" id="{3C32F5FF-4B54-4A0D-85AC-866E10404133}"/>
              </a:ext>
            </a:extLst>
          </p:cNvPr>
          <p:cNvSpPr/>
          <p:nvPr/>
        </p:nvSpPr>
        <p:spPr>
          <a:xfrm>
            <a:off x="2512675" y="1076349"/>
            <a:ext cx="2235864" cy="862952"/>
          </a:xfrm>
          <a:custGeom>
            <a:avLst/>
            <a:gdLst/>
            <a:ahLst/>
            <a:cxnLst>
              <a:cxn ang="0">
                <a:pos x="wd2" y="hd2"/>
              </a:cxn>
              <a:cxn ang="5400000">
                <a:pos x="wd2" y="hd2"/>
              </a:cxn>
              <a:cxn ang="10800000">
                <a:pos x="wd2" y="hd2"/>
              </a:cxn>
              <a:cxn ang="16200000">
                <a:pos x="wd2" y="hd2"/>
              </a:cxn>
            </a:cxnLst>
            <a:rect l="0" t="0" r="r" b="b"/>
            <a:pathLst>
              <a:path w="21568" h="21581" extrusionOk="0">
                <a:moveTo>
                  <a:pt x="544" y="0"/>
                </a:moveTo>
                <a:cubicBezTo>
                  <a:pt x="355" y="-1"/>
                  <a:pt x="182" y="191"/>
                  <a:pt x="96" y="498"/>
                </a:cubicBezTo>
                <a:cubicBezTo>
                  <a:pt x="23" y="755"/>
                  <a:pt x="21" y="1060"/>
                  <a:pt x="91" y="1319"/>
                </a:cubicBezTo>
                <a:lnTo>
                  <a:pt x="2813" y="10054"/>
                </a:lnTo>
                <a:cubicBezTo>
                  <a:pt x="2879" y="10247"/>
                  <a:pt x="2916" y="10467"/>
                  <a:pt x="2921" y="10695"/>
                </a:cubicBezTo>
                <a:cubicBezTo>
                  <a:pt x="2926" y="10909"/>
                  <a:pt x="2903" y="11122"/>
                  <a:pt x="2853" y="11316"/>
                </a:cubicBezTo>
                <a:lnTo>
                  <a:pt x="75" y="20080"/>
                </a:lnTo>
                <a:cubicBezTo>
                  <a:pt x="-15" y="20360"/>
                  <a:pt x="-24" y="20702"/>
                  <a:pt x="50" y="20997"/>
                </a:cubicBezTo>
                <a:cubicBezTo>
                  <a:pt x="144" y="21368"/>
                  <a:pt x="351" y="21599"/>
                  <a:pt x="575" y="21580"/>
                </a:cubicBezTo>
                <a:lnTo>
                  <a:pt x="17849" y="21543"/>
                </a:lnTo>
                <a:cubicBezTo>
                  <a:pt x="17987" y="21565"/>
                  <a:pt x="18126" y="21516"/>
                  <a:pt x="18249" y="21402"/>
                </a:cubicBezTo>
                <a:cubicBezTo>
                  <a:pt x="18375" y="21284"/>
                  <a:pt x="18481" y="21102"/>
                  <a:pt x="18552" y="20878"/>
                </a:cubicBezTo>
                <a:lnTo>
                  <a:pt x="21481" y="11439"/>
                </a:lnTo>
                <a:cubicBezTo>
                  <a:pt x="21547" y="11218"/>
                  <a:pt x="21576" y="10968"/>
                  <a:pt x="21567" y="10717"/>
                </a:cubicBezTo>
                <a:cubicBezTo>
                  <a:pt x="21557" y="10455"/>
                  <a:pt x="21504" y="10204"/>
                  <a:pt x="21416" y="9996"/>
                </a:cubicBezTo>
                <a:lnTo>
                  <a:pt x="18574" y="709"/>
                </a:lnTo>
                <a:cubicBezTo>
                  <a:pt x="18516" y="476"/>
                  <a:pt x="18418" y="282"/>
                  <a:pt x="18296" y="157"/>
                </a:cubicBezTo>
                <a:cubicBezTo>
                  <a:pt x="18196" y="56"/>
                  <a:pt x="18084" y="4"/>
                  <a:pt x="17970" y="7"/>
                </a:cubicBezTo>
                <a:lnTo>
                  <a:pt x="544" y="0"/>
                </a:lnTo>
                <a:close/>
              </a:path>
            </a:pathLst>
          </a:custGeom>
          <a:solidFill>
            <a:schemeClr val="accent2"/>
          </a:solidFill>
          <a:ln w="25400">
            <a:noFill/>
            <a:miter lim="400000"/>
          </a:ln>
          <a:effectLst/>
        </p:spPr>
        <p:txBody>
          <a:bodyPr lIns="0" tIns="0" rIns="0" bIns="0" anchor="ctr"/>
          <a:lstStyle/>
          <a:p>
            <a:pPr lvl="0" algn="ctr">
              <a:defRPr/>
            </a:pPr>
            <a:r>
              <a:rPr lang="en-US" sz="1100" b="1" dirty="0">
                <a:solidFill>
                  <a:prstClr val="white"/>
                </a:solidFill>
                <a:latin typeface="Century Gothic" panose="020B0502020202020204" pitchFamily="34" charset="0"/>
              </a:rPr>
              <a:t>Create cluster using</a:t>
            </a:r>
          </a:p>
          <a:p>
            <a:pPr lvl="0" algn="ctr">
              <a:defRPr/>
            </a:pPr>
            <a:r>
              <a:rPr lang="en-US" sz="1100" b="1" dirty="0">
                <a:solidFill>
                  <a:prstClr val="white"/>
                </a:solidFill>
                <a:latin typeface="Century Gothic" panose="020B0502020202020204" pitchFamily="34" charset="0"/>
              </a:rPr>
              <a:t> k means </a:t>
            </a:r>
          </a:p>
          <a:p>
            <a:pPr lvl="0" algn="ctr">
              <a:defRPr/>
            </a:pPr>
            <a:r>
              <a:rPr lang="en-US" sz="1100" b="1" dirty="0">
                <a:solidFill>
                  <a:prstClr val="white"/>
                </a:solidFill>
                <a:latin typeface="Century Gothic" panose="020B0502020202020204" pitchFamily="34" charset="0"/>
              </a:rPr>
              <a:t>clustering – 6 clusters </a:t>
            </a:r>
            <a:endPar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91" name="Shape">
            <a:extLst>
              <a:ext uri="{FF2B5EF4-FFF2-40B4-BE49-F238E27FC236}">
                <a16:creationId xmlns:a16="http://schemas.microsoft.com/office/drawing/2014/main" id="{94D99329-7862-4EFA-BE32-925C6D456C3F}"/>
              </a:ext>
            </a:extLst>
          </p:cNvPr>
          <p:cNvSpPr/>
          <p:nvPr/>
        </p:nvSpPr>
        <p:spPr>
          <a:xfrm>
            <a:off x="877517" y="978682"/>
            <a:ext cx="1723077" cy="1023387"/>
          </a:xfrm>
          <a:custGeom>
            <a:avLst/>
            <a:gdLst/>
            <a:ahLst/>
            <a:cxnLst>
              <a:cxn ang="0">
                <a:pos x="wd2" y="hd2"/>
              </a:cxn>
              <a:cxn ang="5400000">
                <a:pos x="wd2" y="hd2"/>
              </a:cxn>
              <a:cxn ang="10800000">
                <a:pos x="wd2" y="hd2"/>
              </a:cxn>
              <a:cxn ang="16200000">
                <a:pos x="wd2" y="hd2"/>
              </a:cxn>
            </a:cxnLst>
            <a:rect l="0" t="0" r="r" b="b"/>
            <a:pathLst>
              <a:path w="21579" h="21596" extrusionOk="0">
                <a:moveTo>
                  <a:pt x="18627" y="787"/>
                </a:moveTo>
                <a:lnTo>
                  <a:pt x="21456" y="9976"/>
                </a:lnTo>
                <a:cubicBezTo>
                  <a:pt x="21534" y="10197"/>
                  <a:pt x="21576" y="10454"/>
                  <a:pt x="21579" y="10717"/>
                </a:cubicBezTo>
                <a:cubicBezTo>
                  <a:pt x="21582" y="11009"/>
                  <a:pt x="21537" y="11296"/>
                  <a:pt x="21449" y="11537"/>
                </a:cubicBezTo>
                <a:lnTo>
                  <a:pt x="18570" y="20952"/>
                </a:lnTo>
                <a:cubicBezTo>
                  <a:pt x="18519" y="21114"/>
                  <a:pt x="18450" y="21254"/>
                  <a:pt x="18367" y="21362"/>
                </a:cubicBezTo>
                <a:cubicBezTo>
                  <a:pt x="18270" y="21490"/>
                  <a:pt x="18157" y="21571"/>
                  <a:pt x="18039" y="21596"/>
                </a:cubicBezTo>
                <a:lnTo>
                  <a:pt x="559" y="21594"/>
                </a:lnTo>
                <a:cubicBezTo>
                  <a:pt x="413" y="21583"/>
                  <a:pt x="274" y="21468"/>
                  <a:pt x="173" y="21272"/>
                </a:cubicBezTo>
                <a:cubicBezTo>
                  <a:pt x="67" y="21068"/>
                  <a:pt x="9" y="20793"/>
                  <a:pt x="13" y="20509"/>
                </a:cubicBezTo>
                <a:lnTo>
                  <a:pt x="5" y="1169"/>
                </a:lnTo>
                <a:cubicBezTo>
                  <a:pt x="-18" y="850"/>
                  <a:pt x="40" y="528"/>
                  <a:pt x="162" y="300"/>
                </a:cubicBezTo>
                <a:cubicBezTo>
                  <a:pt x="266" y="104"/>
                  <a:pt x="409" y="-4"/>
                  <a:pt x="557" y="0"/>
                </a:cubicBezTo>
                <a:lnTo>
                  <a:pt x="17973" y="23"/>
                </a:lnTo>
                <a:cubicBezTo>
                  <a:pt x="18104" y="7"/>
                  <a:pt x="18235" y="65"/>
                  <a:pt x="18349" y="189"/>
                </a:cubicBezTo>
                <a:cubicBezTo>
                  <a:pt x="18474" y="326"/>
                  <a:pt x="18572" y="536"/>
                  <a:pt x="18627" y="787"/>
                </a:cubicBezTo>
                <a:close/>
              </a:path>
            </a:pathLst>
          </a:custGeom>
          <a:solidFill>
            <a:schemeClr val="tx1"/>
          </a:solidFill>
          <a:ln w="25400">
            <a:noFill/>
            <a:miter lim="400000"/>
          </a:ln>
          <a:effectLst/>
        </p:spPr>
        <p:txBody>
          <a:bodyPr lIns="0" tIns="0" rIns="0" bIns="0" anchor="ctr"/>
          <a:lstStyle/>
          <a:p>
            <a:pPr lvl="0" algn="ctr">
              <a:defRPr/>
            </a:pPr>
            <a:r>
              <a:rPr lang="en-US" sz="1100" b="1" dirty="0">
                <a:solidFill>
                  <a:prstClr val="white"/>
                </a:solidFill>
                <a:latin typeface="Century Gothic" panose="020B0502020202020204" pitchFamily="34" charset="0"/>
              </a:rPr>
              <a:t>Making clusters using keyword</a:t>
            </a:r>
            <a:endPar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92" name="Shape">
            <a:extLst>
              <a:ext uri="{FF2B5EF4-FFF2-40B4-BE49-F238E27FC236}">
                <a16:creationId xmlns:a16="http://schemas.microsoft.com/office/drawing/2014/main" id="{69421E99-5D8F-4A72-BEE4-1BA36A770564}"/>
              </a:ext>
            </a:extLst>
          </p:cNvPr>
          <p:cNvSpPr/>
          <p:nvPr/>
        </p:nvSpPr>
        <p:spPr>
          <a:xfrm>
            <a:off x="6263343" y="1068683"/>
            <a:ext cx="1834657" cy="862952"/>
          </a:xfrm>
          <a:custGeom>
            <a:avLst/>
            <a:gdLst/>
            <a:ahLst/>
            <a:cxnLst>
              <a:cxn ang="0">
                <a:pos x="wd2" y="hd2"/>
              </a:cxn>
              <a:cxn ang="5400000">
                <a:pos x="wd2" y="hd2"/>
              </a:cxn>
              <a:cxn ang="10800000">
                <a:pos x="wd2" y="hd2"/>
              </a:cxn>
              <a:cxn ang="16200000">
                <a:pos x="wd2" y="hd2"/>
              </a:cxn>
            </a:cxnLst>
            <a:rect l="0" t="0" r="r" b="b"/>
            <a:pathLst>
              <a:path w="21568" h="21581" extrusionOk="0">
                <a:moveTo>
                  <a:pt x="544" y="0"/>
                </a:moveTo>
                <a:cubicBezTo>
                  <a:pt x="355" y="-1"/>
                  <a:pt x="182" y="191"/>
                  <a:pt x="96" y="498"/>
                </a:cubicBezTo>
                <a:cubicBezTo>
                  <a:pt x="23" y="755"/>
                  <a:pt x="21" y="1060"/>
                  <a:pt x="91" y="1319"/>
                </a:cubicBezTo>
                <a:lnTo>
                  <a:pt x="2813" y="10054"/>
                </a:lnTo>
                <a:cubicBezTo>
                  <a:pt x="2879" y="10247"/>
                  <a:pt x="2916" y="10467"/>
                  <a:pt x="2921" y="10695"/>
                </a:cubicBezTo>
                <a:cubicBezTo>
                  <a:pt x="2926" y="10909"/>
                  <a:pt x="2903" y="11122"/>
                  <a:pt x="2853" y="11316"/>
                </a:cubicBezTo>
                <a:lnTo>
                  <a:pt x="75" y="20080"/>
                </a:lnTo>
                <a:cubicBezTo>
                  <a:pt x="-15" y="20360"/>
                  <a:pt x="-24" y="20702"/>
                  <a:pt x="50" y="20997"/>
                </a:cubicBezTo>
                <a:cubicBezTo>
                  <a:pt x="144" y="21368"/>
                  <a:pt x="351" y="21599"/>
                  <a:pt x="575" y="21580"/>
                </a:cubicBezTo>
                <a:lnTo>
                  <a:pt x="17849" y="21543"/>
                </a:lnTo>
                <a:cubicBezTo>
                  <a:pt x="17987" y="21565"/>
                  <a:pt x="18126" y="21516"/>
                  <a:pt x="18249" y="21402"/>
                </a:cubicBezTo>
                <a:cubicBezTo>
                  <a:pt x="18375" y="21284"/>
                  <a:pt x="18481" y="21102"/>
                  <a:pt x="18552" y="20878"/>
                </a:cubicBezTo>
                <a:lnTo>
                  <a:pt x="21481" y="11439"/>
                </a:lnTo>
                <a:cubicBezTo>
                  <a:pt x="21547" y="11218"/>
                  <a:pt x="21576" y="10968"/>
                  <a:pt x="21567" y="10717"/>
                </a:cubicBezTo>
                <a:cubicBezTo>
                  <a:pt x="21557" y="10455"/>
                  <a:pt x="21504" y="10204"/>
                  <a:pt x="21416" y="9996"/>
                </a:cubicBezTo>
                <a:lnTo>
                  <a:pt x="18574" y="709"/>
                </a:lnTo>
                <a:cubicBezTo>
                  <a:pt x="18516" y="476"/>
                  <a:pt x="18418" y="282"/>
                  <a:pt x="18296" y="157"/>
                </a:cubicBezTo>
                <a:cubicBezTo>
                  <a:pt x="18196" y="56"/>
                  <a:pt x="18084" y="4"/>
                  <a:pt x="17970" y="7"/>
                </a:cubicBezTo>
                <a:lnTo>
                  <a:pt x="544" y="0"/>
                </a:lnTo>
                <a:close/>
              </a:path>
            </a:pathLst>
          </a:custGeom>
          <a:solidFill>
            <a:srgbClr val="25C1FF"/>
          </a:solidFill>
          <a:ln w="25400">
            <a:noFill/>
            <a:miter lim="400000"/>
          </a:ln>
          <a:effectLst/>
        </p:spPr>
        <p:txBody>
          <a:bodyPr lIns="144000" tIns="0" rIns="0" bIns="0" anchor="ctr"/>
          <a:lstStyle/>
          <a:p>
            <a:pPr lvl="0" algn="ctr">
              <a:defRPr/>
            </a:pPr>
            <a:r>
              <a:rPr lang="en-US" sz="1100" b="1" dirty="0">
                <a:solidFill>
                  <a:prstClr val="white"/>
                </a:solidFill>
                <a:latin typeface="Century Gothic" panose="020B0502020202020204" pitchFamily="34" charset="0"/>
              </a:rPr>
              <a:t>Sort by cluster and review results</a:t>
            </a:r>
            <a:endPar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95" name="Shape">
            <a:extLst>
              <a:ext uri="{FF2B5EF4-FFF2-40B4-BE49-F238E27FC236}">
                <a16:creationId xmlns:a16="http://schemas.microsoft.com/office/drawing/2014/main" id="{DD745593-4AE2-49A7-8FD4-43C15C49D08C}"/>
              </a:ext>
            </a:extLst>
          </p:cNvPr>
          <p:cNvSpPr/>
          <p:nvPr/>
        </p:nvSpPr>
        <p:spPr>
          <a:xfrm rot="10800000">
            <a:off x="6085100" y="2775634"/>
            <a:ext cx="2128797" cy="1327602"/>
          </a:xfrm>
          <a:custGeom>
            <a:avLst/>
            <a:gdLst/>
            <a:ahLst/>
            <a:cxnLst>
              <a:cxn ang="0">
                <a:pos x="wd2" y="hd2"/>
              </a:cxn>
              <a:cxn ang="5400000">
                <a:pos x="wd2" y="hd2"/>
              </a:cxn>
              <a:cxn ang="10800000">
                <a:pos x="wd2" y="hd2"/>
              </a:cxn>
              <a:cxn ang="16200000">
                <a:pos x="wd2" y="hd2"/>
              </a:cxn>
            </a:cxnLst>
            <a:rect l="0" t="0" r="r" b="b"/>
            <a:pathLst>
              <a:path w="21579" h="21596" extrusionOk="0">
                <a:moveTo>
                  <a:pt x="18627" y="787"/>
                </a:moveTo>
                <a:lnTo>
                  <a:pt x="21456" y="9976"/>
                </a:lnTo>
                <a:cubicBezTo>
                  <a:pt x="21534" y="10197"/>
                  <a:pt x="21576" y="10454"/>
                  <a:pt x="21579" y="10717"/>
                </a:cubicBezTo>
                <a:cubicBezTo>
                  <a:pt x="21582" y="11009"/>
                  <a:pt x="21537" y="11296"/>
                  <a:pt x="21449" y="11537"/>
                </a:cubicBezTo>
                <a:lnTo>
                  <a:pt x="18570" y="20952"/>
                </a:lnTo>
                <a:cubicBezTo>
                  <a:pt x="18519" y="21114"/>
                  <a:pt x="18450" y="21254"/>
                  <a:pt x="18367" y="21362"/>
                </a:cubicBezTo>
                <a:cubicBezTo>
                  <a:pt x="18270" y="21490"/>
                  <a:pt x="18157" y="21571"/>
                  <a:pt x="18039" y="21596"/>
                </a:cubicBezTo>
                <a:lnTo>
                  <a:pt x="559" y="21594"/>
                </a:lnTo>
                <a:cubicBezTo>
                  <a:pt x="413" y="21583"/>
                  <a:pt x="274" y="21468"/>
                  <a:pt x="173" y="21272"/>
                </a:cubicBezTo>
                <a:cubicBezTo>
                  <a:pt x="67" y="21068"/>
                  <a:pt x="9" y="20793"/>
                  <a:pt x="13" y="20509"/>
                </a:cubicBezTo>
                <a:lnTo>
                  <a:pt x="5" y="1169"/>
                </a:lnTo>
                <a:cubicBezTo>
                  <a:pt x="-18" y="850"/>
                  <a:pt x="40" y="528"/>
                  <a:pt x="162" y="300"/>
                </a:cubicBezTo>
                <a:cubicBezTo>
                  <a:pt x="266" y="104"/>
                  <a:pt x="409" y="-4"/>
                  <a:pt x="557" y="0"/>
                </a:cubicBezTo>
                <a:lnTo>
                  <a:pt x="17973" y="23"/>
                </a:lnTo>
                <a:cubicBezTo>
                  <a:pt x="18104" y="7"/>
                  <a:pt x="18235" y="65"/>
                  <a:pt x="18349" y="189"/>
                </a:cubicBezTo>
                <a:cubicBezTo>
                  <a:pt x="18474" y="326"/>
                  <a:pt x="18572" y="536"/>
                  <a:pt x="18627" y="787"/>
                </a:cubicBezTo>
                <a:close/>
              </a:path>
            </a:pathLst>
          </a:custGeom>
          <a:solidFill>
            <a:schemeClr val="tx1"/>
          </a:solidFill>
          <a:ln w="25400">
            <a:noFill/>
            <a:miter lim="400000"/>
          </a:ln>
          <a:effectLst/>
        </p:spPr>
        <p:txBody>
          <a:bodyPr vert="vert" lIns="0" tIns="0" rIns="0" bIns="0" anchor="ctr" anchorCtr="0"/>
          <a:lstStyle/>
          <a:p>
            <a:pPr algn="ctr">
              <a:defRPr/>
            </a:pPr>
            <a:r>
              <a:rPr lang="en-US" sz="1100" dirty="0">
                <a:solidFill>
                  <a:schemeClr val="bg1"/>
                </a:solidFill>
                <a:latin typeface="Century Gothic" panose="020B0502020202020204" pitchFamily="34" charset="0"/>
              </a:rPr>
              <a:t>Elbow graph showing </a:t>
            </a:r>
          </a:p>
          <a:p>
            <a:pPr algn="ctr">
              <a:defRPr/>
            </a:pPr>
            <a:r>
              <a:rPr lang="en-US" sz="1100" dirty="0">
                <a:solidFill>
                  <a:schemeClr val="bg1"/>
                </a:solidFill>
                <a:latin typeface="Century Gothic" panose="020B0502020202020204" pitchFamily="34" charset="0"/>
              </a:rPr>
              <a:t>the optimal number </a:t>
            </a:r>
          </a:p>
          <a:p>
            <a:pPr algn="ctr">
              <a:defRPr/>
            </a:pPr>
            <a:r>
              <a:rPr lang="en-US" sz="1100" dirty="0">
                <a:solidFill>
                  <a:schemeClr val="bg1"/>
                </a:solidFill>
                <a:latin typeface="Century Gothic" panose="020B0502020202020204" pitchFamily="34" charset="0"/>
              </a:rPr>
              <a:t>of clusters are 6</a:t>
            </a:r>
            <a:endParaRPr lang="en-IN" sz="1100" dirty="0">
              <a:solidFill>
                <a:schemeClr val="bg1"/>
              </a:solidFill>
              <a:latin typeface="Century Gothic" panose="020B0502020202020204" pitchFamily="34" charset="0"/>
            </a:endParaRPr>
          </a:p>
          <a:p>
            <a:pPr lvl="0" algn="ctr">
              <a:defRPr/>
            </a:pPr>
            <a:endParaRPr kumimoji="0" lang="en-US" sz="1100" b="1" i="0" u="none" strike="noStrike" kern="1200" cap="none" spc="0" normalizeH="0" baseline="0" noProof="0" dirty="0">
              <a:ln>
                <a:noFill/>
              </a:ln>
              <a:solidFill>
                <a:schemeClr val="bg1"/>
              </a:solidFill>
              <a:effectLst/>
              <a:uLnTx/>
              <a:uFillTx/>
              <a:latin typeface="Century Gothic" panose="020B0502020202020204" pitchFamily="34" charset="0"/>
            </a:endParaRPr>
          </a:p>
        </p:txBody>
      </p:sp>
      <p:pic>
        <p:nvPicPr>
          <p:cNvPr id="2" name="Picture 1">
            <a:extLst>
              <a:ext uri="{FF2B5EF4-FFF2-40B4-BE49-F238E27FC236}">
                <a16:creationId xmlns:a16="http://schemas.microsoft.com/office/drawing/2014/main" id="{B6B2B40B-1F43-044F-A35F-C45C7A676CA8}"/>
              </a:ext>
            </a:extLst>
          </p:cNvPr>
          <p:cNvPicPr>
            <a:picLocks noChangeAspect="1"/>
          </p:cNvPicPr>
          <p:nvPr/>
        </p:nvPicPr>
        <p:blipFill>
          <a:blip r:embed="rId2"/>
          <a:stretch>
            <a:fillRect/>
          </a:stretch>
        </p:blipFill>
        <p:spPr>
          <a:xfrm>
            <a:off x="374181" y="2244171"/>
            <a:ext cx="5665460" cy="3672583"/>
          </a:xfrm>
          <a:prstGeom prst="rect">
            <a:avLst/>
          </a:prstGeom>
        </p:spPr>
      </p:pic>
      <p:pic>
        <p:nvPicPr>
          <p:cNvPr id="4" name="Picture 3">
            <a:extLst>
              <a:ext uri="{FF2B5EF4-FFF2-40B4-BE49-F238E27FC236}">
                <a16:creationId xmlns:a16="http://schemas.microsoft.com/office/drawing/2014/main" id="{E49F1C5A-2A06-164F-9C9C-F6355A81E96E}"/>
              </a:ext>
            </a:extLst>
          </p:cNvPr>
          <p:cNvPicPr>
            <a:picLocks noChangeAspect="1"/>
          </p:cNvPicPr>
          <p:nvPr/>
        </p:nvPicPr>
        <p:blipFill>
          <a:blip r:embed="rId3"/>
          <a:stretch>
            <a:fillRect/>
          </a:stretch>
        </p:blipFill>
        <p:spPr>
          <a:xfrm>
            <a:off x="9446588" y="785959"/>
            <a:ext cx="1885887" cy="5276911"/>
          </a:xfrm>
          <a:prstGeom prst="rect">
            <a:avLst/>
          </a:prstGeom>
        </p:spPr>
      </p:pic>
    </p:spTree>
    <p:extLst>
      <p:ext uri="{BB962C8B-B14F-4D97-AF65-F5344CB8AC3E}">
        <p14:creationId xmlns:p14="http://schemas.microsoft.com/office/powerpoint/2010/main" val="1284035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grpId="0" nodeType="afterEffect">
                                  <p:stCondLst>
                                    <p:cond delay="0"/>
                                  </p:stCondLst>
                                  <p:childTnLst>
                                    <p:animScale>
                                      <p:cBhvr>
                                        <p:cTn id="6" dur="10000" fill="hold"/>
                                        <p:tgtEl>
                                          <p:spTgt spid="52"/>
                                        </p:tgtEl>
                                      </p:cBhvr>
                                      <p:by x="100000" y="120000"/>
                                    </p:animScale>
                                  </p:childTnLst>
                                </p:cTn>
                              </p:par>
                              <p:par>
                                <p:cTn id="7" presetID="16" presetClass="entr" presetSubtype="42"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barn(outHorizontal)">
                                      <p:cBhvr>
                                        <p:cTn id="9" dur="3000"/>
                                        <p:tgtEl>
                                          <p:spTgt spid="8"/>
                                        </p:tgtEl>
                                      </p:cBhvr>
                                    </p:animEffect>
                                  </p:childTnLst>
                                </p:cTn>
                              </p:par>
                              <p:par>
                                <p:cTn id="10" presetID="16" presetClass="entr" presetSubtype="42" fill="hold" grpId="0" nodeType="withEffect">
                                  <p:stCondLst>
                                    <p:cond delay="4000"/>
                                  </p:stCondLst>
                                  <p:childTnLst>
                                    <p:set>
                                      <p:cBhvr>
                                        <p:cTn id="11" dur="1" fill="hold">
                                          <p:stCondLst>
                                            <p:cond delay="0"/>
                                          </p:stCondLst>
                                        </p:cTn>
                                        <p:tgtEl>
                                          <p:spTgt spid="60"/>
                                        </p:tgtEl>
                                        <p:attrNameLst>
                                          <p:attrName>style.visibility</p:attrName>
                                        </p:attrNameLst>
                                      </p:cBhvr>
                                      <p:to>
                                        <p:strVal val="visible"/>
                                      </p:to>
                                    </p:set>
                                    <p:animEffect transition="in" filter="barn(outHorizontal)">
                                      <p:cBhvr>
                                        <p:cTn id="12" dur="1000"/>
                                        <p:tgtEl>
                                          <p:spTgt spid="60"/>
                                        </p:tgtEl>
                                      </p:cBhvr>
                                    </p:animEffect>
                                  </p:childTnLst>
                                </p:cTn>
                              </p:par>
                              <p:par>
                                <p:cTn id="13" presetID="10" presetClass="entr" presetSubtype="0" fill="hold" grpId="0" nodeType="withEffect">
                                  <p:stCondLst>
                                    <p:cond delay="400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000"/>
                                        <p:tgtEl>
                                          <p:spTgt spid="58"/>
                                        </p:tgtEl>
                                      </p:cBhvr>
                                    </p:animEffect>
                                  </p:childTnLst>
                                </p:cTn>
                              </p:par>
                              <p:par>
                                <p:cTn id="16" presetID="12" presetClass="entr" presetSubtype="8" fill="hold" grpId="0" nodeType="withEffect">
                                  <p:stCondLst>
                                    <p:cond delay="2500"/>
                                  </p:stCondLst>
                                  <p:childTnLst>
                                    <p:set>
                                      <p:cBhvr>
                                        <p:cTn id="17" dur="1" fill="hold">
                                          <p:stCondLst>
                                            <p:cond delay="0"/>
                                          </p:stCondLst>
                                        </p:cTn>
                                        <p:tgtEl>
                                          <p:spTgt spid="91"/>
                                        </p:tgtEl>
                                        <p:attrNameLst>
                                          <p:attrName>style.visibility</p:attrName>
                                        </p:attrNameLst>
                                      </p:cBhvr>
                                      <p:to>
                                        <p:strVal val="visible"/>
                                      </p:to>
                                    </p:set>
                                    <p:anim calcmode="lin" valueType="num">
                                      <p:cBhvr additive="base">
                                        <p:cTn id="18" dur="1500"/>
                                        <p:tgtEl>
                                          <p:spTgt spid="91"/>
                                        </p:tgtEl>
                                        <p:attrNameLst>
                                          <p:attrName>ppt_x</p:attrName>
                                        </p:attrNameLst>
                                      </p:cBhvr>
                                      <p:tavLst>
                                        <p:tav tm="0">
                                          <p:val>
                                            <p:strVal val="#ppt_x-#ppt_w*1.125000"/>
                                          </p:val>
                                        </p:tav>
                                        <p:tav tm="100000">
                                          <p:val>
                                            <p:strVal val="#ppt_x"/>
                                          </p:val>
                                        </p:tav>
                                      </p:tavLst>
                                    </p:anim>
                                    <p:animEffect transition="in" filter="wipe(right)">
                                      <p:cBhvr>
                                        <p:cTn id="19" dur="1500"/>
                                        <p:tgtEl>
                                          <p:spTgt spid="91"/>
                                        </p:tgtEl>
                                      </p:cBhvr>
                                    </p:animEffect>
                                  </p:childTnLst>
                                </p:cTn>
                              </p:par>
                              <p:par>
                                <p:cTn id="20" presetID="12" presetClass="entr" presetSubtype="8" fill="hold" grpId="0" nodeType="withEffect">
                                  <p:stCondLst>
                                    <p:cond delay="2500"/>
                                  </p:stCondLst>
                                  <p:childTnLst>
                                    <p:set>
                                      <p:cBhvr>
                                        <p:cTn id="21" dur="1" fill="hold">
                                          <p:stCondLst>
                                            <p:cond delay="0"/>
                                          </p:stCondLst>
                                        </p:cTn>
                                        <p:tgtEl>
                                          <p:spTgt spid="89"/>
                                        </p:tgtEl>
                                        <p:attrNameLst>
                                          <p:attrName>style.visibility</p:attrName>
                                        </p:attrNameLst>
                                      </p:cBhvr>
                                      <p:to>
                                        <p:strVal val="visible"/>
                                      </p:to>
                                    </p:set>
                                    <p:anim calcmode="lin" valueType="num">
                                      <p:cBhvr additive="base">
                                        <p:cTn id="22" dur="1500"/>
                                        <p:tgtEl>
                                          <p:spTgt spid="89"/>
                                        </p:tgtEl>
                                        <p:attrNameLst>
                                          <p:attrName>ppt_x</p:attrName>
                                        </p:attrNameLst>
                                      </p:cBhvr>
                                      <p:tavLst>
                                        <p:tav tm="0">
                                          <p:val>
                                            <p:strVal val="#ppt_x-#ppt_w*1.125000"/>
                                          </p:val>
                                        </p:tav>
                                        <p:tav tm="100000">
                                          <p:val>
                                            <p:strVal val="#ppt_x"/>
                                          </p:val>
                                        </p:tav>
                                      </p:tavLst>
                                    </p:anim>
                                    <p:animEffect transition="in" filter="wipe(right)">
                                      <p:cBhvr>
                                        <p:cTn id="23" dur="1500"/>
                                        <p:tgtEl>
                                          <p:spTgt spid="89"/>
                                        </p:tgtEl>
                                      </p:cBhvr>
                                    </p:animEffect>
                                  </p:childTnLst>
                                </p:cTn>
                              </p:par>
                              <p:par>
                                <p:cTn id="24" presetID="12" presetClass="entr" presetSubtype="8" fill="hold" grpId="0" nodeType="withEffect">
                                  <p:stCondLst>
                                    <p:cond delay="2500"/>
                                  </p:stCondLst>
                                  <p:childTnLst>
                                    <p:set>
                                      <p:cBhvr>
                                        <p:cTn id="25" dur="1" fill="hold">
                                          <p:stCondLst>
                                            <p:cond delay="0"/>
                                          </p:stCondLst>
                                        </p:cTn>
                                        <p:tgtEl>
                                          <p:spTgt spid="92"/>
                                        </p:tgtEl>
                                        <p:attrNameLst>
                                          <p:attrName>style.visibility</p:attrName>
                                        </p:attrNameLst>
                                      </p:cBhvr>
                                      <p:to>
                                        <p:strVal val="visible"/>
                                      </p:to>
                                    </p:set>
                                    <p:anim calcmode="lin" valueType="num">
                                      <p:cBhvr additive="base">
                                        <p:cTn id="26" dur="1500"/>
                                        <p:tgtEl>
                                          <p:spTgt spid="92"/>
                                        </p:tgtEl>
                                        <p:attrNameLst>
                                          <p:attrName>ppt_x</p:attrName>
                                        </p:attrNameLst>
                                      </p:cBhvr>
                                      <p:tavLst>
                                        <p:tav tm="0">
                                          <p:val>
                                            <p:strVal val="#ppt_x-#ppt_w*1.125000"/>
                                          </p:val>
                                        </p:tav>
                                        <p:tav tm="100000">
                                          <p:val>
                                            <p:strVal val="#ppt_x"/>
                                          </p:val>
                                        </p:tav>
                                      </p:tavLst>
                                    </p:anim>
                                    <p:animEffect transition="in" filter="wipe(right)">
                                      <p:cBhvr>
                                        <p:cTn id="27" dur="1500"/>
                                        <p:tgtEl>
                                          <p:spTgt spid="92"/>
                                        </p:tgtEl>
                                      </p:cBhvr>
                                    </p:animEffect>
                                  </p:childTnLst>
                                </p:cTn>
                              </p:par>
                              <p:par>
                                <p:cTn id="28" presetID="12" presetClass="entr" presetSubtype="8" fill="hold" grpId="0" nodeType="withEffect">
                                  <p:stCondLst>
                                    <p:cond delay="2500"/>
                                  </p:stCondLst>
                                  <p:childTnLst>
                                    <p:set>
                                      <p:cBhvr>
                                        <p:cTn id="29" dur="1" fill="hold">
                                          <p:stCondLst>
                                            <p:cond delay="0"/>
                                          </p:stCondLst>
                                        </p:cTn>
                                        <p:tgtEl>
                                          <p:spTgt spid="90"/>
                                        </p:tgtEl>
                                        <p:attrNameLst>
                                          <p:attrName>style.visibility</p:attrName>
                                        </p:attrNameLst>
                                      </p:cBhvr>
                                      <p:to>
                                        <p:strVal val="visible"/>
                                      </p:to>
                                    </p:set>
                                    <p:anim calcmode="lin" valueType="num">
                                      <p:cBhvr additive="base">
                                        <p:cTn id="30" dur="1500"/>
                                        <p:tgtEl>
                                          <p:spTgt spid="90"/>
                                        </p:tgtEl>
                                        <p:attrNameLst>
                                          <p:attrName>ppt_x</p:attrName>
                                        </p:attrNameLst>
                                      </p:cBhvr>
                                      <p:tavLst>
                                        <p:tav tm="0">
                                          <p:val>
                                            <p:strVal val="#ppt_x-#ppt_w*1.125000"/>
                                          </p:val>
                                        </p:tav>
                                        <p:tav tm="100000">
                                          <p:val>
                                            <p:strVal val="#ppt_x"/>
                                          </p:val>
                                        </p:tav>
                                      </p:tavLst>
                                    </p:anim>
                                    <p:animEffect transition="in" filter="wipe(right)">
                                      <p:cBhvr>
                                        <p:cTn id="31" dur="1500"/>
                                        <p:tgtEl>
                                          <p:spTgt spid="90"/>
                                        </p:tgtEl>
                                      </p:cBhvr>
                                    </p:animEffect>
                                  </p:childTnLst>
                                </p:cTn>
                              </p:par>
                              <p:par>
                                <p:cTn id="32" presetID="12" presetClass="entr" presetSubtype="8" fill="hold" grpId="0" nodeType="withEffect">
                                  <p:stCondLst>
                                    <p:cond delay="2500"/>
                                  </p:stCondLst>
                                  <p:childTnLst>
                                    <p:set>
                                      <p:cBhvr>
                                        <p:cTn id="33" dur="1" fill="hold">
                                          <p:stCondLst>
                                            <p:cond delay="0"/>
                                          </p:stCondLst>
                                        </p:cTn>
                                        <p:tgtEl>
                                          <p:spTgt spid="95"/>
                                        </p:tgtEl>
                                        <p:attrNameLst>
                                          <p:attrName>style.visibility</p:attrName>
                                        </p:attrNameLst>
                                      </p:cBhvr>
                                      <p:to>
                                        <p:strVal val="visible"/>
                                      </p:to>
                                    </p:set>
                                    <p:anim calcmode="lin" valueType="num">
                                      <p:cBhvr additive="base">
                                        <p:cTn id="34" dur="1500"/>
                                        <p:tgtEl>
                                          <p:spTgt spid="95"/>
                                        </p:tgtEl>
                                        <p:attrNameLst>
                                          <p:attrName>ppt_x</p:attrName>
                                        </p:attrNameLst>
                                      </p:cBhvr>
                                      <p:tavLst>
                                        <p:tav tm="0">
                                          <p:val>
                                            <p:strVal val="#ppt_x-#ppt_w*1.125000"/>
                                          </p:val>
                                        </p:tav>
                                        <p:tav tm="100000">
                                          <p:val>
                                            <p:strVal val="#ppt_x"/>
                                          </p:val>
                                        </p:tav>
                                      </p:tavLst>
                                    </p:anim>
                                    <p:animEffect transition="in" filter="wipe(right)">
                                      <p:cBhvr>
                                        <p:cTn id="35" dur="1500"/>
                                        <p:tgtEl>
                                          <p:spTgt spid="95"/>
                                        </p:tgtEl>
                                      </p:cBhvr>
                                    </p:animEffect>
                                  </p:childTnLst>
                                </p:cTn>
                              </p:par>
                            </p:childTnLst>
                          </p:cTn>
                        </p:par>
                        <p:par>
                          <p:cTn id="36" fill="hold">
                            <p:stCondLst>
                              <p:cond delay="20000"/>
                            </p:stCondLst>
                            <p:childTnLst>
                              <p:par>
                                <p:cTn id="37" presetID="8" presetClass="emph" presetSubtype="0" fill="hold" nodeType="afterEffect">
                                  <p:stCondLst>
                                    <p:cond delay="0"/>
                                  </p:stCondLst>
                                  <p:childTnLst>
                                    <p:animRot by="21600000">
                                      <p:cBhvr>
                                        <p:cTn id="38" dur="120000" fill="hold"/>
                                        <p:tgtEl>
                                          <p:spTgt spid="42"/>
                                        </p:tgtEl>
                                        <p:attrNameLst>
                                          <p:attrName>r</p:attrName>
                                        </p:attrNameLst>
                                      </p:cBhvr>
                                    </p:animRot>
                                  </p:childTnLst>
                                </p:cTn>
                              </p:par>
                              <p:par>
                                <p:cTn id="39" presetID="8" presetClass="emph" presetSubtype="0" fill="hold" nodeType="withEffect">
                                  <p:stCondLst>
                                    <p:cond delay="0"/>
                                  </p:stCondLst>
                                  <p:childTnLst>
                                    <p:animRot by="21600000">
                                      <p:cBhvr>
                                        <p:cTn id="40" dur="1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8" grpId="0" animBg="1"/>
      <p:bldP spid="58" grpId="0"/>
      <p:bldP spid="60" grpId="0" animBg="1"/>
      <p:bldP spid="89" grpId="0" animBg="1"/>
      <p:bldP spid="90" grpId="0" animBg="1"/>
      <p:bldP spid="91" grpId="0" animBg="1"/>
      <p:bldP spid="92" grpId="0" animBg="1"/>
      <p:bldP spid="9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15" name="Freeform: Shape 26">
            <a:extLst>
              <a:ext uri="{FF2B5EF4-FFF2-40B4-BE49-F238E27FC236}">
                <a16:creationId xmlns:a16="http://schemas.microsoft.com/office/drawing/2014/main" id="{390B20AE-0118-1147-A711-788E275A9E82}"/>
              </a:ext>
            </a:extLst>
          </p:cNvPr>
          <p:cNvSpPr/>
          <p:nvPr/>
        </p:nvSpPr>
        <p:spPr>
          <a:xfrm flipH="1">
            <a:off x="443975" y="-364029"/>
            <a:ext cx="6623949" cy="7313750"/>
          </a:xfrm>
          <a:custGeom>
            <a:avLst/>
            <a:gdLst>
              <a:gd name="connsiteX0" fmla="*/ 3429001 w 6696978"/>
              <a:gd name="connsiteY0" fmla="*/ 0 h 6858002"/>
              <a:gd name="connsiteX1" fmla="*/ 3429082 w 6696978"/>
              <a:gd name="connsiteY1" fmla="*/ 2 h 6858002"/>
              <a:gd name="connsiteX2" fmla="*/ 6696978 w 6696978"/>
              <a:gd name="connsiteY2" fmla="*/ 2 h 6858002"/>
              <a:gd name="connsiteX3" fmla="*/ 6696978 w 6696978"/>
              <a:gd name="connsiteY3" fmla="*/ 6858002 h 6858002"/>
              <a:gd name="connsiteX4" fmla="*/ 3429001 w 6696978"/>
              <a:gd name="connsiteY4" fmla="*/ 6858002 h 6858002"/>
              <a:gd name="connsiteX5" fmla="*/ 3307358 w 6696978"/>
              <a:gd name="connsiteY5" fmla="*/ 6858002 h 6858002"/>
              <a:gd name="connsiteX6" fmla="*/ 3307358 w 6696978"/>
              <a:gd name="connsiteY6" fmla="*/ 6854926 h 6858002"/>
              <a:gd name="connsiteX7" fmla="*/ 3252545 w 6696978"/>
              <a:gd name="connsiteY7" fmla="*/ 6853540 h 6858002"/>
              <a:gd name="connsiteX8" fmla="*/ 0 w 6696978"/>
              <a:gd name="connsiteY8" fmla="*/ 3429001 h 6858002"/>
              <a:gd name="connsiteX9" fmla="*/ 3252545 w 6696978"/>
              <a:gd name="connsiteY9" fmla="*/ 4462 h 6858002"/>
              <a:gd name="connsiteX10" fmla="*/ 3307358 w 6696978"/>
              <a:gd name="connsiteY10" fmla="*/ 3076 h 6858002"/>
              <a:gd name="connsiteX11" fmla="*/ 3307358 w 6696978"/>
              <a:gd name="connsiteY11" fmla="*/ 2 h 6858002"/>
              <a:gd name="connsiteX12" fmla="*/ 3428921 w 6696978"/>
              <a:gd name="connsiteY12" fmla="*/ 2 h 6858002"/>
              <a:gd name="connsiteX13" fmla="*/ 3429001 w 6696978"/>
              <a:gd name="connsiteY13"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6978" h="6858002">
                <a:moveTo>
                  <a:pt x="3429001" y="0"/>
                </a:moveTo>
                <a:lnTo>
                  <a:pt x="3429082" y="2"/>
                </a:lnTo>
                <a:lnTo>
                  <a:pt x="6696978" y="2"/>
                </a:lnTo>
                <a:lnTo>
                  <a:pt x="6696978" y="6858002"/>
                </a:lnTo>
                <a:lnTo>
                  <a:pt x="3429001" y="6858002"/>
                </a:lnTo>
                <a:lnTo>
                  <a:pt x="3307358" y="6858002"/>
                </a:lnTo>
                <a:lnTo>
                  <a:pt x="3307358" y="6854926"/>
                </a:lnTo>
                <a:lnTo>
                  <a:pt x="3252545" y="6853540"/>
                </a:lnTo>
                <a:cubicBezTo>
                  <a:pt x="1440764" y="6761701"/>
                  <a:pt x="0" y="5263605"/>
                  <a:pt x="0" y="3429001"/>
                </a:cubicBezTo>
                <a:cubicBezTo>
                  <a:pt x="0" y="1594397"/>
                  <a:pt x="1440764" y="96301"/>
                  <a:pt x="3252545" y="4462"/>
                </a:cubicBezTo>
                <a:lnTo>
                  <a:pt x="3307358" y="3076"/>
                </a:lnTo>
                <a:lnTo>
                  <a:pt x="3307358" y="2"/>
                </a:lnTo>
                <a:lnTo>
                  <a:pt x="3428921" y="2"/>
                </a:lnTo>
                <a:lnTo>
                  <a:pt x="3429001"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Freeform: Shape 26">
            <a:extLst>
              <a:ext uri="{FF2B5EF4-FFF2-40B4-BE49-F238E27FC236}">
                <a16:creationId xmlns:a16="http://schemas.microsoft.com/office/drawing/2014/main" id="{5B5E817A-EA51-8345-8177-DD73D8C6A643}"/>
              </a:ext>
            </a:extLst>
          </p:cNvPr>
          <p:cNvSpPr/>
          <p:nvPr/>
        </p:nvSpPr>
        <p:spPr>
          <a:xfrm flipH="1">
            <a:off x="553682" y="-171299"/>
            <a:ext cx="6081200" cy="7313749"/>
          </a:xfrm>
          <a:custGeom>
            <a:avLst/>
            <a:gdLst>
              <a:gd name="connsiteX0" fmla="*/ 3429001 w 6696978"/>
              <a:gd name="connsiteY0" fmla="*/ 0 h 6858002"/>
              <a:gd name="connsiteX1" fmla="*/ 3429082 w 6696978"/>
              <a:gd name="connsiteY1" fmla="*/ 2 h 6858002"/>
              <a:gd name="connsiteX2" fmla="*/ 6696978 w 6696978"/>
              <a:gd name="connsiteY2" fmla="*/ 2 h 6858002"/>
              <a:gd name="connsiteX3" fmla="*/ 6696978 w 6696978"/>
              <a:gd name="connsiteY3" fmla="*/ 6858002 h 6858002"/>
              <a:gd name="connsiteX4" fmla="*/ 3429001 w 6696978"/>
              <a:gd name="connsiteY4" fmla="*/ 6858002 h 6858002"/>
              <a:gd name="connsiteX5" fmla="*/ 3307358 w 6696978"/>
              <a:gd name="connsiteY5" fmla="*/ 6858002 h 6858002"/>
              <a:gd name="connsiteX6" fmla="*/ 3307358 w 6696978"/>
              <a:gd name="connsiteY6" fmla="*/ 6854926 h 6858002"/>
              <a:gd name="connsiteX7" fmla="*/ 3252545 w 6696978"/>
              <a:gd name="connsiteY7" fmla="*/ 6853540 h 6858002"/>
              <a:gd name="connsiteX8" fmla="*/ 0 w 6696978"/>
              <a:gd name="connsiteY8" fmla="*/ 3429001 h 6858002"/>
              <a:gd name="connsiteX9" fmla="*/ 3252545 w 6696978"/>
              <a:gd name="connsiteY9" fmla="*/ 4462 h 6858002"/>
              <a:gd name="connsiteX10" fmla="*/ 3307358 w 6696978"/>
              <a:gd name="connsiteY10" fmla="*/ 3076 h 6858002"/>
              <a:gd name="connsiteX11" fmla="*/ 3307358 w 6696978"/>
              <a:gd name="connsiteY11" fmla="*/ 2 h 6858002"/>
              <a:gd name="connsiteX12" fmla="*/ 3428921 w 6696978"/>
              <a:gd name="connsiteY12" fmla="*/ 2 h 6858002"/>
              <a:gd name="connsiteX13" fmla="*/ 3429001 w 6696978"/>
              <a:gd name="connsiteY13"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6978" h="6858002">
                <a:moveTo>
                  <a:pt x="3429001" y="0"/>
                </a:moveTo>
                <a:lnTo>
                  <a:pt x="3429082" y="2"/>
                </a:lnTo>
                <a:lnTo>
                  <a:pt x="6696978" y="2"/>
                </a:lnTo>
                <a:lnTo>
                  <a:pt x="6696978" y="6858002"/>
                </a:lnTo>
                <a:lnTo>
                  <a:pt x="3429001" y="6858002"/>
                </a:lnTo>
                <a:lnTo>
                  <a:pt x="3307358" y="6858002"/>
                </a:lnTo>
                <a:lnTo>
                  <a:pt x="3307358" y="6854926"/>
                </a:lnTo>
                <a:lnTo>
                  <a:pt x="3252545" y="6853540"/>
                </a:lnTo>
                <a:cubicBezTo>
                  <a:pt x="1440764" y="6761701"/>
                  <a:pt x="0" y="5263605"/>
                  <a:pt x="0" y="3429001"/>
                </a:cubicBezTo>
                <a:cubicBezTo>
                  <a:pt x="0" y="1594397"/>
                  <a:pt x="1440764" y="96301"/>
                  <a:pt x="3252545" y="4462"/>
                </a:cubicBezTo>
                <a:lnTo>
                  <a:pt x="3307358" y="3076"/>
                </a:lnTo>
                <a:lnTo>
                  <a:pt x="3307358" y="2"/>
                </a:lnTo>
                <a:lnTo>
                  <a:pt x="3428921" y="2"/>
                </a:lnTo>
                <a:lnTo>
                  <a:pt x="3429001" y="0"/>
                </a:lnTo>
                <a:close/>
              </a:path>
            </a:pathLst>
          </a:cu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TextBox 115">
            <a:extLst>
              <a:ext uri="{FF2B5EF4-FFF2-40B4-BE49-F238E27FC236}">
                <a16:creationId xmlns:a16="http://schemas.microsoft.com/office/drawing/2014/main" id="{497AE9F2-3686-1542-8288-511A25CE6A04}"/>
              </a:ext>
            </a:extLst>
          </p:cNvPr>
          <p:cNvSpPr txBox="1"/>
          <p:nvPr/>
        </p:nvSpPr>
        <p:spPr>
          <a:xfrm flipH="1">
            <a:off x="5637490" y="114193"/>
            <a:ext cx="6826442" cy="474169"/>
          </a:xfrm>
          <a:prstGeom prst="rect">
            <a:avLst/>
          </a:prstGeom>
          <a:noFill/>
        </p:spPr>
        <p:txBody>
          <a:bodyPr wrap="square" lIns="0" tIns="0" rIns="0" bIns="0" rtlCol="0">
            <a:spAutoFit/>
          </a:bodyPr>
          <a:lstStyle/>
          <a:p>
            <a:pPr marL="0" marR="0" lvl="0" indent="0" algn="ctr" defTabSz="412750" rtl="0" eaLnBrk="1" fontAlgn="auto" latinLnBrk="0" hangingPunct="0">
              <a:lnSpc>
                <a:spcPts val="4000"/>
              </a:lnSpc>
              <a:spcBef>
                <a:spcPts val="0"/>
              </a:spcBef>
              <a:spcAft>
                <a:spcPts val="0"/>
              </a:spcAft>
              <a:buClrTx/>
              <a:buSzTx/>
              <a:buFontTx/>
              <a:buNone/>
              <a:tabLst/>
              <a:defRPr/>
            </a:pPr>
            <a:r>
              <a:rPr lang="en-US" sz="3200" b="1" dirty="0">
                <a:solidFill>
                  <a:schemeClr val="bg1"/>
                </a:solidFill>
                <a:latin typeface="Century Gothic" panose="020B0502020202020204" pitchFamily="34" charset="0"/>
              </a:rPr>
              <a:t>HOW IS THE CLUSTERING DONE? </a:t>
            </a:r>
            <a:endParaRPr kumimoji="0" lang="en-US" sz="3200" b="1" i="0" u="none" strike="noStrike" kern="0" cap="none" spc="50" normalizeH="0" noProof="0" dirty="0">
              <a:ln>
                <a:noFill/>
              </a:ln>
              <a:solidFill>
                <a:schemeClr val="bg1"/>
              </a:solidFill>
              <a:effectLst/>
              <a:uLnTx/>
              <a:uFillTx/>
              <a:latin typeface="Century Gothic" panose="020B0502020202020204" pitchFamily="34" charset="0"/>
              <a:ea typeface="Helvetica Neue"/>
              <a:cs typeface="Helvetica Neue"/>
              <a:sym typeface="Helvetica Neue"/>
            </a:endParaRPr>
          </a:p>
        </p:txBody>
      </p:sp>
      <p:grpSp>
        <p:nvGrpSpPr>
          <p:cNvPr id="121" name="Group 120">
            <a:extLst>
              <a:ext uri="{FF2B5EF4-FFF2-40B4-BE49-F238E27FC236}">
                <a16:creationId xmlns:a16="http://schemas.microsoft.com/office/drawing/2014/main" id="{8899BE73-79D2-BF42-821E-858974786DCB}"/>
              </a:ext>
            </a:extLst>
          </p:cNvPr>
          <p:cNvGrpSpPr/>
          <p:nvPr/>
        </p:nvGrpSpPr>
        <p:grpSpPr>
          <a:xfrm rot="10800000" flipH="1">
            <a:off x="8028595" y="4493979"/>
            <a:ext cx="176215" cy="1107852"/>
            <a:chOff x="9483237" y="1321506"/>
            <a:chExt cx="273513" cy="1719570"/>
          </a:xfrm>
        </p:grpSpPr>
        <p:sp>
          <p:nvSpPr>
            <p:cNvPr id="123" name="Oval 122">
              <a:extLst>
                <a:ext uri="{FF2B5EF4-FFF2-40B4-BE49-F238E27FC236}">
                  <a16:creationId xmlns:a16="http://schemas.microsoft.com/office/drawing/2014/main" id="{B1CDDBAF-A7F1-1343-872A-2DDC8A6184D6}"/>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0C59798-0F91-1043-9462-B84333C0F0B4}"/>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a:extLst>
              <a:ext uri="{FF2B5EF4-FFF2-40B4-BE49-F238E27FC236}">
                <a16:creationId xmlns:a16="http://schemas.microsoft.com/office/drawing/2014/main" id="{3C75BF59-D23A-B043-AF68-7D0B3BC3DAE4}"/>
              </a:ext>
            </a:extLst>
          </p:cNvPr>
          <p:cNvGrpSpPr/>
          <p:nvPr/>
        </p:nvGrpSpPr>
        <p:grpSpPr>
          <a:xfrm rot="10800000" flipH="1">
            <a:off x="7538139" y="5057740"/>
            <a:ext cx="176215" cy="1107852"/>
            <a:chOff x="9483237" y="1321506"/>
            <a:chExt cx="273513" cy="1719570"/>
          </a:xfrm>
        </p:grpSpPr>
        <p:sp>
          <p:nvSpPr>
            <p:cNvPr id="136" name="Oval 135">
              <a:extLst>
                <a:ext uri="{FF2B5EF4-FFF2-40B4-BE49-F238E27FC236}">
                  <a16:creationId xmlns:a16="http://schemas.microsoft.com/office/drawing/2014/main" id="{C4913496-D28C-BA4C-8E98-0B0AC6B7E094}"/>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A7988BF-E21C-6B44-B012-BC6499C581CF}"/>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5" name="Group 144">
            <a:extLst>
              <a:ext uri="{FF2B5EF4-FFF2-40B4-BE49-F238E27FC236}">
                <a16:creationId xmlns:a16="http://schemas.microsoft.com/office/drawing/2014/main" id="{B23DFE43-6FF5-944B-9975-B38A04FD9652}"/>
              </a:ext>
            </a:extLst>
          </p:cNvPr>
          <p:cNvGrpSpPr/>
          <p:nvPr/>
        </p:nvGrpSpPr>
        <p:grpSpPr>
          <a:xfrm rot="10800000" flipH="1">
            <a:off x="7847066" y="1444144"/>
            <a:ext cx="176215" cy="1107852"/>
            <a:chOff x="9483237" y="1321506"/>
            <a:chExt cx="273513" cy="1719570"/>
          </a:xfrm>
        </p:grpSpPr>
        <p:sp>
          <p:nvSpPr>
            <p:cNvPr id="146" name="Oval 145">
              <a:extLst>
                <a:ext uri="{FF2B5EF4-FFF2-40B4-BE49-F238E27FC236}">
                  <a16:creationId xmlns:a16="http://schemas.microsoft.com/office/drawing/2014/main" id="{975C8815-6BC5-244C-B6A1-9BCF74F4E121}"/>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1815701C-E3AC-0946-9605-6E98021EA387}"/>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a:extLst>
              <a:ext uri="{FF2B5EF4-FFF2-40B4-BE49-F238E27FC236}">
                <a16:creationId xmlns:a16="http://schemas.microsoft.com/office/drawing/2014/main" id="{7B7249F9-B015-A94F-ACAA-6F6D1F1F7A90}"/>
              </a:ext>
            </a:extLst>
          </p:cNvPr>
          <p:cNvGrpSpPr/>
          <p:nvPr/>
        </p:nvGrpSpPr>
        <p:grpSpPr>
          <a:xfrm rot="10800000" flipH="1">
            <a:off x="8431681" y="2966845"/>
            <a:ext cx="139766" cy="878702"/>
            <a:chOff x="9483237" y="1321506"/>
            <a:chExt cx="273513" cy="1719570"/>
          </a:xfrm>
        </p:grpSpPr>
        <p:sp>
          <p:nvSpPr>
            <p:cNvPr id="159" name="Oval 158">
              <a:extLst>
                <a:ext uri="{FF2B5EF4-FFF2-40B4-BE49-F238E27FC236}">
                  <a16:creationId xmlns:a16="http://schemas.microsoft.com/office/drawing/2014/main" id="{462D1796-0CEF-BC4B-90DD-F5EC868CB603}"/>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4F5EA3-BF4B-8C43-A804-0D64E56B88E1}"/>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6D5A4143-EF46-524D-90DF-AC502A803B87}"/>
              </a:ext>
            </a:extLst>
          </p:cNvPr>
          <p:cNvGrpSpPr/>
          <p:nvPr/>
        </p:nvGrpSpPr>
        <p:grpSpPr>
          <a:xfrm rot="10800000" flipH="1">
            <a:off x="7078086" y="5462065"/>
            <a:ext cx="139766" cy="878702"/>
            <a:chOff x="9483237" y="1321506"/>
            <a:chExt cx="273513" cy="1719570"/>
          </a:xfrm>
        </p:grpSpPr>
        <p:sp>
          <p:nvSpPr>
            <p:cNvPr id="156" name="Oval 155">
              <a:extLst>
                <a:ext uri="{FF2B5EF4-FFF2-40B4-BE49-F238E27FC236}">
                  <a16:creationId xmlns:a16="http://schemas.microsoft.com/office/drawing/2014/main" id="{8C252A21-43D0-D44C-B443-8C2E39A961AB}"/>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805EB97-2DB7-7641-8BD3-6D3B7E6E0D66}"/>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9" name="Picture 58">
            <a:extLst>
              <a:ext uri="{FF2B5EF4-FFF2-40B4-BE49-F238E27FC236}">
                <a16:creationId xmlns:a16="http://schemas.microsoft.com/office/drawing/2014/main" id="{20BEDB63-FA37-4946-B564-44394EEFD6B0}"/>
              </a:ext>
            </a:extLst>
          </p:cNvPr>
          <p:cNvPicPr>
            <a:picLocks noChangeAspect="1"/>
          </p:cNvPicPr>
          <p:nvPr/>
        </p:nvPicPr>
        <p:blipFill>
          <a:blip r:embed="rId2"/>
          <a:stretch>
            <a:fillRect/>
          </a:stretch>
        </p:blipFill>
        <p:spPr>
          <a:xfrm>
            <a:off x="639205" y="673663"/>
            <a:ext cx="4622241" cy="2252622"/>
          </a:xfrm>
          <a:prstGeom prst="rect">
            <a:avLst/>
          </a:prstGeom>
        </p:spPr>
      </p:pic>
      <p:sp>
        <p:nvSpPr>
          <p:cNvPr id="61" name="Rectangle: Rounded Corners 20">
            <a:extLst>
              <a:ext uri="{FF2B5EF4-FFF2-40B4-BE49-F238E27FC236}">
                <a16:creationId xmlns:a16="http://schemas.microsoft.com/office/drawing/2014/main" id="{9F3E2372-A208-4CC9-9138-39E964437DA4}"/>
              </a:ext>
            </a:extLst>
          </p:cNvPr>
          <p:cNvSpPr/>
          <p:nvPr/>
        </p:nvSpPr>
        <p:spPr>
          <a:xfrm>
            <a:off x="6988887" y="1016845"/>
            <a:ext cx="1442794" cy="1437873"/>
          </a:xfrm>
          <a:prstGeom prst="roundRect">
            <a:avLst>
              <a:gd name="adj" fmla="val 47360"/>
            </a:avLst>
          </a:prstGeom>
          <a:solidFill>
            <a:srgbClr val="9D9C9D"/>
          </a:solidFill>
          <a:ln w="12700" cap="flat" cmpd="sng" algn="ctr">
            <a:noFill/>
            <a:prstDash val="solid"/>
            <a:miter lim="800000"/>
          </a:ln>
          <a:effectLst>
            <a:outerShdw blurRad="1270000" dist="698500" dir="5400000" sx="85000" sy="85000" algn="t" rotWithShape="0">
              <a:prstClr val="black">
                <a:alpha val="2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a:solidFill>
                <a:prstClr val="white"/>
              </a:solidFill>
              <a:latin typeface="Calibri Light"/>
            </a:endParaRPr>
          </a:p>
        </p:txBody>
      </p:sp>
      <p:sp>
        <p:nvSpPr>
          <p:cNvPr id="75" name="TextBox 74">
            <a:extLst>
              <a:ext uri="{FF2B5EF4-FFF2-40B4-BE49-F238E27FC236}">
                <a16:creationId xmlns:a16="http://schemas.microsoft.com/office/drawing/2014/main" id="{C98C8C72-B25B-42B9-ADBB-611B505975BA}"/>
              </a:ext>
            </a:extLst>
          </p:cNvPr>
          <p:cNvSpPr txBox="1"/>
          <p:nvPr/>
        </p:nvSpPr>
        <p:spPr>
          <a:xfrm>
            <a:off x="6948370" y="1384440"/>
            <a:ext cx="1455536" cy="646331"/>
          </a:xfrm>
          <a:prstGeom prst="rect">
            <a:avLst/>
          </a:prstGeom>
          <a:noFill/>
        </p:spPr>
        <p:txBody>
          <a:bodyPr wrap="square" rtlCol="0">
            <a:spAutoFit/>
          </a:bodyPr>
          <a:lstStyle/>
          <a:p>
            <a:pPr algn="ctr"/>
            <a:r>
              <a:rPr lang="en-US" sz="1200" b="1" dirty="0">
                <a:solidFill>
                  <a:schemeClr val="bg1"/>
                </a:solidFill>
                <a:latin typeface="Century Gothic" panose="020B0502020202020204" pitchFamily="34" charset="0"/>
              </a:rPr>
              <a:t>Keywords Extracted From The Narratives</a:t>
            </a:r>
          </a:p>
        </p:txBody>
      </p:sp>
      <p:sp>
        <p:nvSpPr>
          <p:cNvPr id="76" name="Rectangle: Rounded Corners 21">
            <a:extLst>
              <a:ext uri="{FF2B5EF4-FFF2-40B4-BE49-F238E27FC236}">
                <a16:creationId xmlns:a16="http://schemas.microsoft.com/office/drawing/2014/main" id="{D8AA8461-45D2-4F95-A70F-A9AC943CE158}"/>
              </a:ext>
            </a:extLst>
          </p:cNvPr>
          <p:cNvSpPr/>
          <p:nvPr/>
        </p:nvSpPr>
        <p:spPr>
          <a:xfrm>
            <a:off x="7361220" y="3319442"/>
            <a:ext cx="1811373" cy="1837682"/>
          </a:xfrm>
          <a:prstGeom prst="roundRect">
            <a:avLst>
              <a:gd name="adj" fmla="val 50000"/>
            </a:avLst>
          </a:prstGeom>
          <a:solidFill>
            <a:srgbClr val="9D9C9D"/>
          </a:solidFill>
          <a:ln w="12700" cap="flat" cmpd="sng" algn="ctr">
            <a:noFill/>
            <a:prstDash val="solid"/>
            <a:miter lim="800000"/>
          </a:ln>
          <a:effectLst>
            <a:outerShdw blurRad="1270000" dist="698500" dir="5400000" sx="85000" sy="85000" algn="t" rotWithShape="0">
              <a:prstClr val="black">
                <a:alpha val="2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a:solidFill>
                <a:prstClr val="white"/>
              </a:solidFill>
              <a:latin typeface="Calibri Light"/>
            </a:endParaRPr>
          </a:p>
        </p:txBody>
      </p:sp>
      <p:sp>
        <p:nvSpPr>
          <p:cNvPr id="81" name="TextBox 80">
            <a:extLst>
              <a:ext uri="{FF2B5EF4-FFF2-40B4-BE49-F238E27FC236}">
                <a16:creationId xmlns:a16="http://schemas.microsoft.com/office/drawing/2014/main" id="{12516ED3-C077-4D2E-AE4E-01E655512D30}"/>
              </a:ext>
            </a:extLst>
          </p:cNvPr>
          <p:cNvSpPr txBox="1"/>
          <p:nvPr/>
        </p:nvSpPr>
        <p:spPr>
          <a:xfrm>
            <a:off x="7571170" y="3669441"/>
            <a:ext cx="1413340" cy="1200329"/>
          </a:xfrm>
          <a:prstGeom prst="rect">
            <a:avLst/>
          </a:prstGeom>
          <a:noFill/>
        </p:spPr>
        <p:txBody>
          <a:bodyPr wrap="square" rtlCol="0">
            <a:spAutoFit/>
          </a:bodyPr>
          <a:lstStyle/>
          <a:p>
            <a:pPr lvl="0" algn="ctr"/>
            <a:r>
              <a:rPr lang="en-US" sz="1200" b="1" dirty="0">
                <a:solidFill>
                  <a:schemeClr val="bg1"/>
                </a:solidFill>
                <a:latin typeface="Century Gothic" panose="020B0502020202020204" pitchFamily="34" charset="0"/>
              </a:rPr>
              <a:t>Cluster Numbers Assigned Based On The Common Words In Each Narrative </a:t>
            </a:r>
            <a:endParaRPr lang="en-IN" sz="1200" b="1" dirty="0">
              <a:solidFill>
                <a:schemeClr val="bg1"/>
              </a:solidFill>
              <a:latin typeface="Century Gothic" panose="020B0502020202020204" pitchFamily="34" charset="0"/>
            </a:endParaRPr>
          </a:p>
        </p:txBody>
      </p:sp>
      <p:sp>
        <p:nvSpPr>
          <p:cNvPr id="85" name="Shape">
            <a:extLst>
              <a:ext uri="{FF2B5EF4-FFF2-40B4-BE49-F238E27FC236}">
                <a16:creationId xmlns:a16="http://schemas.microsoft.com/office/drawing/2014/main" id="{4DD7008B-1B4F-4A51-931E-C1944B1EA1A4}"/>
              </a:ext>
            </a:extLst>
          </p:cNvPr>
          <p:cNvSpPr/>
          <p:nvPr/>
        </p:nvSpPr>
        <p:spPr>
          <a:xfrm rot="10800000">
            <a:off x="5626001" y="1574793"/>
            <a:ext cx="1290548" cy="291215"/>
          </a:xfrm>
          <a:custGeom>
            <a:avLst/>
            <a:gdLst/>
            <a:ahLst/>
            <a:cxnLst>
              <a:cxn ang="0">
                <a:pos x="wd2" y="hd2"/>
              </a:cxn>
              <a:cxn ang="5400000">
                <a:pos x="wd2" y="hd2"/>
              </a:cxn>
              <a:cxn ang="10800000">
                <a:pos x="wd2" y="hd2"/>
              </a:cxn>
              <a:cxn ang="16200000">
                <a:pos x="wd2" y="hd2"/>
              </a:cxn>
            </a:cxnLst>
            <a:rect l="0" t="0" r="r" b="b"/>
            <a:pathLst>
              <a:path w="21599" h="21501" extrusionOk="0">
                <a:moveTo>
                  <a:pt x="19887" y="21501"/>
                </a:moveTo>
                <a:cubicBezTo>
                  <a:pt x="19814" y="21501"/>
                  <a:pt x="19741" y="21402"/>
                  <a:pt x="19674" y="21205"/>
                </a:cubicBezTo>
                <a:cubicBezTo>
                  <a:pt x="19620" y="21050"/>
                  <a:pt x="19571" y="20839"/>
                  <a:pt x="19529" y="20581"/>
                </a:cubicBezTo>
                <a:cubicBezTo>
                  <a:pt x="19487" y="20323"/>
                  <a:pt x="19453" y="20021"/>
                  <a:pt x="19428" y="19688"/>
                </a:cubicBezTo>
                <a:cubicBezTo>
                  <a:pt x="19365" y="18847"/>
                  <a:pt x="19365" y="17874"/>
                  <a:pt x="19428" y="17032"/>
                </a:cubicBezTo>
                <a:cubicBezTo>
                  <a:pt x="19448" y="16772"/>
                  <a:pt x="19482" y="16498"/>
                  <a:pt x="19530" y="16167"/>
                </a:cubicBezTo>
                <a:cubicBezTo>
                  <a:pt x="19578" y="15836"/>
                  <a:pt x="19641" y="15448"/>
                  <a:pt x="19719" y="14964"/>
                </a:cubicBezTo>
                <a:lnTo>
                  <a:pt x="19892" y="13894"/>
                </a:lnTo>
                <a:lnTo>
                  <a:pt x="775" y="13894"/>
                </a:lnTo>
                <a:cubicBezTo>
                  <a:pt x="665" y="13894"/>
                  <a:pt x="576" y="13894"/>
                  <a:pt x="505" y="13871"/>
                </a:cubicBezTo>
                <a:cubicBezTo>
                  <a:pt x="433" y="13848"/>
                  <a:pt x="378" y="13802"/>
                  <a:pt x="334" y="13707"/>
                </a:cubicBezTo>
                <a:cubicBezTo>
                  <a:pt x="193" y="13390"/>
                  <a:pt x="81" y="12700"/>
                  <a:pt x="30" y="11826"/>
                </a:cubicBezTo>
                <a:cubicBezTo>
                  <a:pt x="10" y="11481"/>
                  <a:pt x="0" y="11117"/>
                  <a:pt x="0" y="10750"/>
                </a:cubicBezTo>
                <a:cubicBezTo>
                  <a:pt x="0" y="10386"/>
                  <a:pt x="10" y="10023"/>
                  <a:pt x="30" y="9680"/>
                </a:cubicBezTo>
                <a:cubicBezTo>
                  <a:pt x="81" y="8805"/>
                  <a:pt x="193" y="8116"/>
                  <a:pt x="334" y="7799"/>
                </a:cubicBezTo>
                <a:cubicBezTo>
                  <a:pt x="378" y="7704"/>
                  <a:pt x="433" y="7657"/>
                  <a:pt x="505" y="7634"/>
                </a:cubicBezTo>
                <a:cubicBezTo>
                  <a:pt x="576" y="7611"/>
                  <a:pt x="665" y="7612"/>
                  <a:pt x="775" y="7612"/>
                </a:cubicBezTo>
                <a:lnTo>
                  <a:pt x="19892" y="7612"/>
                </a:lnTo>
                <a:lnTo>
                  <a:pt x="19719" y="6541"/>
                </a:lnTo>
                <a:cubicBezTo>
                  <a:pt x="19641" y="6058"/>
                  <a:pt x="19578" y="5674"/>
                  <a:pt x="19530" y="5343"/>
                </a:cubicBezTo>
                <a:cubicBezTo>
                  <a:pt x="19482" y="5012"/>
                  <a:pt x="19448" y="4734"/>
                  <a:pt x="19428" y="4473"/>
                </a:cubicBezTo>
                <a:cubicBezTo>
                  <a:pt x="19364" y="3632"/>
                  <a:pt x="19364" y="2659"/>
                  <a:pt x="19428" y="1817"/>
                </a:cubicBezTo>
                <a:cubicBezTo>
                  <a:pt x="19453" y="1485"/>
                  <a:pt x="19488" y="1184"/>
                  <a:pt x="19529" y="924"/>
                </a:cubicBezTo>
                <a:cubicBezTo>
                  <a:pt x="19571" y="665"/>
                  <a:pt x="19620" y="451"/>
                  <a:pt x="19674" y="296"/>
                </a:cubicBezTo>
                <a:cubicBezTo>
                  <a:pt x="19809" y="-98"/>
                  <a:pt x="19966" y="-98"/>
                  <a:pt x="20102" y="296"/>
                </a:cubicBezTo>
                <a:cubicBezTo>
                  <a:pt x="20144" y="422"/>
                  <a:pt x="20189" y="630"/>
                  <a:pt x="20243" y="929"/>
                </a:cubicBezTo>
                <a:cubicBezTo>
                  <a:pt x="20296" y="1227"/>
                  <a:pt x="20358" y="1616"/>
                  <a:pt x="20436" y="2100"/>
                </a:cubicBezTo>
                <a:lnTo>
                  <a:pt x="21262" y="7215"/>
                </a:lnTo>
                <a:cubicBezTo>
                  <a:pt x="21340" y="7699"/>
                  <a:pt x="21403" y="8087"/>
                  <a:pt x="21451" y="8418"/>
                </a:cubicBezTo>
                <a:cubicBezTo>
                  <a:pt x="21499" y="8749"/>
                  <a:pt x="21533" y="9023"/>
                  <a:pt x="21553" y="9284"/>
                </a:cubicBezTo>
                <a:cubicBezTo>
                  <a:pt x="21570" y="9514"/>
                  <a:pt x="21582" y="9755"/>
                  <a:pt x="21590" y="10003"/>
                </a:cubicBezTo>
                <a:cubicBezTo>
                  <a:pt x="21597" y="10250"/>
                  <a:pt x="21600" y="10500"/>
                  <a:pt x="21598" y="10750"/>
                </a:cubicBezTo>
                <a:cubicBezTo>
                  <a:pt x="21600" y="11002"/>
                  <a:pt x="21597" y="11254"/>
                  <a:pt x="21590" y="11502"/>
                </a:cubicBezTo>
                <a:cubicBezTo>
                  <a:pt x="21582" y="11750"/>
                  <a:pt x="21570" y="11992"/>
                  <a:pt x="21553" y="12222"/>
                </a:cubicBezTo>
                <a:cubicBezTo>
                  <a:pt x="21533" y="12482"/>
                  <a:pt x="21499" y="12761"/>
                  <a:pt x="21451" y="13092"/>
                </a:cubicBezTo>
                <a:cubicBezTo>
                  <a:pt x="21403" y="13423"/>
                  <a:pt x="21340" y="13806"/>
                  <a:pt x="21262" y="14290"/>
                </a:cubicBezTo>
                <a:lnTo>
                  <a:pt x="20436" y="19406"/>
                </a:lnTo>
                <a:cubicBezTo>
                  <a:pt x="20358" y="19890"/>
                  <a:pt x="20296" y="20279"/>
                  <a:pt x="20243" y="20577"/>
                </a:cubicBezTo>
                <a:cubicBezTo>
                  <a:pt x="20189" y="20874"/>
                  <a:pt x="20144" y="21079"/>
                  <a:pt x="20102" y="21205"/>
                </a:cubicBezTo>
                <a:cubicBezTo>
                  <a:pt x="20035" y="21401"/>
                  <a:pt x="19961" y="21502"/>
                  <a:pt x="19887" y="21501"/>
                </a:cubicBezTo>
                <a:close/>
              </a:path>
            </a:pathLst>
          </a:custGeom>
          <a:solidFill>
            <a:schemeClr val="bg2"/>
          </a:solidFill>
          <a:ln w="12700">
            <a:miter lim="400000"/>
          </a:ln>
        </p:spPr>
        <p:txBody>
          <a:bodyPr lIns="0" tIns="0" rIns="0" bIns="0" anchor="ctr"/>
          <a:lstStyle/>
          <a:p>
            <a:pPr>
              <a:lnSpc>
                <a:spcPts val="1140"/>
              </a:lnSpc>
              <a:defRPr sz="3200" b="0">
                <a:solidFill>
                  <a:srgbClr val="FFFFFF"/>
                </a:solidFill>
                <a:latin typeface="+mn-lt"/>
                <a:ea typeface="+mn-ea"/>
                <a:cs typeface="+mn-cs"/>
                <a:sym typeface="Helvetica Neue Medium"/>
              </a:defRPr>
            </a:pPr>
            <a:endParaRPr sz="700">
              <a:solidFill>
                <a:schemeClr val="bg2"/>
              </a:solidFill>
              <a:latin typeface="Century Gothic" panose="020B0502020202020204" pitchFamily="34" charset="0"/>
            </a:endParaRPr>
          </a:p>
        </p:txBody>
      </p:sp>
      <p:sp>
        <p:nvSpPr>
          <p:cNvPr id="86" name="Shape">
            <a:extLst>
              <a:ext uri="{FF2B5EF4-FFF2-40B4-BE49-F238E27FC236}">
                <a16:creationId xmlns:a16="http://schemas.microsoft.com/office/drawing/2014/main" id="{DA3EDD2F-6E28-4CC4-B089-DD5F39D1A799}"/>
              </a:ext>
            </a:extLst>
          </p:cNvPr>
          <p:cNvSpPr/>
          <p:nvPr/>
        </p:nvSpPr>
        <p:spPr>
          <a:xfrm rot="10800000">
            <a:off x="5802339" y="4195317"/>
            <a:ext cx="1718239" cy="298662"/>
          </a:xfrm>
          <a:custGeom>
            <a:avLst/>
            <a:gdLst/>
            <a:ahLst/>
            <a:cxnLst>
              <a:cxn ang="0">
                <a:pos x="wd2" y="hd2"/>
              </a:cxn>
              <a:cxn ang="5400000">
                <a:pos x="wd2" y="hd2"/>
              </a:cxn>
              <a:cxn ang="10800000">
                <a:pos x="wd2" y="hd2"/>
              </a:cxn>
              <a:cxn ang="16200000">
                <a:pos x="wd2" y="hd2"/>
              </a:cxn>
            </a:cxnLst>
            <a:rect l="0" t="0" r="r" b="b"/>
            <a:pathLst>
              <a:path w="21599" h="21501" extrusionOk="0">
                <a:moveTo>
                  <a:pt x="19887" y="21501"/>
                </a:moveTo>
                <a:cubicBezTo>
                  <a:pt x="19814" y="21501"/>
                  <a:pt x="19741" y="21402"/>
                  <a:pt x="19674" y="21205"/>
                </a:cubicBezTo>
                <a:cubicBezTo>
                  <a:pt x="19620" y="21050"/>
                  <a:pt x="19571" y="20839"/>
                  <a:pt x="19529" y="20581"/>
                </a:cubicBezTo>
                <a:cubicBezTo>
                  <a:pt x="19487" y="20323"/>
                  <a:pt x="19453" y="20021"/>
                  <a:pt x="19428" y="19688"/>
                </a:cubicBezTo>
                <a:cubicBezTo>
                  <a:pt x="19365" y="18847"/>
                  <a:pt x="19365" y="17874"/>
                  <a:pt x="19428" y="17032"/>
                </a:cubicBezTo>
                <a:cubicBezTo>
                  <a:pt x="19448" y="16772"/>
                  <a:pt x="19482" y="16498"/>
                  <a:pt x="19530" y="16167"/>
                </a:cubicBezTo>
                <a:cubicBezTo>
                  <a:pt x="19578" y="15836"/>
                  <a:pt x="19641" y="15448"/>
                  <a:pt x="19719" y="14964"/>
                </a:cubicBezTo>
                <a:lnTo>
                  <a:pt x="19892" y="13894"/>
                </a:lnTo>
                <a:lnTo>
                  <a:pt x="775" y="13894"/>
                </a:lnTo>
                <a:cubicBezTo>
                  <a:pt x="665" y="13894"/>
                  <a:pt x="576" y="13894"/>
                  <a:pt x="505" y="13871"/>
                </a:cubicBezTo>
                <a:cubicBezTo>
                  <a:pt x="433" y="13848"/>
                  <a:pt x="378" y="13802"/>
                  <a:pt x="334" y="13707"/>
                </a:cubicBezTo>
                <a:cubicBezTo>
                  <a:pt x="193" y="13390"/>
                  <a:pt x="81" y="12700"/>
                  <a:pt x="30" y="11826"/>
                </a:cubicBezTo>
                <a:cubicBezTo>
                  <a:pt x="10" y="11481"/>
                  <a:pt x="0" y="11117"/>
                  <a:pt x="0" y="10750"/>
                </a:cubicBezTo>
                <a:cubicBezTo>
                  <a:pt x="0" y="10386"/>
                  <a:pt x="10" y="10023"/>
                  <a:pt x="30" y="9680"/>
                </a:cubicBezTo>
                <a:cubicBezTo>
                  <a:pt x="81" y="8805"/>
                  <a:pt x="193" y="8116"/>
                  <a:pt x="334" y="7799"/>
                </a:cubicBezTo>
                <a:cubicBezTo>
                  <a:pt x="378" y="7704"/>
                  <a:pt x="433" y="7657"/>
                  <a:pt x="505" y="7634"/>
                </a:cubicBezTo>
                <a:cubicBezTo>
                  <a:pt x="576" y="7611"/>
                  <a:pt x="665" y="7612"/>
                  <a:pt x="775" y="7612"/>
                </a:cubicBezTo>
                <a:lnTo>
                  <a:pt x="19892" y="7612"/>
                </a:lnTo>
                <a:lnTo>
                  <a:pt x="19719" y="6541"/>
                </a:lnTo>
                <a:cubicBezTo>
                  <a:pt x="19641" y="6058"/>
                  <a:pt x="19578" y="5674"/>
                  <a:pt x="19530" y="5343"/>
                </a:cubicBezTo>
                <a:cubicBezTo>
                  <a:pt x="19482" y="5012"/>
                  <a:pt x="19448" y="4734"/>
                  <a:pt x="19428" y="4473"/>
                </a:cubicBezTo>
                <a:cubicBezTo>
                  <a:pt x="19364" y="3632"/>
                  <a:pt x="19364" y="2659"/>
                  <a:pt x="19428" y="1817"/>
                </a:cubicBezTo>
                <a:cubicBezTo>
                  <a:pt x="19453" y="1485"/>
                  <a:pt x="19488" y="1184"/>
                  <a:pt x="19529" y="924"/>
                </a:cubicBezTo>
                <a:cubicBezTo>
                  <a:pt x="19571" y="665"/>
                  <a:pt x="19620" y="451"/>
                  <a:pt x="19674" y="296"/>
                </a:cubicBezTo>
                <a:cubicBezTo>
                  <a:pt x="19809" y="-98"/>
                  <a:pt x="19966" y="-98"/>
                  <a:pt x="20102" y="296"/>
                </a:cubicBezTo>
                <a:cubicBezTo>
                  <a:pt x="20144" y="422"/>
                  <a:pt x="20189" y="630"/>
                  <a:pt x="20243" y="929"/>
                </a:cubicBezTo>
                <a:cubicBezTo>
                  <a:pt x="20296" y="1227"/>
                  <a:pt x="20358" y="1616"/>
                  <a:pt x="20436" y="2100"/>
                </a:cubicBezTo>
                <a:lnTo>
                  <a:pt x="21262" y="7215"/>
                </a:lnTo>
                <a:cubicBezTo>
                  <a:pt x="21340" y="7699"/>
                  <a:pt x="21403" y="8087"/>
                  <a:pt x="21451" y="8418"/>
                </a:cubicBezTo>
                <a:cubicBezTo>
                  <a:pt x="21499" y="8749"/>
                  <a:pt x="21533" y="9023"/>
                  <a:pt x="21553" y="9284"/>
                </a:cubicBezTo>
                <a:cubicBezTo>
                  <a:pt x="21570" y="9514"/>
                  <a:pt x="21582" y="9755"/>
                  <a:pt x="21590" y="10003"/>
                </a:cubicBezTo>
                <a:cubicBezTo>
                  <a:pt x="21597" y="10250"/>
                  <a:pt x="21600" y="10500"/>
                  <a:pt x="21598" y="10750"/>
                </a:cubicBezTo>
                <a:cubicBezTo>
                  <a:pt x="21600" y="11002"/>
                  <a:pt x="21597" y="11254"/>
                  <a:pt x="21590" y="11502"/>
                </a:cubicBezTo>
                <a:cubicBezTo>
                  <a:pt x="21582" y="11750"/>
                  <a:pt x="21570" y="11992"/>
                  <a:pt x="21553" y="12222"/>
                </a:cubicBezTo>
                <a:cubicBezTo>
                  <a:pt x="21533" y="12482"/>
                  <a:pt x="21499" y="12761"/>
                  <a:pt x="21451" y="13092"/>
                </a:cubicBezTo>
                <a:cubicBezTo>
                  <a:pt x="21403" y="13423"/>
                  <a:pt x="21340" y="13806"/>
                  <a:pt x="21262" y="14290"/>
                </a:cubicBezTo>
                <a:lnTo>
                  <a:pt x="20436" y="19406"/>
                </a:lnTo>
                <a:cubicBezTo>
                  <a:pt x="20358" y="19890"/>
                  <a:pt x="20296" y="20279"/>
                  <a:pt x="20243" y="20577"/>
                </a:cubicBezTo>
                <a:cubicBezTo>
                  <a:pt x="20189" y="20874"/>
                  <a:pt x="20144" y="21079"/>
                  <a:pt x="20102" y="21205"/>
                </a:cubicBezTo>
                <a:cubicBezTo>
                  <a:pt x="20035" y="21401"/>
                  <a:pt x="19961" y="21502"/>
                  <a:pt x="19887" y="21501"/>
                </a:cubicBezTo>
                <a:close/>
              </a:path>
            </a:pathLst>
          </a:custGeom>
          <a:solidFill>
            <a:schemeClr val="bg2"/>
          </a:solidFill>
          <a:ln w="12700">
            <a:miter lim="400000"/>
          </a:ln>
        </p:spPr>
        <p:txBody>
          <a:bodyPr lIns="0" tIns="0" rIns="0" bIns="0" anchor="ctr"/>
          <a:lstStyle/>
          <a:p>
            <a:pPr>
              <a:lnSpc>
                <a:spcPts val="1140"/>
              </a:lnSpc>
              <a:defRPr sz="3200" b="0">
                <a:solidFill>
                  <a:srgbClr val="FFFFFF"/>
                </a:solidFill>
                <a:latin typeface="+mn-lt"/>
                <a:ea typeface="+mn-ea"/>
                <a:cs typeface="+mn-cs"/>
                <a:sym typeface="Helvetica Neue Medium"/>
              </a:defRPr>
            </a:pPr>
            <a:endParaRPr sz="700">
              <a:solidFill>
                <a:schemeClr val="bg2"/>
              </a:solidFill>
              <a:latin typeface="Century Gothic" panose="020B0502020202020204" pitchFamily="34" charset="0"/>
            </a:endParaRPr>
          </a:p>
        </p:txBody>
      </p:sp>
      <p:sp>
        <p:nvSpPr>
          <p:cNvPr id="87" name="Arc 86">
            <a:extLst>
              <a:ext uri="{FF2B5EF4-FFF2-40B4-BE49-F238E27FC236}">
                <a16:creationId xmlns:a16="http://schemas.microsoft.com/office/drawing/2014/main" id="{2D9148C5-0BB1-470B-8154-F8526A3A6256}"/>
              </a:ext>
            </a:extLst>
          </p:cNvPr>
          <p:cNvSpPr/>
          <p:nvPr/>
        </p:nvSpPr>
        <p:spPr>
          <a:xfrm rot="9019915">
            <a:off x="5956811" y="1181710"/>
            <a:ext cx="3425742" cy="3926485"/>
          </a:xfrm>
          <a:prstGeom prst="arc">
            <a:avLst>
              <a:gd name="adj1" fmla="val 9141432"/>
              <a:gd name="adj2" fmla="val 14025919"/>
            </a:avLst>
          </a:prstGeom>
          <a:noFill/>
          <a:ln w="50800" cap="sq">
            <a:solidFill>
              <a:schemeClr val="bg1">
                <a:lumMod val="65000"/>
              </a:schemeClr>
            </a:solidFill>
            <a:prstDash val="solid"/>
            <a:headEnd type="oval" w="med" len="med"/>
            <a:tailEnd type="arrow" w="med" len="med"/>
            <a:extLst>
              <a:ext uri="{C807C97D-BFC1-408E-A445-0C87EB9F89A2}">
                <ask:lineSketchStyleProps xmlns:ask="http://schemas.microsoft.com/office/drawing/2018/sketchyshapes" sd="1219033472">
                  <a:custGeom>
                    <a:avLst/>
                    <a:gdLst>
                      <a:gd name="connsiteX0" fmla="*/ 83668 w 3150411"/>
                      <a:gd name="connsiteY0" fmla="*/ 2316705 h 3505977"/>
                      <a:gd name="connsiteX1" fmla="*/ 579668 w 3150411"/>
                      <a:gd name="connsiteY1" fmla="*/ 394485 h 3505977"/>
                      <a:gd name="connsiteX2" fmla="*/ 1575206 w 3150411"/>
                      <a:gd name="connsiteY2" fmla="*/ 1752989 h 3505977"/>
                      <a:gd name="connsiteX3" fmla="*/ 83668 w 3150411"/>
                      <a:gd name="connsiteY3" fmla="*/ 2316705 h 3505977"/>
                      <a:gd name="connsiteX0" fmla="*/ 83668 w 3150411"/>
                      <a:gd name="connsiteY0" fmla="*/ 2316705 h 3505977"/>
                      <a:gd name="connsiteX1" fmla="*/ 579668 w 3150411"/>
                      <a:gd name="connsiteY1" fmla="*/ 394485 h 3505977"/>
                    </a:gdLst>
                    <a:ahLst/>
                    <a:cxnLst>
                      <a:cxn ang="0">
                        <a:pos x="connsiteX0" y="connsiteY0"/>
                      </a:cxn>
                      <a:cxn ang="0">
                        <a:pos x="connsiteX1" y="connsiteY1"/>
                      </a:cxn>
                    </a:cxnLst>
                    <a:rect l="l" t="t" r="r" b="b"/>
                    <a:pathLst>
                      <a:path w="3150411" h="3505977" stroke="0" extrusionOk="0">
                        <a:moveTo>
                          <a:pt x="83668" y="2316705"/>
                        </a:moveTo>
                        <a:cubicBezTo>
                          <a:pt x="-177903" y="1592695"/>
                          <a:pt x="-49127" y="901803"/>
                          <a:pt x="579668" y="394485"/>
                        </a:cubicBezTo>
                        <a:cubicBezTo>
                          <a:pt x="844417" y="901956"/>
                          <a:pt x="1074950" y="1260334"/>
                          <a:pt x="1575206" y="1752989"/>
                        </a:cubicBezTo>
                        <a:cubicBezTo>
                          <a:pt x="1077383" y="2007196"/>
                          <a:pt x="341176" y="2334729"/>
                          <a:pt x="83668" y="2316705"/>
                        </a:cubicBezTo>
                        <a:close/>
                      </a:path>
                      <a:path w="3150411" h="3505977" fill="none" extrusionOk="0">
                        <a:moveTo>
                          <a:pt x="83668" y="2316705"/>
                        </a:moveTo>
                        <a:cubicBezTo>
                          <a:pt x="-160968" y="1605449"/>
                          <a:pt x="160550" y="900436"/>
                          <a:pt x="579668" y="394485"/>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88" name="Rectangle: Rounded Corners 21">
            <a:extLst>
              <a:ext uri="{FF2B5EF4-FFF2-40B4-BE49-F238E27FC236}">
                <a16:creationId xmlns:a16="http://schemas.microsoft.com/office/drawing/2014/main" id="{867FE873-34E1-47D3-9D8D-EB1D789F79B5}"/>
              </a:ext>
            </a:extLst>
          </p:cNvPr>
          <p:cNvSpPr/>
          <p:nvPr/>
        </p:nvSpPr>
        <p:spPr>
          <a:xfrm>
            <a:off x="10014051" y="1931082"/>
            <a:ext cx="1624267" cy="1535113"/>
          </a:xfrm>
          <a:prstGeom prst="roundRect">
            <a:avLst>
              <a:gd name="adj" fmla="val 50000"/>
            </a:avLst>
          </a:prstGeom>
          <a:solidFill>
            <a:srgbClr val="9D9C9D"/>
          </a:solidFill>
          <a:ln w="12700" cap="flat" cmpd="sng" algn="ctr">
            <a:noFill/>
            <a:prstDash val="solid"/>
            <a:miter lim="800000"/>
          </a:ln>
          <a:effectLst>
            <a:outerShdw blurRad="1270000" dist="698500" dir="5400000" sx="85000" sy="85000" algn="t" rotWithShape="0">
              <a:prstClr val="black">
                <a:alpha val="2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kern="0">
              <a:solidFill>
                <a:prstClr val="white"/>
              </a:solidFill>
              <a:latin typeface="Calibri Light"/>
            </a:endParaRPr>
          </a:p>
        </p:txBody>
      </p:sp>
      <p:sp>
        <p:nvSpPr>
          <p:cNvPr id="91" name="TextBox 90">
            <a:extLst>
              <a:ext uri="{FF2B5EF4-FFF2-40B4-BE49-F238E27FC236}">
                <a16:creationId xmlns:a16="http://schemas.microsoft.com/office/drawing/2014/main" id="{79B990B6-9C77-48F5-B80B-4F4EABB0E06F}"/>
              </a:ext>
            </a:extLst>
          </p:cNvPr>
          <p:cNvSpPr txBox="1"/>
          <p:nvPr/>
        </p:nvSpPr>
        <p:spPr>
          <a:xfrm>
            <a:off x="10116746" y="2406288"/>
            <a:ext cx="1464256" cy="738664"/>
          </a:xfrm>
          <a:prstGeom prst="rect">
            <a:avLst/>
          </a:prstGeom>
          <a:noFill/>
        </p:spPr>
        <p:txBody>
          <a:bodyPr wrap="square" rtlCol="0">
            <a:spAutoFit/>
          </a:bodyPr>
          <a:lstStyle/>
          <a:p>
            <a:pPr algn="ctr"/>
            <a:r>
              <a:rPr lang="en-US" sz="1400" dirty="0">
                <a:solidFill>
                  <a:schemeClr val="bg1"/>
                </a:solidFill>
                <a:latin typeface="Century Gothic" panose="020B0502020202020204" pitchFamily="34" charset="0"/>
              </a:rPr>
              <a:t>Parameters used for clustering</a:t>
            </a:r>
            <a:endParaRPr lang="en-IN" sz="1400" dirty="0">
              <a:solidFill>
                <a:schemeClr val="bg1"/>
              </a:solidFill>
              <a:latin typeface="Century Gothic" panose="020B0502020202020204" pitchFamily="34" charset="0"/>
            </a:endParaRPr>
          </a:p>
        </p:txBody>
      </p:sp>
      <p:sp>
        <p:nvSpPr>
          <p:cNvPr id="92" name="Oval 91">
            <a:extLst>
              <a:ext uri="{FF2B5EF4-FFF2-40B4-BE49-F238E27FC236}">
                <a16:creationId xmlns:a16="http://schemas.microsoft.com/office/drawing/2014/main" id="{73134912-5B51-46B1-B28C-E77284677D1C}"/>
              </a:ext>
            </a:extLst>
          </p:cNvPr>
          <p:cNvSpPr/>
          <p:nvPr/>
        </p:nvSpPr>
        <p:spPr>
          <a:xfrm>
            <a:off x="7733606" y="4717260"/>
            <a:ext cx="6162484" cy="5697113"/>
          </a:xfrm>
          <a:prstGeom prst="ellipse">
            <a:avLst/>
          </a:prstGeom>
          <a:solidFill>
            <a:srgbClr val="D3E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Arc 92">
            <a:extLst>
              <a:ext uri="{FF2B5EF4-FFF2-40B4-BE49-F238E27FC236}">
                <a16:creationId xmlns:a16="http://schemas.microsoft.com/office/drawing/2014/main" id="{9EC1B598-FF54-4B75-9ECD-D153CD106310}"/>
              </a:ext>
            </a:extLst>
          </p:cNvPr>
          <p:cNvSpPr/>
          <p:nvPr/>
        </p:nvSpPr>
        <p:spPr>
          <a:xfrm rot="9147290">
            <a:off x="8085978" y="1889293"/>
            <a:ext cx="3425742" cy="3926485"/>
          </a:xfrm>
          <a:prstGeom prst="arc">
            <a:avLst>
              <a:gd name="adj1" fmla="val 11562706"/>
              <a:gd name="adj2" fmla="val 14025919"/>
            </a:avLst>
          </a:prstGeom>
          <a:noFill/>
          <a:ln w="50800" cap="sq">
            <a:solidFill>
              <a:schemeClr val="bg1">
                <a:lumMod val="65000"/>
              </a:schemeClr>
            </a:solidFill>
            <a:prstDash val="solid"/>
            <a:headEnd type="oval" w="med" len="med"/>
            <a:tailEnd type="arrow" w="med" len="med"/>
            <a:extLst>
              <a:ext uri="{C807C97D-BFC1-408E-A445-0C87EB9F89A2}">
                <ask:lineSketchStyleProps xmlns:ask="http://schemas.microsoft.com/office/drawing/2018/sketchyshapes" sd="1219033472">
                  <a:custGeom>
                    <a:avLst/>
                    <a:gdLst>
                      <a:gd name="connsiteX0" fmla="*/ 83668 w 3150411"/>
                      <a:gd name="connsiteY0" fmla="*/ 2316705 h 3505977"/>
                      <a:gd name="connsiteX1" fmla="*/ 579668 w 3150411"/>
                      <a:gd name="connsiteY1" fmla="*/ 394485 h 3505977"/>
                      <a:gd name="connsiteX2" fmla="*/ 1575206 w 3150411"/>
                      <a:gd name="connsiteY2" fmla="*/ 1752989 h 3505977"/>
                      <a:gd name="connsiteX3" fmla="*/ 83668 w 3150411"/>
                      <a:gd name="connsiteY3" fmla="*/ 2316705 h 3505977"/>
                      <a:gd name="connsiteX0" fmla="*/ 83668 w 3150411"/>
                      <a:gd name="connsiteY0" fmla="*/ 2316705 h 3505977"/>
                      <a:gd name="connsiteX1" fmla="*/ 579668 w 3150411"/>
                      <a:gd name="connsiteY1" fmla="*/ 394485 h 3505977"/>
                    </a:gdLst>
                    <a:ahLst/>
                    <a:cxnLst>
                      <a:cxn ang="0">
                        <a:pos x="connsiteX0" y="connsiteY0"/>
                      </a:cxn>
                      <a:cxn ang="0">
                        <a:pos x="connsiteX1" y="connsiteY1"/>
                      </a:cxn>
                    </a:cxnLst>
                    <a:rect l="l" t="t" r="r" b="b"/>
                    <a:pathLst>
                      <a:path w="3150411" h="3505977" stroke="0" extrusionOk="0">
                        <a:moveTo>
                          <a:pt x="83668" y="2316705"/>
                        </a:moveTo>
                        <a:cubicBezTo>
                          <a:pt x="-177903" y="1592695"/>
                          <a:pt x="-49127" y="901803"/>
                          <a:pt x="579668" y="394485"/>
                        </a:cubicBezTo>
                        <a:cubicBezTo>
                          <a:pt x="844417" y="901956"/>
                          <a:pt x="1074950" y="1260334"/>
                          <a:pt x="1575206" y="1752989"/>
                        </a:cubicBezTo>
                        <a:cubicBezTo>
                          <a:pt x="1077383" y="2007196"/>
                          <a:pt x="341176" y="2334729"/>
                          <a:pt x="83668" y="2316705"/>
                        </a:cubicBezTo>
                        <a:close/>
                      </a:path>
                      <a:path w="3150411" h="3505977" fill="none" extrusionOk="0">
                        <a:moveTo>
                          <a:pt x="83668" y="2316705"/>
                        </a:moveTo>
                        <a:cubicBezTo>
                          <a:pt x="-160968" y="1605449"/>
                          <a:pt x="160550" y="900436"/>
                          <a:pt x="579668" y="394485"/>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94" name="Rectangle 93">
            <a:extLst>
              <a:ext uri="{FF2B5EF4-FFF2-40B4-BE49-F238E27FC236}">
                <a16:creationId xmlns:a16="http://schemas.microsoft.com/office/drawing/2014/main" id="{C65CEA61-4175-458B-A955-F734AC0B64F4}"/>
              </a:ext>
            </a:extLst>
          </p:cNvPr>
          <p:cNvSpPr/>
          <p:nvPr/>
        </p:nvSpPr>
        <p:spPr>
          <a:xfrm>
            <a:off x="8991152" y="5157374"/>
            <a:ext cx="3061749" cy="1446550"/>
          </a:xfrm>
          <a:prstGeom prst="rect">
            <a:avLst/>
          </a:prstGeom>
        </p:spPr>
        <p:txBody>
          <a:bodyPr wrap="square">
            <a:spAutoFit/>
          </a:bodyPr>
          <a:lstStyle/>
          <a:p>
            <a:pPr algn="ctr"/>
            <a:r>
              <a:rPr lang="en-US" sz="1600" b="1" dirty="0">
                <a:latin typeface="Century Gothic" panose="020B0502020202020204" pitchFamily="34" charset="0"/>
              </a:rPr>
              <a:t>   AVAILABLE COMPONENTS:</a:t>
            </a:r>
          </a:p>
          <a:p>
            <a:pPr algn="ctr"/>
            <a:endParaRPr lang="en-US" sz="1600" b="1" dirty="0">
              <a:latin typeface="Century Gothic" panose="020B0502020202020204" pitchFamily="34" charset="0"/>
            </a:endParaRPr>
          </a:p>
          <a:p>
            <a:pPr algn="ctr"/>
            <a:r>
              <a:rPr lang="en-US" sz="1400" b="1" dirty="0">
                <a:latin typeface="Century Gothic" panose="020B0502020202020204" pitchFamily="34" charset="0"/>
              </a:rPr>
              <a:t>"cluster"     "centers"      "</a:t>
            </a:r>
            <a:r>
              <a:rPr lang="en-US" sz="1400" b="1" dirty="0" err="1">
                <a:latin typeface="Century Gothic" panose="020B0502020202020204" pitchFamily="34" charset="0"/>
              </a:rPr>
              <a:t>totss</a:t>
            </a:r>
            <a:r>
              <a:rPr lang="en-US" sz="1400" b="1" dirty="0">
                <a:latin typeface="Century Gothic" panose="020B0502020202020204" pitchFamily="34" charset="0"/>
              </a:rPr>
              <a:t>"        "</a:t>
            </a:r>
            <a:r>
              <a:rPr lang="en-US" sz="1400" b="1" dirty="0" err="1">
                <a:latin typeface="Century Gothic" panose="020B0502020202020204" pitchFamily="34" charset="0"/>
              </a:rPr>
              <a:t>withinss</a:t>
            </a:r>
            <a:r>
              <a:rPr lang="en-US" sz="1400" b="1" dirty="0">
                <a:latin typeface="Century Gothic" panose="020B0502020202020204" pitchFamily="34" charset="0"/>
              </a:rPr>
              <a:t>"     "</a:t>
            </a:r>
            <a:r>
              <a:rPr lang="en-US" sz="1400" b="1" dirty="0" err="1">
                <a:latin typeface="Century Gothic" panose="020B0502020202020204" pitchFamily="34" charset="0"/>
              </a:rPr>
              <a:t>tot.withinss</a:t>
            </a:r>
            <a:r>
              <a:rPr lang="en-US" sz="1400" b="1" dirty="0">
                <a:latin typeface="Century Gothic" panose="020B0502020202020204" pitchFamily="34" charset="0"/>
              </a:rPr>
              <a:t>“  "</a:t>
            </a:r>
            <a:r>
              <a:rPr lang="en-US" sz="1400" b="1" dirty="0" err="1">
                <a:latin typeface="Century Gothic" panose="020B0502020202020204" pitchFamily="34" charset="0"/>
              </a:rPr>
              <a:t>betweenss</a:t>
            </a:r>
            <a:r>
              <a:rPr lang="en-US" sz="1400" b="1" dirty="0">
                <a:latin typeface="Century Gothic" panose="020B0502020202020204" pitchFamily="34" charset="0"/>
              </a:rPr>
              <a:t>"    "size"         "</a:t>
            </a:r>
            <a:r>
              <a:rPr lang="en-US" sz="1400" b="1" dirty="0" err="1">
                <a:latin typeface="Century Gothic" panose="020B0502020202020204" pitchFamily="34" charset="0"/>
              </a:rPr>
              <a:t>iter</a:t>
            </a:r>
            <a:r>
              <a:rPr lang="en-US" sz="1400" b="1" dirty="0">
                <a:latin typeface="Century Gothic" panose="020B0502020202020204" pitchFamily="34" charset="0"/>
              </a:rPr>
              <a:t>"         "</a:t>
            </a:r>
            <a:r>
              <a:rPr lang="en-US" sz="1400" b="1" dirty="0" err="1">
                <a:latin typeface="Century Gothic" panose="020B0502020202020204" pitchFamily="34" charset="0"/>
              </a:rPr>
              <a:t>ifault</a:t>
            </a:r>
            <a:r>
              <a:rPr lang="en-US" sz="1400" b="1" dirty="0">
                <a:latin typeface="Century Gothic" panose="020B0502020202020204" pitchFamily="34" charset="0"/>
              </a:rPr>
              <a:t>" </a:t>
            </a:r>
            <a:endParaRPr lang="en-IN" sz="1400" b="1" dirty="0">
              <a:latin typeface="Century Gothic" panose="020B0502020202020204" pitchFamily="34" charset="0"/>
            </a:endParaRPr>
          </a:p>
        </p:txBody>
      </p:sp>
      <p:pic>
        <p:nvPicPr>
          <p:cNvPr id="3" name="Picture 2">
            <a:extLst>
              <a:ext uri="{FF2B5EF4-FFF2-40B4-BE49-F238E27FC236}">
                <a16:creationId xmlns:a16="http://schemas.microsoft.com/office/drawing/2014/main" id="{E9D3F906-4410-2641-A212-CA0BE78D52E8}"/>
              </a:ext>
            </a:extLst>
          </p:cNvPr>
          <p:cNvPicPr>
            <a:picLocks noChangeAspect="1"/>
          </p:cNvPicPr>
          <p:nvPr/>
        </p:nvPicPr>
        <p:blipFill>
          <a:blip r:embed="rId3"/>
          <a:stretch>
            <a:fillRect/>
          </a:stretch>
        </p:blipFill>
        <p:spPr>
          <a:xfrm>
            <a:off x="933688" y="3352615"/>
            <a:ext cx="4508500" cy="2590800"/>
          </a:xfrm>
          <a:prstGeom prst="rect">
            <a:avLst/>
          </a:prstGeom>
        </p:spPr>
      </p:pic>
    </p:spTree>
    <p:extLst>
      <p:ext uri="{BB962C8B-B14F-4D97-AF65-F5344CB8AC3E}">
        <p14:creationId xmlns:p14="http://schemas.microsoft.com/office/powerpoint/2010/main" val="1290288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B2C4E"/>
        </a:soli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5ED84D29-52D0-4180-A026-51EBD0F60DF7}"/>
              </a:ext>
            </a:extLst>
          </p:cNvPr>
          <p:cNvSpPr/>
          <p:nvPr/>
        </p:nvSpPr>
        <p:spPr>
          <a:xfrm>
            <a:off x="5614769" y="450219"/>
            <a:ext cx="10067182" cy="1006718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Parallelogram 16">
            <a:extLst>
              <a:ext uri="{FF2B5EF4-FFF2-40B4-BE49-F238E27FC236}">
                <a16:creationId xmlns:a16="http://schemas.microsoft.com/office/drawing/2014/main" id="{7F650844-2881-430B-934E-80B64DC2F7A7}"/>
              </a:ext>
            </a:extLst>
          </p:cNvPr>
          <p:cNvSpPr/>
          <p:nvPr/>
        </p:nvSpPr>
        <p:spPr>
          <a:xfrm flipH="1">
            <a:off x="5808614" y="-35050"/>
            <a:ext cx="10945368" cy="6893049"/>
          </a:xfrm>
          <a:prstGeom prst="parallelogram">
            <a:avLst>
              <a:gd name="adj" fmla="val 4561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EFA3A0A4-2EBF-4F8F-AE8D-FD3F1AAAF321}"/>
              </a:ext>
            </a:extLst>
          </p:cNvPr>
          <p:cNvGrpSpPr/>
          <p:nvPr/>
        </p:nvGrpSpPr>
        <p:grpSpPr>
          <a:xfrm>
            <a:off x="125381" y="2747763"/>
            <a:ext cx="4307723" cy="1085084"/>
            <a:chOff x="-133381" y="1793432"/>
            <a:chExt cx="4307723" cy="1085084"/>
          </a:xfrm>
        </p:grpSpPr>
        <p:grpSp>
          <p:nvGrpSpPr>
            <p:cNvPr id="27" name="Group 26">
              <a:extLst>
                <a:ext uri="{FF2B5EF4-FFF2-40B4-BE49-F238E27FC236}">
                  <a16:creationId xmlns:a16="http://schemas.microsoft.com/office/drawing/2014/main" id="{BD7DD2B5-94DC-4F94-80ED-6CA7DEAF88CF}"/>
                </a:ext>
              </a:extLst>
            </p:cNvPr>
            <p:cNvGrpSpPr/>
            <p:nvPr/>
          </p:nvGrpSpPr>
          <p:grpSpPr>
            <a:xfrm>
              <a:off x="-133381" y="1793432"/>
              <a:ext cx="3230372" cy="1042279"/>
              <a:chOff x="-264213" y="3181829"/>
              <a:chExt cx="3230372" cy="1042279"/>
            </a:xfrm>
          </p:grpSpPr>
          <p:sp>
            <p:nvSpPr>
              <p:cNvPr id="28" name="TextBox 27">
                <a:extLst>
                  <a:ext uri="{FF2B5EF4-FFF2-40B4-BE49-F238E27FC236}">
                    <a16:creationId xmlns:a16="http://schemas.microsoft.com/office/drawing/2014/main" id="{803E8E7E-1E95-4398-B1AE-520878B29310}"/>
                  </a:ext>
                </a:extLst>
              </p:cNvPr>
              <p:cNvSpPr txBox="1"/>
              <p:nvPr/>
            </p:nvSpPr>
            <p:spPr>
              <a:xfrm>
                <a:off x="-264213" y="3181829"/>
                <a:ext cx="3230372" cy="925253"/>
              </a:xfrm>
              <a:prstGeom prst="rect">
                <a:avLst/>
              </a:prstGeom>
              <a:noFill/>
            </p:spPr>
            <p:txBody>
              <a:bodyPr wrap="none" rtlCol="0" anchor="b" anchorCtr="0">
                <a:spAutoFit/>
              </a:bodyPr>
              <a:lstStyle/>
              <a:p>
                <a:pPr marL="0" marR="0" lvl="0" indent="0" algn="l" defTabSz="914400" rtl="0" eaLnBrk="1" fontAlgn="auto" latinLnBrk="0" hangingPunct="1">
                  <a:lnSpc>
                    <a:spcPts val="3400"/>
                  </a:lnSpc>
                  <a:spcBef>
                    <a:spcPts val="0"/>
                  </a:spcBef>
                  <a:spcAft>
                    <a:spcPts val="0"/>
                  </a:spcAft>
                  <a:buClrTx/>
                  <a:buSzTx/>
                  <a:buFontTx/>
                  <a:buNone/>
                  <a:tabLst/>
                  <a:defRPr/>
                </a:pPr>
                <a:r>
                  <a:rPr lang="en-US" sz="2500" b="1" dirty="0">
                    <a:solidFill>
                      <a:prstClr val="white"/>
                    </a:solidFill>
                    <a:latin typeface="Century Gothic" panose="020B0502020202020204" pitchFamily="34" charset="0"/>
                  </a:rPr>
                  <a:t>RECOMMENDATION</a:t>
                </a:r>
              </a:p>
              <a:p>
                <a:pPr marL="0" marR="0" lvl="0" indent="0" algn="l" defTabSz="914400" rtl="0" eaLnBrk="1" fontAlgn="auto" latinLnBrk="0" hangingPunct="1">
                  <a:lnSpc>
                    <a:spcPts val="3400"/>
                  </a:lnSpc>
                  <a:spcBef>
                    <a:spcPts val="0"/>
                  </a:spcBef>
                  <a:spcAft>
                    <a:spcPts val="0"/>
                  </a:spcAft>
                  <a:buClrTx/>
                  <a:buSzTx/>
                  <a:buFontTx/>
                  <a:buNone/>
                  <a:tabLst/>
                  <a:defRPr/>
                </a:pPr>
                <a:r>
                  <a:rPr lang="en-US" sz="2500" b="1" dirty="0">
                    <a:solidFill>
                      <a:prstClr val="white"/>
                    </a:solidFill>
                    <a:latin typeface="Century Gothic" panose="020B0502020202020204" pitchFamily="34" charset="0"/>
                  </a:rPr>
                  <a:t>ENGINE</a:t>
                </a:r>
                <a:endParaRPr kumimoji="0" lang="en-US" sz="25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cxnSp>
            <p:nvCxnSpPr>
              <p:cNvPr id="29" name="Straight Connector 28">
                <a:extLst>
                  <a:ext uri="{FF2B5EF4-FFF2-40B4-BE49-F238E27FC236}">
                    <a16:creationId xmlns:a16="http://schemas.microsoft.com/office/drawing/2014/main" id="{5DF36474-5DA9-4EE8-A12D-612397918933}"/>
                  </a:ext>
                </a:extLst>
              </p:cNvPr>
              <p:cNvCxnSpPr/>
              <p:nvPr/>
            </p:nvCxnSpPr>
            <p:spPr>
              <a:xfrm>
                <a:off x="-24500" y="4224108"/>
                <a:ext cx="479210"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A4C4601-3F07-45D1-9D8E-C3C1FDBCC290}"/>
                  </a:ext>
                </a:extLst>
              </p:cNvPr>
              <p:cNvCxnSpPr>
                <a:cxnSpLocks/>
              </p:cNvCxnSpPr>
              <p:nvPr/>
            </p:nvCxnSpPr>
            <p:spPr>
              <a:xfrm>
                <a:off x="-107360" y="4134708"/>
                <a:ext cx="322465"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Textfeld 23">
              <a:extLst>
                <a:ext uri="{FF2B5EF4-FFF2-40B4-BE49-F238E27FC236}">
                  <a16:creationId xmlns:a16="http://schemas.microsoft.com/office/drawing/2014/main" id="{A4C1D739-9702-4BAF-8B34-1715505F18B7}"/>
                </a:ext>
              </a:extLst>
            </p:cNvPr>
            <p:cNvSpPr txBox="1"/>
            <p:nvPr/>
          </p:nvSpPr>
          <p:spPr>
            <a:xfrm>
              <a:off x="1090169" y="2624920"/>
              <a:ext cx="3084173" cy="25359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sp>
        <p:nvSpPr>
          <p:cNvPr id="45" name="Oval 44">
            <a:extLst>
              <a:ext uri="{FF2B5EF4-FFF2-40B4-BE49-F238E27FC236}">
                <a16:creationId xmlns:a16="http://schemas.microsoft.com/office/drawing/2014/main" id="{01CD4551-96E2-4659-9ED6-600EA5BF14E4}"/>
              </a:ext>
            </a:extLst>
          </p:cNvPr>
          <p:cNvSpPr/>
          <p:nvPr/>
        </p:nvSpPr>
        <p:spPr>
          <a:xfrm>
            <a:off x="2518790" y="-7746822"/>
            <a:ext cx="12170926" cy="12170926"/>
          </a:xfrm>
          <a:prstGeom prst="ellipse">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78983F7-9171-4721-8EE1-5A77716F89CD}"/>
              </a:ext>
            </a:extLst>
          </p:cNvPr>
          <p:cNvSpPr/>
          <p:nvPr/>
        </p:nvSpPr>
        <p:spPr>
          <a:xfrm>
            <a:off x="1621500" y="-10180717"/>
            <a:ext cx="12170926" cy="12170926"/>
          </a:xfrm>
          <a:prstGeom prst="ellipse">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E4880DC6-0485-194F-A8D8-C79CE65DB5A2}"/>
              </a:ext>
            </a:extLst>
          </p:cNvPr>
          <p:cNvSpPr txBox="1"/>
          <p:nvPr/>
        </p:nvSpPr>
        <p:spPr>
          <a:xfrm>
            <a:off x="7320743" y="2329014"/>
            <a:ext cx="184730" cy="246221"/>
          </a:xfrm>
          <a:prstGeom prst="rect">
            <a:avLst/>
          </a:prstGeom>
          <a:noFill/>
        </p:spPr>
        <p:txBody>
          <a:bodyPr wrap="none" rtlCol="0">
            <a:spAutoFit/>
          </a:bodyPr>
          <a:lstStyle/>
          <a:p>
            <a:pPr algn="ctr"/>
            <a:endParaRPr lang="en-US" sz="1000" dirty="0">
              <a:solidFill>
                <a:schemeClr val="bg1"/>
              </a:solidFill>
              <a:latin typeface="Century Gothic" panose="020B0502020202020204" pitchFamily="34" charset="0"/>
            </a:endParaRPr>
          </a:p>
        </p:txBody>
      </p:sp>
      <p:sp>
        <p:nvSpPr>
          <p:cNvPr id="48" name="Rounded Rectangle 8">
            <a:extLst>
              <a:ext uri="{FF2B5EF4-FFF2-40B4-BE49-F238E27FC236}">
                <a16:creationId xmlns:a16="http://schemas.microsoft.com/office/drawing/2014/main" id="{3492943B-F223-4383-AD9E-6D77673A5246}"/>
              </a:ext>
            </a:extLst>
          </p:cNvPr>
          <p:cNvSpPr/>
          <p:nvPr/>
        </p:nvSpPr>
        <p:spPr>
          <a:xfrm>
            <a:off x="3821823" y="2847732"/>
            <a:ext cx="2220461" cy="704141"/>
          </a:xfrm>
          <a:prstGeom prst="roundRect">
            <a:avLst/>
          </a:prstGeom>
          <a:solidFill>
            <a:srgbClr val="0B2C4E"/>
          </a:solidFill>
          <a:ln w="19050">
            <a:solidFill>
              <a:schemeClr val="bg1"/>
            </a:solidFill>
          </a:ln>
          <a:effectLst>
            <a:outerShdw blurRad="1270000" dist="825500" dir="2700000" algn="tl"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a:p>
            <a:pPr algn="ctr"/>
            <a:endParaRPr lang="en-US" sz="1400" b="1" dirty="0"/>
          </a:p>
          <a:p>
            <a:pPr algn="ctr"/>
            <a:r>
              <a:rPr lang="en-US" sz="1400" b="1" dirty="0"/>
              <a:t>Keyword * Article Number </a:t>
            </a:r>
            <a:endParaRPr lang="en-US" sz="1400" dirty="0"/>
          </a:p>
          <a:p>
            <a:pPr algn="ctr"/>
            <a:r>
              <a:rPr lang="en-US" sz="1400" b="1" dirty="0"/>
              <a:t>  </a:t>
            </a:r>
            <a:endParaRPr lang="en-IN" sz="1400" b="1" dirty="0"/>
          </a:p>
          <a:p>
            <a:pPr algn="ctr"/>
            <a:endParaRPr lang="en-IN" sz="1400" b="1" dirty="0"/>
          </a:p>
        </p:txBody>
      </p:sp>
      <p:sp>
        <p:nvSpPr>
          <p:cNvPr id="61" name="Rounded Rectangle 27">
            <a:extLst>
              <a:ext uri="{FF2B5EF4-FFF2-40B4-BE49-F238E27FC236}">
                <a16:creationId xmlns:a16="http://schemas.microsoft.com/office/drawing/2014/main" id="{7A408751-3E38-4ED9-8FE3-43BEF95DEF32}"/>
              </a:ext>
            </a:extLst>
          </p:cNvPr>
          <p:cNvSpPr/>
          <p:nvPr/>
        </p:nvSpPr>
        <p:spPr>
          <a:xfrm>
            <a:off x="3853347" y="387710"/>
            <a:ext cx="2210062" cy="2258029"/>
          </a:xfrm>
          <a:prstGeom prst="roundRect">
            <a:avLst>
              <a:gd name="adj" fmla="val 9321"/>
            </a:avLst>
          </a:prstGeom>
          <a:pattFill prst="narVert">
            <a:fgClr>
              <a:srgbClr val="D3E5F9"/>
            </a:fgClr>
            <a:bgClr>
              <a:schemeClr val="bg1"/>
            </a:bgClr>
          </a:patt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400" dirty="0">
                <a:solidFill>
                  <a:schemeClr val="tx1"/>
                </a:solidFill>
              </a:rPr>
              <a:t>Load the Document </a:t>
            </a:r>
          </a:p>
          <a:p>
            <a:pPr lvl="0" algn="ctr"/>
            <a:r>
              <a:rPr lang="en-US" sz="1400" dirty="0">
                <a:solidFill>
                  <a:schemeClr val="tx1"/>
                </a:solidFill>
              </a:rPr>
              <a:t>Term Matrix</a:t>
            </a:r>
            <a:endParaRPr lang="en-IN" sz="1400" dirty="0">
              <a:solidFill>
                <a:schemeClr val="tx1"/>
              </a:solidFill>
            </a:endParaRPr>
          </a:p>
        </p:txBody>
      </p:sp>
      <p:sp>
        <p:nvSpPr>
          <p:cNvPr id="62" name="Rounded Rectangle 28">
            <a:extLst>
              <a:ext uri="{FF2B5EF4-FFF2-40B4-BE49-F238E27FC236}">
                <a16:creationId xmlns:a16="http://schemas.microsoft.com/office/drawing/2014/main" id="{8CCFBC0B-2CF3-4780-A4AF-0A68587AACCE}"/>
              </a:ext>
            </a:extLst>
          </p:cNvPr>
          <p:cNvSpPr/>
          <p:nvPr/>
        </p:nvSpPr>
        <p:spPr>
          <a:xfrm>
            <a:off x="6202575" y="371462"/>
            <a:ext cx="2121566" cy="2293635"/>
          </a:xfrm>
          <a:prstGeom prst="roundRect">
            <a:avLst>
              <a:gd name="adj" fmla="val 9321"/>
            </a:avLst>
          </a:prstGeom>
          <a:pattFill prst="narVert">
            <a:fgClr>
              <a:srgbClr val="D3E5F9"/>
            </a:fgClr>
            <a:bgClr>
              <a:schemeClr val="bg1"/>
            </a:bgClr>
          </a:patt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Identify distance between 2 articles </a:t>
            </a:r>
            <a:endParaRPr lang="en-IN" sz="1400" dirty="0">
              <a:solidFill>
                <a:schemeClr val="tx1"/>
              </a:solidFill>
            </a:endParaRPr>
          </a:p>
        </p:txBody>
      </p:sp>
      <p:sp>
        <p:nvSpPr>
          <p:cNvPr id="63" name="Rounded Rectangle 29">
            <a:extLst>
              <a:ext uri="{FF2B5EF4-FFF2-40B4-BE49-F238E27FC236}">
                <a16:creationId xmlns:a16="http://schemas.microsoft.com/office/drawing/2014/main" id="{2A8020A7-3C47-4901-8459-586A47AA6E23}"/>
              </a:ext>
            </a:extLst>
          </p:cNvPr>
          <p:cNvSpPr/>
          <p:nvPr/>
        </p:nvSpPr>
        <p:spPr>
          <a:xfrm>
            <a:off x="8472458" y="326711"/>
            <a:ext cx="2268886" cy="2293635"/>
          </a:xfrm>
          <a:prstGeom prst="roundRect">
            <a:avLst>
              <a:gd name="adj" fmla="val 9321"/>
            </a:avLst>
          </a:prstGeom>
          <a:pattFill prst="narVert">
            <a:fgClr>
              <a:srgbClr val="D3E5F9"/>
            </a:fgClr>
            <a:bgClr>
              <a:schemeClr val="bg1"/>
            </a:bgClr>
          </a:patt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400" dirty="0">
                <a:solidFill>
                  <a:schemeClr val="tx1"/>
                </a:solidFill>
              </a:rPr>
              <a:t>Applying the function to show results</a:t>
            </a:r>
            <a:endParaRPr lang="en-IN" sz="1400" dirty="0">
              <a:solidFill>
                <a:schemeClr val="tx1"/>
              </a:solidFill>
            </a:endParaRPr>
          </a:p>
        </p:txBody>
      </p:sp>
      <p:grpSp>
        <p:nvGrpSpPr>
          <p:cNvPr id="64" name="Group 63">
            <a:extLst>
              <a:ext uri="{FF2B5EF4-FFF2-40B4-BE49-F238E27FC236}">
                <a16:creationId xmlns:a16="http://schemas.microsoft.com/office/drawing/2014/main" id="{4E817C0A-23D6-4F87-B667-420DBD45B36B}"/>
              </a:ext>
            </a:extLst>
          </p:cNvPr>
          <p:cNvGrpSpPr/>
          <p:nvPr/>
        </p:nvGrpSpPr>
        <p:grpSpPr>
          <a:xfrm rot="10800000">
            <a:off x="4704162" y="2306166"/>
            <a:ext cx="421582" cy="436045"/>
            <a:chOff x="2281151" y="2761528"/>
            <a:chExt cx="1657802" cy="1714678"/>
          </a:xfrm>
          <a:solidFill>
            <a:srgbClr val="383B4A"/>
          </a:solidFill>
        </p:grpSpPr>
        <p:sp>
          <p:nvSpPr>
            <p:cNvPr id="65" name="Freeform: Shape 2">
              <a:extLst>
                <a:ext uri="{FF2B5EF4-FFF2-40B4-BE49-F238E27FC236}">
                  <a16:creationId xmlns:a16="http://schemas.microsoft.com/office/drawing/2014/main" id="{F9CB7BE1-2EB0-4314-9A70-99F920B23113}"/>
                </a:ext>
              </a:extLst>
            </p:cNvPr>
            <p:cNvSpPr/>
            <p:nvPr/>
          </p:nvSpPr>
          <p:spPr>
            <a:xfrm>
              <a:off x="2281151" y="3555835"/>
              <a:ext cx="1657802" cy="920371"/>
            </a:xfrm>
            <a:custGeom>
              <a:avLst/>
              <a:gdLst>
                <a:gd name="connsiteX0" fmla="*/ 347165 w 2807077"/>
                <a:gd name="connsiteY0" fmla="*/ 1551769 h 1558421"/>
                <a:gd name="connsiteX1" fmla="*/ 566119 w 2807077"/>
                <a:gd name="connsiteY1" fmla="*/ 1473675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689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3"/>
                    <a:pt x="566119" y="1473675"/>
                  </a:cubicBezTo>
                  <a:lnTo>
                    <a:pt x="1399418" y="794830"/>
                  </a:lnTo>
                  <a:lnTo>
                    <a:pt x="2240812" y="1480327"/>
                  </a:lnTo>
                  <a:cubicBezTo>
                    <a:pt x="2305316" y="1532679"/>
                    <a:pt x="2382832" y="1558422"/>
                    <a:pt x="2459767" y="1558422"/>
                  </a:cubicBezTo>
                  <a:cubicBezTo>
                    <a:pt x="2560422" y="1558422"/>
                    <a:pt x="2660499" y="1514744"/>
                    <a:pt x="2729051" y="1430578"/>
                  </a:cubicBezTo>
                  <a:cubicBezTo>
                    <a:pt x="2850240" y="1281909"/>
                    <a:pt x="2827682" y="1063244"/>
                    <a:pt x="2679302" y="942342"/>
                  </a:cubicBezTo>
                  <a:lnTo>
                    <a:pt x="1618661" y="78095"/>
                  </a:lnTo>
                  <a:cubicBezTo>
                    <a:pt x="1491107" y="-26032"/>
                    <a:pt x="1307729" y="-26032"/>
                    <a:pt x="1180175" y="78095"/>
                  </a:cubicBezTo>
                  <a:lnTo>
                    <a:pt x="127922" y="935689"/>
                  </a:lnTo>
                  <a:cubicBezTo>
                    <a:pt x="-20747" y="1056591"/>
                    <a:pt x="-43019" y="1275253"/>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sp>
          <p:nvSpPr>
            <p:cNvPr id="66" name="Freeform: Shape 3">
              <a:extLst>
                <a:ext uri="{FF2B5EF4-FFF2-40B4-BE49-F238E27FC236}">
                  <a16:creationId xmlns:a16="http://schemas.microsoft.com/office/drawing/2014/main" id="{C2120E7E-87B6-4A62-930C-14EED2FB1C5C}"/>
                </a:ext>
              </a:extLst>
            </p:cNvPr>
            <p:cNvSpPr/>
            <p:nvPr/>
          </p:nvSpPr>
          <p:spPr>
            <a:xfrm>
              <a:off x="2281151" y="2761528"/>
              <a:ext cx="1657802" cy="920374"/>
            </a:xfrm>
            <a:custGeom>
              <a:avLst/>
              <a:gdLst>
                <a:gd name="connsiteX0" fmla="*/ 347165 w 2807077"/>
                <a:gd name="connsiteY0" fmla="*/ 1551769 h 1558421"/>
                <a:gd name="connsiteX1" fmla="*/ 566119 w 2807077"/>
                <a:gd name="connsiteY1" fmla="*/ 1473674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400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6"/>
                    <a:pt x="566119" y="1473674"/>
                  </a:cubicBezTo>
                  <a:lnTo>
                    <a:pt x="1399418" y="794830"/>
                  </a:lnTo>
                  <a:lnTo>
                    <a:pt x="2240812" y="1480327"/>
                  </a:lnTo>
                  <a:cubicBezTo>
                    <a:pt x="2305316" y="1532682"/>
                    <a:pt x="2382832" y="1558422"/>
                    <a:pt x="2459767" y="1558422"/>
                  </a:cubicBezTo>
                  <a:cubicBezTo>
                    <a:pt x="2560422" y="1558422"/>
                    <a:pt x="2660499" y="1514746"/>
                    <a:pt x="2729051" y="1430578"/>
                  </a:cubicBezTo>
                  <a:cubicBezTo>
                    <a:pt x="2850240" y="1281912"/>
                    <a:pt x="2827682" y="1063244"/>
                    <a:pt x="2679302" y="942342"/>
                  </a:cubicBezTo>
                  <a:lnTo>
                    <a:pt x="1618661" y="78095"/>
                  </a:lnTo>
                  <a:cubicBezTo>
                    <a:pt x="1491107" y="-26032"/>
                    <a:pt x="1307729" y="-26032"/>
                    <a:pt x="1180175" y="78095"/>
                  </a:cubicBezTo>
                  <a:lnTo>
                    <a:pt x="127922" y="935400"/>
                  </a:lnTo>
                  <a:cubicBezTo>
                    <a:pt x="-20747" y="1056591"/>
                    <a:pt x="-43019" y="1275256"/>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grpSp>
      <p:grpSp>
        <p:nvGrpSpPr>
          <p:cNvPr id="67" name="Group 66">
            <a:extLst>
              <a:ext uri="{FF2B5EF4-FFF2-40B4-BE49-F238E27FC236}">
                <a16:creationId xmlns:a16="http://schemas.microsoft.com/office/drawing/2014/main" id="{57B97FFF-F47D-421B-AAD8-8A9AB14BEA02}"/>
              </a:ext>
            </a:extLst>
          </p:cNvPr>
          <p:cNvGrpSpPr/>
          <p:nvPr/>
        </p:nvGrpSpPr>
        <p:grpSpPr>
          <a:xfrm rot="10800000">
            <a:off x="6978357" y="2297677"/>
            <a:ext cx="421582" cy="436045"/>
            <a:chOff x="2281151" y="2761528"/>
            <a:chExt cx="1657802" cy="1714678"/>
          </a:xfrm>
          <a:solidFill>
            <a:srgbClr val="383B4A"/>
          </a:solidFill>
        </p:grpSpPr>
        <p:sp>
          <p:nvSpPr>
            <p:cNvPr id="68" name="Freeform: Shape 2">
              <a:extLst>
                <a:ext uri="{FF2B5EF4-FFF2-40B4-BE49-F238E27FC236}">
                  <a16:creationId xmlns:a16="http://schemas.microsoft.com/office/drawing/2014/main" id="{B0826561-50FE-4578-9B50-127E4275CDC6}"/>
                </a:ext>
              </a:extLst>
            </p:cNvPr>
            <p:cNvSpPr/>
            <p:nvPr/>
          </p:nvSpPr>
          <p:spPr>
            <a:xfrm>
              <a:off x="2281151" y="3555835"/>
              <a:ext cx="1657802" cy="920371"/>
            </a:xfrm>
            <a:custGeom>
              <a:avLst/>
              <a:gdLst>
                <a:gd name="connsiteX0" fmla="*/ 347165 w 2807077"/>
                <a:gd name="connsiteY0" fmla="*/ 1551769 h 1558421"/>
                <a:gd name="connsiteX1" fmla="*/ 566119 w 2807077"/>
                <a:gd name="connsiteY1" fmla="*/ 1473675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689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3"/>
                    <a:pt x="566119" y="1473675"/>
                  </a:cubicBezTo>
                  <a:lnTo>
                    <a:pt x="1399418" y="794830"/>
                  </a:lnTo>
                  <a:lnTo>
                    <a:pt x="2240812" y="1480327"/>
                  </a:lnTo>
                  <a:cubicBezTo>
                    <a:pt x="2305316" y="1532679"/>
                    <a:pt x="2382832" y="1558422"/>
                    <a:pt x="2459767" y="1558422"/>
                  </a:cubicBezTo>
                  <a:cubicBezTo>
                    <a:pt x="2560422" y="1558422"/>
                    <a:pt x="2660499" y="1514744"/>
                    <a:pt x="2729051" y="1430578"/>
                  </a:cubicBezTo>
                  <a:cubicBezTo>
                    <a:pt x="2850240" y="1281909"/>
                    <a:pt x="2827682" y="1063244"/>
                    <a:pt x="2679302" y="942342"/>
                  </a:cubicBezTo>
                  <a:lnTo>
                    <a:pt x="1618661" y="78095"/>
                  </a:lnTo>
                  <a:cubicBezTo>
                    <a:pt x="1491107" y="-26032"/>
                    <a:pt x="1307729" y="-26032"/>
                    <a:pt x="1180175" y="78095"/>
                  </a:cubicBezTo>
                  <a:lnTo>
                    <a:pt x="127922" y="935689"/>
                  </a:lnTo>
                  <a:cubicBezTo>
                    <a:pt x="-20747" y="1056591"/>
                    <a:pt x="-43019" y="1275253"/>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sp>
          <p:nvSpPr>
            <p:cNvPr id="69" name="Freeform: Shape 3">
              <a:extLst>
                <a:ext uri="{FF2B5EF4-FFF2-40B4-BE49-F238E27FC236}">
                  <a16:creationId xmlns:a16="http://schemas.microsoft.com/office/drawing/2014/main" id="{645FE913-0D04-4D8A-A9C1-4360A2D1A918}"/>
                </a:ext>
              </a:extLst>
            </p:cNvPr>
            <p:cNvSpPr/>
            <p:nvPr/>
          </p:nvSpPr>
          <p:spPr>
            <a:xfrm>
              <a:off x="2281151" y="2761528"/>
              <a:ext cx="1657802" cy="920374"/>
            </a:xfrm>
            <a:custGeom>
              <a:avLst/>
              <a:gdLst>
                <a:gd name="connsiteX0" fmla="*/ 347165 w 2807077"/>
                <a:gd name="connsiteY0" fmla="*/ 1551769 h 1558421"/>
                <a:gd name="connsiteX1" fmla="*/ 566119 w 2807077"/>
                <a:gd name="connsiteY1" fmla="*/ 1473674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400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6"/>
                    <a:pt x="566119" y="1473674"/>
                  </a:cubicBezTo>
                  <a:lnTo>
                    <a:pt x="1399418" y="794830"/>
                  </a:lnTo>
                  <a:lnTo>
                    <a:pt x="2240812" y="1480327"/>
                  </a:lnTo>
                  <a:cubicBezTo>
                    <a:pt x="2305316" y="1532682"/>
                    <a:pt x="2382832" y="1558422"/>
                    <a:pt x="2459767" y="1558422"/>
                  </a:cubicBezTo>
                  <a:cubicBezTo>
                    <a:pt x="2560422" y="1558422"/>
                    <a:pt x="2660499" y="1514746"/>
                    <a:pt x="2729051" y="1430578"/>
                  </a:cubicBezTo>
                  <a:cubicBezTo>
                    <a:pt x="2850240" y="1281912"/>
                    <a:pt x="2827682" y="1063244"/>
                    <a:pt x="2679302" y="942342"/>
                  </a:cubicBezTo>
                  <a:lnTo>
                    <a:pt x="1618661" y="78095"/>
                  </a:lnTo>
                  <a:cubicBezTo>
                    <a:pt x="1491107" y="-26032"/>
                    <a:pt x="1307729" y="-26032"/>
                    <a:pt x="1180175" y="78095"/>
                  </a:cubicBezTo>
                  <a:lnTo>
                    <a:pt x="127922" y="935400"/>
                  </a:lnTo>
                  <a:cubicBezTo>
                    <a:pt x="-20747" y="1056591"/>
                    <a:pt x="-43019" y="1275256"/>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grpSp>
      <p:sp>
        <p:nvSpPr>
          <p:cNvPr id="70" name="Rounded Rectangle 27">
            <a:extLst>
              <a:ext uri="{FF2B5EF4-FFF2-40B4-BE49-F238E27FC236}">
                <a16:creationId xmlns:a16="http://schemas.microsoft.com/office/drawing/2014/main" id="{9C03491A-B39E-4665-AE63-2AC1A8512601}"/>
              </a:ext>
            </a:extLst>
          </p:cNvPr>
          <p:cNvSpPr/>
          <p:nvPr/>
        </p:nvSpPr>
        <p:spPr>
          <a:xfrm>
            <a:off x="3768758" y="4171652"/>
            <a:ext cx="2305050" cy="2066368"/>
          </a:xfrm>
          <a:prstGeom prst="roundRect">
            <a:avLst>
              <a:gd name="adj" fmla="val 9321"/>
            </a:avLst>
          </a:prstGeom>
          <a:pattFill prst="dkUpDiag">
            <a:fgClr>
              <a:schemeClr val="bg1">
                <a:lumMod val="95000"/>
              </a:schemeClr>
            </a:fgClr>
            <a:bgClr>
              <a:schemeClr val="bg1"/>
            </a:bgClr>
          </a:patt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1000 observations  x 6522 Variables</a:t>
            </a:r>
          </a:p>
          <a:p>
            <a:pPr algn="ctr"/>
            <a:r>
              <a:rPr lang="en-IN" sz="1200" dirty="0">
                <a:solidFill>
                  <a:schemeClr val="tx1"/>
                </a:solidFill>
              </a:rPr>
              <a:t>(</a:t>
            </a:r>
            <a:r>
              <a:rPr lang="en-IN" sz="1200" dirty="0" err="1">
                <a:solidFill>
                  <a:schemeClr val="tx1"/>
                </a:solidFill>
              </a:rPr>
              <a:t>mat.df</a:t>
            </a:r>
            <a:r>
              <a:rPr lang="en-IN" sz="1200" dirty="0">
                <a:solidFill>
                  <a:schemeClr val="tx1"/>
                </a:solidFill>
              </a:rPr>
              <a:t> = </a:t>
            </a:r>
            <a:r>
              <a:rPr lang="en-IN" sz="1200" dirty="0" err="1">
                <a:solidFill>
                  <a:schemeClr val="tx1"/>
                </a:solidFill>
              </a:rPr>
              <a:t>as.data.frame</a:t>
            </a:r>
            <a:r>
              <a:rPr lang="en-IN" sz="1200" dirty="0">
                <a:solidFill>
                  <a:schemeClr val="tx1"/>
                </a:solidFill>
              </a:rPr>
              <a:t>(</a:t>
            </a:r>
            <a:r>
              <a:rPr lang="en-IN" sz="1200" dirty="0" err="1">
                <a:solidFill>
                  <a:schemeClr val="tx1"/>
                </a:solidFill>
              </a:rPr>
              <a:t>data.matrix</a:t>
            </a:r>
            <a:r>
              <a:rPr lang="en-IN" sz="1200" dirty="0">
                <a:solidFill>
                  <a:schemeClr val="tx1"/>
                </a:solidFill>
              </a:rPr>
              <a:t>(</a:t>
            </a:r>
            <a:r>
              <a:rPr lang="en-IN" sz="1200" dirty="0" err="1">
                <a:solidFill>
                  <a:schemeClr val="tx1"/>
                </a:solidFill>
              </a:rPr>
              <a:t>narration_dtm</a:t>
            </a:r>
            <a:r>
              <a:rPr lang="en-IN" sz="1200" dirty="0">
                <a:solidFill>
                  <a:schemeClr val="tx1"/>
                </a:solidFill>
              </a:rPr>
              <a:t>), </a:t>
            </a:r>
            <a:r>
              <a:rPr lang="en-IN" sz="1200" dirty="0" err="1">
                <a:solidFill>
                  <a:schemeClr val="tx1"/>
                </a:solidFill>
              </a:rPr>
              <a:t>stringsAsFactors</a:t>
            </a:r>
            <a:r>
              <a:rPr lang="en-IN" sz="1200" dirty="0">
                <a:solidFill>
                  <a:schemeClr val="tx1"/>
                </a:solidFill>
              </a:rPr>
              <a:t> = FALSE)</a:t>
            </a:r>
            <a:endParaRPr lang="en-US" sz="1200" dirty="0">
              <a:solidFill>
                <a:schemeClr val="tx1"/>
              </a:solidFill>
            </a:endParaRPr>
          </a:p>
          <a:p>
            <a:pPr algn="ctr"/>
            <a:endParaRPr lang="en-US" sz="1200" dirty="0">
              <a:solidFill>
                <a:schemeClr val="tx1"/>
              </a:solidFill>
            </a:endParaRPr>
          </a:p>
        </p:txBody>
      </p:sp>
      <p:sp>
        <p:nvSpPr>
          <p:cNvPr id="71" name="Rounded Rectangle 28">
            <a:extLst>
              <a:ext uri="{FF2B5EF4-FFF2-40B4-BE49-F238E27FC236}">
                <a16:creationId xmlns:a16="http://schemas.microsoft.com/office/drawing/2014/main" id="{A2E0C1AD-CCBF-4B27-988E-31B17BFD24FD}"/>
              </a:ext>
            </a:extLst>
          </p:cNvPr>
          <p:cNvSpPr/>
          <p:nvPr/>
        </p:nvSpPr>
        <p:spPr>
          <a:xfrm>
            <a:off x="6210515" y="4144479"/>
            <a:ext cx="2173843" cy="2082802"/>
          </a:xfrm>
          <a:prstGeom prst="roundRect">
            <a:avLst>
              <a:gd name="adj" fmla="val 9321"/>
            </a:avLst>
          </a:prstGeom>
          <a:pattFill prst="dkUpDiag">
            <a:fgClr>
              <a:schemeClr val="bg1">
                <a:lumMod val="95000"/>
              </a:schemeClr>
            </a:fgClr>
            <a:bgClr>
              <a:schemeClr val="bg1"/>
            </a:bgClr>
          </a:patt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100" dirty="0" err="1">
                <a:solidFill>
                  <a:schemeClr val="tx1"/>
                </a:solidFill>
              </a:rPr>
              <a:t>cosine_sim</a:t>
            </a:r>
            <a:r>
              <a:rPr lang="en-US" sz="1100" dirty="0">
                <a:solidFill>
                  <a:schemeClr val="tx1"/>
                </a:solidFill>
              </a:rPr>
              <a:t> &lt;- function(a, b) dot(</a:t>
            </a:r>
            <a:r>
              <a:rPr lang="en-US" sz="1100" dirty="0" err="1">
                <a:solidFill>
                  <a:schemeClr val="tx1"/>
                </a:solidFill>
              </a:rPr>
              <a:t>a,b</a:t>
            </a:r>
            <a:r>
              <a:rPr lang="en-US" sz="1100" dirty="0">
                <a:solidFill>
                  <a:schemeClr val="tx1"/>
                </a:solidFill>
              </a:rPr>
              <a:t>)/sqrt(dot(</a:t>
            </a:r>
            <a:r>
              <a:rPr lang="en-US" sz="1100" dirty="0" err="1">
                <a:solidFill>
                  <a:schemeClr val="tx1"/>
                </a:solidFill>
              </a:rPr>
              <a:t>a,a</a:t>
            </a:r>
            <a:r>
              <a:rPr lang="en-US" sz="1100" dirty="0">
                <a:solidFill>
                  <a:schemeClr val="tx1"/>
                </a:solidFill>
              </a:rPr>
              <a:t>)*dot(</a:t>
            </a:r>
            <a:r>
              <a:rPr lang="en-US" sz="1100" dirty="0" err="1">
                <a:solidFill>
                  <a:schemeClr val="tx1"/>
                </a:solidFill>
              </a:rPr>
              <a:t>b,b</a:t>
            </a:r>
            <a:r>
              <a:rPr lang="en-US" sz="1100" dirty="0">
                <a:solidFill>
                  <a:schemeClr val="tx1"/>
                </a:solidFill>
              </a:rPr>
              <a:t>))</a:t>
            </a:r>
            <a:endParaRPr lang="en-IN" sz="1100" dirty="0">
              <a:solidFill>
                <a:schemeClr val="tx1"/>
              </a:solidFill>
            </a:endParaRPr>
          </a:p>
          <a:p>
            <a:pPr algn="ctr"/>
            <a:endParaRPr lang="en-IN" sz="1100" dirty="0">
              <a:solidFill>
                <a:schemeClr val="tx1"/>
              </a:solidFill>
            </a:endParaRPr>
          </a:p>
        </p:txBody>
      </p:sp>
      <p:sp>
        <p:nvSpPr>
          <p:cNvPr id="72" name="Rounded Rectangle 29">
            <a:extLst>
              <a:ext uri="{FF2B5EF4-FFF2-40B4-BE49-F238E27FC236}">
                <a16:creationId xmlns:a16="http://schemas.microsoft.com/office/drawing/2014/main" id="{2C60CC44-0373-4EF0-9E86-EFA7AE67DF54}"/>
              </a:ext>
            </a:extLst>
          </p:cNvPr>
          <p:cNvSpPr/>
          <p:nvPr/>
        </p:nvSpPr>
        <p:spPr>
          <a:xfrm>
            <a:off x="8643665" y="4124861"/>
            <a:ext cx="2268885" cy="2075192"/>
          </a:xfrm>
          <a:prstGeom prst="roundRect">
            <a:avLst>
              <a:gd name="adj" fmla="val 9321"/>
            </a:avLst>
          </a:prstGeom>
          <a:pattFill prst="dkUpDiag">
            <a:fgClr>
              <a:schemeClr val="bg1">
                <a:lumMod val="95000"/>
              </a:schemeClr>
            </a:fgClr>
            <a:bgClr>
              <a:schemeClr val="bg1"/>
            </a:bgClr>
          </a:patt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100" dirty="0" err="1">
                <a:solidFill>
                  <a:schemeClr val="tx1"/>
                </a:solidFill>
              </a:rPr>
              <a:t>cos_sims</a:t>
            </a:r>
            <a:r>
              <a:rPr lang="en-IN" sz="1100" dirty="0">
                <a:solidFill>
                  <a:schemeClr val="tx1"/>
                </a:solidFill>
              </a:rPr>
              <a:t> &lt;- apply(</a:t>
            </a:r>
            <a:r>
              <a:rPr lang="en-IN" sz="1100" dirty="0" err="1">
                <a:solidFill>
                  <a:schemeClr val="tx1"/>
                </a:solidFill>
              </a:rPr>
              <a:t>Newsarticle</a:t>
            </a:r>
            <a:r>
              <a:rPr lang="en-IN" sz="1100" dirty="0">
                <a:solidFill>
                  <a:schemeClr val="tx1"/>
                </a:solidFill>
              </a:rPr>
              <a:t>, 1, FUN = function(y) </a:t>
            </a:r>
            <a:r>
              <a:rPr lang="en-IN" sz="1100" dirty="0" err="1">
                <a:solidFill>
                  <a:schemeClr val="tx1"/>
                </a:solidFill>
              </a:rPr>
              <a:t>cosine_sim</a:t>
            </a:r>
            <a:r>
              <a:rPr lang="en-IN" sz="1100" dirty="0">
                <a:solidFill>
                  <a:schemeClr val="tx1"/>
                </a:solidFill>
              </a:rPr>
              <a:t>(</a:t>
            </a:r>
            <a:r>
              <a:rPr lang="en-IN" sz="1100" dirty="0" err="1">
                <a:solidFill>
                  <a:schemeClr val="tx1"/>
                </a:solidFill>
              </a:rPr>
              <a:t>Newsarticle</a:t>
            </a:r>
            <a:r>
              <a:rPr lang="en-IN" sz="1100" dirty="0">
                <a:solidFill>
                  <a:schemeClr val="tx1"/>
                </a:solidFill>
              </a:rPr>
              <a:t>[4,], y))</a:t>
            </a:r>
          </a:p>
        </p:txBody>
      </p:sp>
      <p:sp>
        <p:nvSpPr>
          <p:cNvPr id="73" name="Rounded Rectangle 8">
            <a:extLst>
              <a:ext uri="{FF2B5EF4-FFF2-40B4-BE49-F238E27FC236}">
                <a16:creationId xmlns:a16="http://schemas.microsoft.com/office/drawing/2014/main" id="{D21CFD7E-F05D-43CA-8EF1-E258B7E57F7B}"/>
              </a:ext>
            </a:extLst>
          </p:cNvPr>
          <p:cNvSpPr/>
          <p:nvPr/>
        </p:nvSpPr>
        <p:spPr>
          <a:xfrm>
            <a:off x="6236129" y="2876309"/>
            <a:ext cx="2087377" cy="681704"/>
          </a:xfrm>
          <a:prstGeom prst="roundRect">
            <a:avLst/>
          </a:prstGeom>
          <a:solidFill>
            <a:srgbClr val="0B2C4E"/>
          </a:solidFill>
          <a:ln w="19050">
            <a:solidFill>
              <a:schemeClr val="bg1"/>
            </a:solidFill>
          </a:ln>
          <a:effectLst>
            <a:outerShdw blurRad="1270000" dist="825500" dir="2700000" algn="tl"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Cosine Function</a:t>
            </a:r>
            <a:endParaRPr lang="en-IN" sz="1400" b="1" dirty="0"/>
          </a:p>
        </p:txBody>
      </p:sp>
      <p:sp>
        <p:nvSpPr>
          <p:cNvPr id="74" name="Rounded Rectangle 8">
            <a:extLst>
              <a:ext uri="{FF2B5EF4-FFF2-40B4-BE49-F238E27FC236}">
                <a16:creationId xmlns:a16="http://schemas.microsoft.com/office/drawing/2014/main" id="{5C592EF0-DA88-4F09-B060-DD7DC66795C4}"/>
              </a:ext>
            </a:extLst>
          </p:cNvPr>
          <p:cNvSpPr/>
          <p:nvPr/>
        </p:nvSpPr>
        <p:spPr>
          <a:xfrm>
            <a:off x="8517350" y="2863653"/>
            <a:ext cx="2223993" cy="704141"/>
          </a:xfrm>
          <a:prstGeom prst="roundRect">
            <a:avLst/>
          </a:prstGeom>
          <a:solidFill>
            <a:srgbClr val="0B2C4E"/>
          </a:solidFill>
          <a:ln w="19050">
            <a:solidFill>
              <a:schemeClr val="bg1"/>
            </a:solidFill>
          </a:ln>
          <a:effectLst>
            <a:outerShdw blurRad="1270000" dist="825500" dir="2700000" algn="tl"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Recommendation</a:t>
            </a:r>
            <a:endParaRPr lang="en-IN" sz="1400" b="1" dirty="0"/>
          </a:p>
        </p:txBody>
      </p:sp>
      <p:grpSp>
        <p:nvGrpSpPr>
          <p:cNvPr id="75" name="Group 74">
            <a:extLst>
              <a:ext uri="{FF2B5EF4-FFF2-40B4-BE49-F238E27FC236}">
                <a16:creationId xmlns:a16="http://schemas.microsoft.com/office/drawing/2014/main" id="{0CECD445-F69D-4E58-98C2-978A55AF59DF}"/>
              </a:ext>
            </a:extLst>
          </p:cNvPr>
          <p:cNvGrpSpPr/>
          <p:nvPr/>
        </p:nvGrpSpPr>
        <p:grpSpPr>
          <a:xfrm rot="10800000">
            <a:off x="4708038" y="3673016"/>
            <a:ext cx="421582" cy="436045"/>
            <a:chOff x="2281151" y="2761528"/>
            <a:chExt cx="1657802" cy="1714678"/>
          </a:xfrm>
          <a:solidFill>
            <a:srgbClr val="383B4A"/>
          </a:solidFill>
        </p:grpSpPr>
        <p:sp>
          <p:nvSpPr>
            <p:cNvPr id="76" name="Freeform: Shape 2">
              <a:extLst>
                <a:ext uri="{FF2B5EF4-FFF2-40B4-BE49-F238E27FC236}">
                  <a16:creationId xmlns:a16="http://schemas.microsoft.com/office/drawing/2014/main" id="{D089DFD2-F785-4A6A-ABC3-18876465986F}"/>
                </a:ext>
              </a:extLst>
            </p:cNvPr>
            <p:cNvSpPr/>
            <p:nvPr/>
          </p:nvSpPr>
          <p:spPr>
            <a:xfrm>
              <a:off x="2281151" y="3555835"/>
              <a:ext cx="1657802" cy="920371"/>
            </a:xfrm>
            <a:custGeom>
              <a:avLst/>
              <a:gdLst>
                <a:gd name="connsiteX0" fmla="*/ 347165 w 2807077"/>
                <a:gd name="connsiteY0" fmla="*/ 1551769 h 1558421"/>
                <a:gd name="connsiteX1" fmla="*/ 566119 w 2807077"/>
                <a:gd name="connsiteY1" fmla="*/ 1473675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689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3"/>
                    <a:pt x="566119" y="1473675"/>
                  </a:cubicBezTo>
                  <a:lnTo>
                    <a:pt x="1399418" y="794830"/>
                  </a:lnTo>
                  <a:lnTo>
                    <a:pt x="2240812" y="1480327"/>
                  </a:lnTo>
                  <a:cubicBezTo>
                    <a:pt x="2305316" y="1532679"/>
                    <a:pt x="2382832" y="1558422"/>
                    <a:pt x="2459767" y="1558422"/>
                  </a:cubicBezTo>
                  <a:cubicBezTo>
                    <a:pt x="2560422" y="1558422"/>
                    <a:pt x="2660499" y="1514744"/>
                    <a:pt x="2729051" y="1430578"/>
                  </a:cubicBezTo>
                  <a:cubicBezTo>
                    <a:pt x="2850240" y="1281909"/>
                    <a:pt x="2827682" y="1063244"/>
                    <a:pt x="2679302" y="942342"/>
                  </a:cubicBezTo>
                  <a:lnTo>
                    <a:pt x="1618661" y="78095"/>
                  </a:lnTo>
                  <a:cubicBezTo>
                    <a:pt x="1491107" y="-26032"/>
                    <a:pt x="1307729" y="-26032"/>
                    <a:pt x="1180175" y="78095"/>
                  </a:cubicBezTo>
                  <a:lnTo>
                    <a:pt x="127922" y="935689"/>
                  </a:lnTo>
                  <a:cubicBezTo>
                    <a:pt x="-20747" y="1056591"/>
                    <a:pt x="-43019" y="1275253"/>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sp>
          <p:nvSpPr>
            <p:cNvPr id="77" name="Freeform: Shape 3">
              <a:extLst>
                <a:ext uri="{FF2B5EF4-FFF2-40B4-BE49-F238E27FC236}">
                  <a16:creationId xmlns:a16="http://schemas.microsoft.com/office/drawing/2014/main" id="{605EE7DF-6DC9-4904-B021-4A8341B0D97D}"/>
                </a:ext>
              </a:extLst>
            </p:cNvPr>
            <p:cNvSpPr/>
            <p:nvPr/>
          </p:nvSpPr>
          <p:spPr>
            <a:xfrm>
              <a:off x="2281151" y="2761528"/>
              <a:ext cx="1657802" cy="920374"/>
            </a:xfrm>
            <a:custGeom>
              <a:avLst/>
              <a:gdLst>
                <a:gd name="connsiteX0" fmla="*/ 347165 w 2807077"/>
                <a:gd name="connsiteY0" fmla="*/ 1551769 h 1558421"/>
                <a:gd name="connsiteX1" fmla="*/ 566119 w 2807077"/>
                <a:gd name="connsiteY1" fmla="*/ 1473674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400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6"/>
                    <a:pt x="566119" y="1473674"/>
                  </a:cubicBezTo>
                  <a:lnTo>
                    <a:pt x="1399418" y="794830"/>
                  </a:lnTo>
                  <a:lnTo>
                    <a:pt x="2240812" y="1480327"/>
                  </a:lnTo>
                  <a:cubicBezTo>
                    <a:pt x="2305316" y="1532682"/>
                    <a:pt x="2382832" y="1558422"/>
                    <a:pt x="2459767" y="1558422"/>
                  </a:cubicBezTo>
                  <a:cubicBezTo>
                    <a:pt x="2560422" y="1558422"/>
                    <a:pt x="2660499" y="1514746"/>
                    <a:pt x="2729051" y="1430578"/>
                  </a:cubicBezTo>
                  <a:cubicBezTo>
                    <a:pt x="2850240" y="1281912"/>
                    <a:pt x="2827682" y="1063244"/>
                    <a:pt x="2679302" y="942342"/>
                  </a:cubicBezTo>
                  <a:lnTo>
                    <a:pt x="1618661" y="78095"/>
                  </a:lnTo>
                  <a:cubicBezTo>
                    <a:pt x="1491107" y="-26032"/>
                    <a:pt x="1307729" y="-26032"/>
                    <a:pt x="1180175" y="78095"/>
                  </a:cubicBezTo>
                  <a:lnTo>
                    <a:pt x="127922" y="935400"/>
                  </a:lnTo>
                  <a:cubicBezTo>
                    <a:pt x="-20747" y="1056591"/>
                    <a:pt x="-43019" y="1275256"/>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grpSp>
      <p:grpSp>
        <p:nvGrpSpPr>
          <p:cNvPr id="78" name="Group 77">
            <a:extLst>
              <a:ext uri="{FF2B5EF4-FFF2-40B4-BE49-F238E27FC236}">
                <a16:creationId xmlns:a16="http://schemas.microsoft.com/office/drawing/2014/main" id="{6DEB0B4A-364B-42A7-96C8-80EF6C89012F}"/>
              </a:ext>
            </a:extLst>
          </p:cNvPr>
          <p:cNvGrpSpPr/>
          <p:nvPr/>
        </p:nvGrpSpPr>
        <p:grpSpPr>
          <a:xfrm rot="10800000">
            <a:off x="6978357" y="3634416"/>
            <a:ext cx="421582" cy="436045"/>
            <a:chOff x="2281151" y="2761528"/>
            <a:chExt cx="1657802" cy="1714678"/>
          </a:xfrm>
          <a:solidFill>
            <a:srgbClr val="383B4A"/>
          </a:solidFill>
        </p:grpSpPr>
        <p:sp>
          <p:nvSpPr>
            <p:cNvPr id="79" name="Freeform: Shape 2">
              <a:extLst>
                <a:ext uri="{FF2B5EF4-FFF2-40B4-BE49-F238E27FC236}">
                  <a16:creationId xmlns:a16="http://schemas.microsoft.com/office/drawing/2014/main" id="{F2148E34-02A9-4D10-90E5-97706AC318E5}"/>
                </a:ext>
              </a:extLst>
            </p:cNvPr>
            <p:cNvSpPr/>
            <p:nvPr/>
          </p:nvSpPr>
          <p:spPr>
            <a:xfrm>
              <a:off x="2281151" y="3555835"/>
              <a:ext cx="1657802" cy="920371"/>
            </a:xfrm>
            <a:custGeom>
              <a:avLst/>
              <a:gdLst>
                <a:gd name="connsiteX0" fmla="*/ 347165 w 2807077"/>
                <a:gd name="connsiteY0" fmla="*/ 1551769 h 1558421"/>
                <a:gd name="connsiteX1" fmla="*/ 566119 w 2807077"/>
                <a:gd name="connsiteY1" fmla="*/ 1473675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689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3"/>
                    <a:pt x="566119" y="1473675"/>
                  </a:cubicBezTo>
                  <a:lnTo>
                    <a:pt x="1399418" y="794830"/>
                  </a:lnTo>
                  <a:lnTo>
                    <a:pt x="2240812" y="1480327"/>
                  </a:lnTo>
                  <a:cubicBezTo>
                    <a:pt x="2305316" y="1532679"/>
                    <a:pt x="2382832" y="1558422"/>
                    <a:pt x="2459767" y="1558422"/>
                  </a:cubicBezTo>
                  <a:cubicBezTo>
                    <a:pt x="2560422" y="1558422"/>
                    <a:pt x="2660499" y="1514744"/>
                    <a:pt x="2729051" y="1430578"/>
                  </a:cubicBezTo>
                  <a:cubicBezTo>
                    <a:pt x="2850240" y="1281909"/>
                    <a:pt x="2827682" y="1063244"/>
                    <a:pt x="2679302" y="942342"/>
                  </a:cubicBezTo>
                  <a:lnTo>
                    <a:pt x="1618661" y="78095"/>
                  </a:lnTo>
                  <a:cubicBezTo>
                    <a:pt x="1491107" y="-26032"/>
                    <a:pt x="1307729" y="-26032"/>
                    <a:pt x="1180175" y="78095"/>
                  </a:cubicBezTo>
                  <a:lnTo>
                    <a:pt x="127922" y="935689"/>
                  </a:lnTo>
                  <a:cubicBezTo>
                    <a:pt x="-20747" y="1056591"/>
                    <a:pt x="-43019" y="1275253"/>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sp>
          <p:nvSpPr>
            <p:cNvPr id="80" name="Freeform: Shape 3">
              <a:extLst>
                <a:ext uri="{FF2B5EF4-FFF2-40B4-BE49-F238E27FC236}">
                  <a16:creationId xmlns:a16="http://schemas.microsoft.com/office/drawing/2014/main" id="{F325B682-93B9-4CCB-B7DA-C9E7AAB3BAD0}"/>
                </a:ext>
              </a:extLst>
            </p:cNvPr>
            <p:cNvSpPr/>
            <p:nvPr/>
          </p:nvSpPr>
          <p:spPr>
            <a:xfrm>
              <a:off x="2281151" y="2761528"/>
              <a:ext cx="1657802" cy="920374"/>
            </a:xfrm>
            <a:custGeom>
              <a:avLst/>
              <a:gdLst>
                <a:gd name="connsiteX0" fmla="*/ 347165 w 2807077"/>
                <a:gd name="connsiteY0" fmla="*/ 1551769 h 1558421"/>
                <a:gd name="connsiteX1" fmla="*/ 566119 w 2807077"/>
                <a:gd name="connsiteY1" fmla="*/ 1473674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400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6"/>
                    <a:pt x="566119" y="1473674"/>
                  </a:cubicBezTo>
                  <a:lnTo>
                    <a:pt x="1399418" y="794830"/>
                  </a:lnTo>
                  <a:lnTo>
                    <a:pt x="2240812" y="1480327"/>
                  </a:lnTo>
                  <a:cubicBezTo>
                    <a:pt x="2305316" y="1532682"/>
                    <a:pt x="2382832" y="1558422"/>
                    <a:pt x="2459767" y="1558422"/>
                  </a:cubicBezTo>
                  <a:cubicBezTo>
                    <a:pt x="2560422" y="1558422"/>
                    <a:pt x="2660499" y="1514746"/>
                    <a:pt x="2729051" y="1430578"/>
                  </a:cubicBezTo>
                  <a:cubicBezTo>
                    <a:pt x="2850240" y="1281912"/>
                    <a:pt x="2827682" y="1063244"/>
                    <a:pt x="2679302" y="942342"/>
                  </a:cubicBezTo>
                  <a:lnTo>
                    <a:pt x="1618661" y="78095"/>
                  </a:lnTo>
                  <a:cubicBezTo>
                    <a:pt x="1491107" y="-26032"/>
                    <a:pt x="1307729" y="-26032"/>
                    <a:pt x="1180175" y="78095"/>
                  </a:cubicBezTo>
                  <a:lnTo>
                    <a:pt x="127922" y="935400"/>
                  </a:lnTo>
                  <a:cubicBezTo>
                    <a:pt x="-20747" y="1056591"/>
                    <a:pt x="-43019" y="1275256"/>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grpSp>
      <p:grpSp>
        <p:nvGrpSpPr>
          <p:cNvPr id="81" name="Group 80">
            <a:extLst>
              <a:ext uri="{FF2B5EF4-FFF2-40B4-BE49-F238E27FC236}">
                <a16:creationId xmlns:a16="http://schemas.microsoft.com/office/drawing/2014/main" id="{B25C64BD-D596-48FF-8469-84B90F70E932}"/>
              </a:ext>
            </a:extLst>
          </p:cNvPr>
          <p:cNvGrpSpPr/>
          <p:nvPr/>
        </p:nvGrpSpPr>
        <p:grpSpPr>
          <a:xfrm rot="10800000">
            <a:off x="9447410" y="3634416"/>
            <a:ext cx="421582" cy="436045"/>
            <a:chOff x="2281151" y="2761528"/>
            <a:chExt cx="1657802" cy="1714678"/>
          </a:xfrm>
          <a:solidFill>
            <a:srgbClr val="383B4A"/>
          </a:solidFill>
        </p:grpSpPr>
        <p:sp>
          <p:nvSpPr>
            <p:cNvPr id="82" name="Freeform: Shape 2">
              <a:extLst>
                <a:ext uri="{FF2B5EF4-FFF2-40B4-BE49-F238E27FC236}">
                  <a16:creationId xmlns:a16="http://schemas.microsoft.com/office/drawing/2014/main" id="{3BE2FD73-3B60-45E5-91CE-C2FB603C908B}"/>
                </a:ext>
              </a:extLst>
            </p:cNvPr>
            <p:cNvSpPr/>
            <p:nvPr/>
          </p:nvSpPr>
          <p:spPr>
            <a:xfrm>
              <a:off x="2281151" y="3555835"/>
              <a:ext cx="1657802" cy="920371"/>
            </a:xfrm>
            <a:custGeom>
              <a:avLst/>
              <a:gdLst>
                <a:gd name="connsiteX0" fmla="*/ 347165 w 2807077"/>
                <a:gd name="connsiteY0" fmla="*/ 1551769 h 1558421"/>
                <a:gd name="connsiteX1" fmla="*/ 566119 w 2807077"/>
                <a:gd name="connsiteY1" fmla="*/ 1473675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689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3"/>
                    <a:pt x="566119" y="1473675"/>
                  </a:cubicBezTo>
                  <a:lnTo>
                    <a:pt x="1399418" y="794830"/>
                  </a:lnTo>
                  <a:lnTo>
                    <a:pt x="2240812" y="1480327"/>
                  </a:lnTo>
                  <a:cubicBezTo>
                    <a:pt x="2305316" y="1532679"/>
                    <a:pt x="2382832" y="1558422"/>
                    <a:pt x="2459767" y="1558422"/>
                  </a:cubicBezTo>
                  <a:cubicBezTo>
                    <a:pt x="2560422" y="1558422"/>
                    <a:pt x="2660499" y="1514744"/>
                    <a:pt x="2729051" y="1430578"/>
                  </a:cubicBezTo>
                  <a:cubicBezTo>
                    <a:pt x="2850240" y="1281909"/>
                    <a:pt x="2827682" y="1063244"/>
                    <a:pt x="2679302" y="942342"/>
                  </a:cubicBezTo>
                  <a:lnTo>
                    <a:pt x="1618661" y="78095"/>
                  </a:lnTo>
                  <a:cubicBezTo>
                    <a:pt x="1491107" y="-26032"/>
                    <a:pt x="1307729" y="-26032"/>
                    <a:pt x="1180175" y="78095"/>
                  </a:cubicBezTo>
                  <a:lnTo>
                    <a:pt x="127922" y="935689"/>
                  </a:lnTo>
                  <a:cubicBezTo>
                    <a:pt x="-20747" y="1056591"/>
                    <a:pt x="-43019" y="1275253"/>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sp>
          <p:nvSpPr>
            <p:cNvPr id="83" name="Freeform: Shape 3">
              <a:extLst>
                <a:ext uri="{FF2B5EF4-FFF2-40B4-BE49-F238E27FC236}">
                  <a16:creationId xmlns:a16="http://schemas.microsoft.com/office/drawing/2014/main" id="{3D4D7042-DF6C-4516-9711-7207D69303D7}"/>
                </a:ext>
              </a:extLst>
            </p:cNvPr>
            <p:cNvSpPr/>
            <p:nvPr/>
          </p:nvSpPr>
          <p:spPr>
            <a:xfrm>
              <a:off x="2281151" y="2761528"/>
              <a:ext cx="1657802" cy="920374"/>
            </a:xfrm>
            <a:custGeom>
              <a:avLst/>
              <a:gdLst>
                <a:gd name="connsiteX0" fmla="*/ 347165 w 2807077"/>
                <a:gd name="connsiteY0" fmla="*/ 1551769 h 1558421"/>
                <a:gd name="connsiteX1" fmla="*/ 566119 w 2807077"/>
                <a:gd name="connsiteY1" fmla="*/ 1473674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400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6"/>
                    <a:pt x="566119" y="1473674"/>
                  </a:cubicBezTo>
                  <a:lnTo>
                    <a:pt x="1399418" y="794830"/>
                  </a:lnTo>
                  <a:lnTo>
                    <a:pt x="2240812" y="1480327"/>
                  </a:lnTo>
                  <a:cubicBezTo>
                    <a:pt x="2305316" y="1532682"/>
                    <a:pt x="2382832" y="1558422"/>
                    <a:pt x="2459767" y="1558422"/>
                  </a:cubicBezTo>
                  <a:cubicBezTo>
                    <a:pt x="2560422" y="1558422"/>
                    <a:pt x="2660499" y="1514746"/>
                    <a:pt x="2729051" y="1430578"/>
                  </a:cubicBezTo>
                  <a:cubicBezTo>
                    <a:pt x="2850240" y="1281912"/>
                    <a:pt x="2827682" y="1063244"/>
                    <a:pt x="2679302" y="942342"/>
                  </a:cubicBezTo>
                  <a:lnTo>
                    <a:pt x="1618661" y="78095"/>
                  </a:lnTo>
                  <a:cubicBezTo>
                    <a:pt x="1491107" y="-26032"/>
                    <a:pt x="1307729" y="-26032"/>
                    <a:pt x="1180175" y="78095"/>
                  </a:cubicBezTo>
                  <a:lnTo>
                    <a:pt x="127922" y="935400"/>
                  </a:lnTo>
                  <a:cubicBezTo>
                    <a:pt x="-20747" y="1056591"/>
                    <a:pt x="-43019" y="1275256"/>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grpSp>
      <p:grpSp>
        <p:nvGrpSpPr>
          <p:cNvPr id="84" name="Group 83">
            <a:extLst>
              <a:ext uri="{FF2B5EF4-FFF2-40B4-BE49-F238E27FC236}">
                <a16:creationId xmlns:a16="http://schemas.microsoft.com/office/drawing/2014/main" id="{E23AE27E-86C2-4795-94A2-1D07EA51118A}"/>
              </a:ext>
            </a:extLst>
          </p:cNvPr>
          <p:cNvGrpSpPr/>
          <p:nvPr/>
        </p:nvGrpSpPr>
        <p:grpSpPr>
          <a:xfrm rot="10800000">
            <a:off x="9448587" y="2306167"/>
            <a:ext cx="421582" cy="436045"/>
            <a:chOff x="2281151" y="2761528"/>
            <a:chExt cx="1657802" cy="1714678"/>
          </a:xfrm>
          <a:solidFill>
            <a:srgbClr val="383B4A"/>
          </a:solidFill>
        </p:grpSpPr>
        <p:sp>
          <p:nvSpPr>
            <p:cNvPr id="85" name="Freeform: Shape 2">
              <a:extLst>
                <a:ext uri="{FF2B5EF4-FFF2-40B4-BE49-F238E27FC236}">
                  <a16:creationId xmlns:a16="http://schemas.microsoft.com/office/drawing/2014/main" id="{0DA1B7F0-8261-4ECD-8513-7E4F3347B23F}"/>
                </a:ext>
              </a:extLst>
            </p:cNvPr>
            <p:cNvSpPr/>
            <p:nvPr/>
          </p:nvSpPr>
          <p:spPr>
            <a:xfrm>
              <a:off x="2281151" y="3555835"/>
              <a:ext cx="1657802" cy="920371"/>
            </a:xfrm>
            <a:custGeom>
              <a:avLst/>
              <a:gdLst>
                <a:gd name="connsiteX0" fmla="*/ 347165 w 2807077"/>
                <a:gd name="connsiteY0" fmla="*/ 1551769 h 1558421"/>
                <a:gd name="connsiteX1" fmla="*/ 566119 w 2807077"/>
                <a:gd name="connsiteY1" fmla="*/ 1473675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689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3"/>
                    <a:pt x="566119" y="1473675"/>
                  </a:cubicBezTo>
                  <a:lnTo>
                    <a:pt x="1399418" y="794830"/>
                  </a:lnTo>
                  <a:lnTo>
                    <a:pt x="2240812" y="1480327"/>
                  </a:lnTo>
                  <a:cubicBezTo>
                    <a:pt x="2305316" y="1532679"/>
                    <a:pt x="2382832" y="1558422"/>
                    <a:pt x="2459767" y="1558422"/>
                  </a:cubicBezTo>
                  <a:cubicBezTo>
                    <a:pt x="2560422" y="1558422"/>
                    <a:pt x="2660499" y="1514744"/>
                    <a:pt x="2729051" y="1430578"/>
                  </a:cubicBezTo>
                  <a:cubicBezTo>
                    <a:pt x="2850240" y="1281909"/>
                    <a:pt x="2827682" y="1063244"/>
                    <a:pt x="2679302" y="942342"/>
                  </a:cubicBezTo>
                  <a:lnTo>
                    <a:pt x="1618661" y="78095"/>
                  </a:lnTo>
                  <a:cubicBezTo>
                    <a:pt x="1491107" y="-26032"/>
                    <a:pt x="1307729" y="-26032"/>
                    <a:pt x="1180175" y="78095"/>
                  </a:cubicBezTo>
                  <a:lnTo>
                    <a:pt x="127922" y="935689"/>
                  </a:lnTo>
                  <a:cubicBezTo>
                    <a:pt x="-20747" y="1056591"/>
                    <a:pt x="-43019" y="1275253"/>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sp>
          <p:nvSpPr>
            <p:cNvPr id="86" name="Freeform: Shape 3">
              <a:extLst>
                <a:ext uri="{FF2B5EF4-FFF2-40B4-BE49-F238E27FC236}">
                  <a16:creationId xmlns:a16="http://schemas.microsoft.com/office/drawing/2014/main" id="{630E339B-0193-4DCA-9610-F2E1D0A95136}"/>
                </a:ext>
              </a:extLst>
            </p:cNvPr>
            <p:cNvSpPr/>
            <p:nvPr/>
          </p:nvSpPr>
          <p:spPr>
            <a:xfrm>
              <a:off x="2281151" y="2761528"/>
              <a:ext cx="1657802" cy="920374"/>
            </a:xfrm>
            <a:custGeom>
              <a:avLst/>
              <a:gdLst>
                <a:gd name="connsiteX0" fmla="*/ 347165 w 2807077"/>
                <a:gd name="connsiteY0" fmla="*/ 1551769 h 1558421"/>
                <a:gd name="connsiteX1" fmla="*/ 566119 w 2807077"/>
                <a:gd name="connsiteY1" fmla="*/ 1473674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400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6"/>
                    <a:pt x="566119" y="1473674"/>
                  </a:cubicBezTo>
                  <a:lnTo>
                    <a:pt x="1399418" y="794830"/>
                  </a:lnTo>
                  <a:lnTo>
                    <a:pt x="2240812" y="1480327"/>
                  </a:lnTo>
                  <a:cubicBezTo>
                    <a:pt x="2305316" y="1532682"/>
                    <a:pt x="2382832" y="1558422"/>
                    <a:pt x="2459767" y="1558422"/>
                  </a:cubicBezTo>
                  <a:cubicBezTo>
                    <a:pt x="2560422" y="1558422"/>
                    <a:pt x="2660499" y="1514746"/>
                    <a:pt x="2729051" y="1430578"/>
                  </a:cubicBezTo>
                  <a:cubicBezTo>
                    <a:pt x="2850240" y="1281912"/>
                    <a:pt x="2827682" y="1063244"/>
                    <a:pt x="2679302" y="942342"/>
                  </a:cubicBezTo>
                  <a:lnTo>
                    <a:pt x="1618661" y="78095"/>
                  </a:lnTo>
                  <a:cubicBezTo>
                    <a:pt x="1491107" y="-26032"/>
                    <a:pt x="1307729" y="-26032"/>
                    <a:pt x="1180175" y="78095"/>
                  </a:cubicBezTo>
                  <a:lnTo>
                    <a:pt x="127922" y="935400"/>
                  </a:lnTo>
                  <a:cubicBezTo>
                    <a:pt x="-20747" y="1056591"/>
                    <a:pt x="-43019" y="1275256"/>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grpSp>
      <p:grpSp>
        <p:nvGrpSpPr>
          <p:cNvPr id="87" name="Group 86">
            <a:extLst>
              <a:ext uri="{FF2B5EF4-FFF2-40B4-BE49-F238E27FC236}">
                <a16:creationId xmlns:a16="http://schemas.microsoft.com/office/drawing/2014/main" id="{3264320A-CD41-4AA5-900F-DF9A2DB62D72}"/>
              </a:ext>
            </a:extLst>
          </p:cNvPr>
          <p:cNvGrpSpPr/>
          <p:nvPr/>
        </p:nvGrpSpPr>
        <p:grpSpPr>
          <a:xfrm rot="5400000">
            <a:off x="5885208" y="1281771"/>
            <a:ext cx="421582" cy="436045"/>
            <a:chOff x="2281151" y="2761528"/>
            <a:chExt cx="1657802" cy="1714678"/>
          </a:xfrm>
          <a:solidFill>
            <a:srgbClr val="383B4A"/>
          </a:solidFill>
        </p:grpSpPr>
        <p:sp>
          <p:nvSpPr>
            <p:cNvPr id="88" name="Freeform: Shape 2">
              <a:extLst>
                <a:ext uri="{FF2B5EF4-FFF2-40B4-BE49-F238E27FC236}">
                  <a16:creationId xmlns:a16="http://schemas.microsoft.com/office/drawing/2014/main" id="{BED3C584-755B-4F65-9030-68C72A1F514F}"/>
                </a:ext>
              </a:extLst>
            </p:cNvPr>
            <p:cNvSpPr/>
            <p:nvPr/>
          </p:nvSpPr>
          <p:spPr>
            <a:xfrm>
              <a:off x="2281151" y="3555835"/>
              <a:ext cx="1657802" cy="920371"/>
            </a:xfrm>
            <a:custGeom>
              <a:avLst/>
              <a:gdLst>
                <a:gd name="connsiteX0" fmla="*/ 347165 w 2807077"/>
                <a:gd name="connsiteY0" fmla="*/ 1551769 h 1558421"/>
                <a:gd name="connsiteX1" fmla="*/ 566119 w 2807077"/>
                <a:gd name="connsiteY1" fmla="*/ 1473675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689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3"/>
                    <a:pt x="566119" y="1473675"/>
                  </a:cubicBezTo>
                  <a:lnTo>
                    <a:pt x="1399418" y="794830"/>
                  </a:lnTo>
                  <a:lnTo>
                    <a:pt x="2240812" y="1480327"/>
                  </a:lnTo>
                  <a:cubicBezTo>
                    <a:pt x="2305316" y="1532679"/>
                    <a:pt x="2382832" y="1558422"/>
                    <a:pt x="2459767" y="1558422"/>
                  </a:cubicBezTo>
                  <a:cubicBezTo>
                    <a:pt x="2560422" y="1558422"/>
                    <a:pt x="2660499" y="1514744"/>
                    <a:pt x="2729051" y="1430578"/>
                  </a:cubicBezTo>
                  <a:cubicBezTo>
                    <a:pt x="2850240" y="1281909"/>
                    <a:pt x="2827682" y="1063244"/>
                    <a:pt x="2679302" y="942342"/>
                  </a:cubicBezTo>
                  <a:lnTo>
                    <a:pt x="1618661" y="78095"/>
                  </a:lnTo>
                  <a:cubicBezTo>
                    <a:pt x="1491107" y="-26032"/>
                    <a:pt x="1307729" y="-26032"/>
                    <a:pt x="1180175" y="78095"/>
                  </a:cubicBezTo>
                  <a:lnTo>
                    <a:pt x="127922" y="935689"/>
                  </a:lnTo>
                  <a:cubicBezTo>
                    <a:pt x="-20747" y="1056591"/>
                    <a:pt x="-43019" y="1275253"/>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sp>
          <p:nvSpPr>
            <p:cNvPr id="89" name="Freeform: Shape 3">
              <a:extLst>
                <a:ext uri="{FF2B5EF4-FFF2-40B4-BE49-F238E27FC236}">
                  <a16:creationId xmlns:a16="http://schemas.microsoft.com/office/drawing/2014/main" id="{E807CCCD-F347-45D8-AE52-6CDE6915EEB9}"/>
                </a:ext>
              </a:extLst>
            </p:cNvPr>
            <p:cNvSpPr/>
            <p:nvPr/>
          </p:nvSpPr>
          <p:spPr>
            <a:xfrm>
              <a:off x="2281151" y="2761528"/>
              <a:ext cx="1657802" cy="920374"/>
            </a:xfrm>
            <a:custGeom>
              <a:avLst/>
              <a:gdLst>
                <a:gd name="connsiteX0" fmla="*/ 347165 w 2807077"/>
                <a:gd name="connsiteY0" fmla="*/ 1551769 h 1558421"/>
                <a:gd name="connsiteX1" fmla="*/ 566119 w 2807077"/>
                <a:gd name="connsiteY1" fmla="*/ 1473674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400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6"/>
                    <a:pt x="566119" y="1473674"/>
                  </a:cubicBezTo>
                  <a:lnTo>
                    <a:pt x="1399418" y="794830"/>
                  </a:lnTo>
                  <a:lnTo>
                    <a:pt x="2240812" y="1480327"/>
                  </a:lnTo>
                  <a:cubicBezTo>
                    <a:pt x="2305316" y="1532682"/>
                    <a:pt x="2382832" y="1558422"/>
                    <a:pt x="2459767" y="1558422"/>
                  </a:cubicBezTo>
                  <a:cubicBezTo>
                    <a:pt x="2560422" y="1558422"/>
                    <a:pt x="2660499" y="1514746"/>
                    <a:pt x="2729051" y="1430578"/>
                  </a:cubicBezTo>
                  <a:cubicBezTo>
                    <a:pt x="2850240" y="1281912"/>
                    <a:pt x="2827682" y="1063244"/>
                    <a:pt x="2679302" y="942342"/>
                  </a:cubicBezTo>
                  <a:lnTo>
                    <a:pt x="1618661" y="78095"/>
                  </a:lnTo>
                  <a:cubicBezTo>
                    <a:pt x="1491107" y="-26032"/>
                    <a:pt x="1307729" y="-26032"/>
                    <a:pt x="1180175" y="78095"/>
                  </a:cubicBezTo>
                  <a:lnTo>
                    <a:pt x="127922" y="935400"/>
                  </a:lnTo>
                  <a:cubicBezTo>
                    <a:pt x="-20747" y="1056591"/>
                    <a:pt x="-43019" y="1275256"/>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grpSp>
      <p:grpSp>
        <p:nvGrpSpPr>
          <p:cNvPr id="90" name="Group 89">
            <a:extLst>
              <a:ext uri="{FF2B5EF4-FFF2-40B4-BE49-F238E27FC236}">
                <a16:creationId xmlns:a16="http://schemas.microsoft.com/office/drawing/2014/main" id="{7529D375-63D2-438F-9B86-D5573DA26BED}"/>
              </a:ext>
            </a:extLst>
          </p:cNvPr>
          <p:cNvGrpSpPr/>
          <p:nvPr/>
        </p:nvGrpSpPr>
        <p:grpSpPr>
          <a:xfrm rot="5220768">
            <a:off x="8246027" y="1255505"/>
            <a:ext cx="421582" cy="436045"/>
            <a:chOff x="2281151" y="2761528"/>
            <a:chExt cx="1657802" cy="1714678"/>
          </a:xfrm>
          <a:solidFill>
            <a:srgbClr val="383B4A"/>
          </a:solidFill>
        </p:grpSpPr>
        <p:sp>
          <p:nvSpPr>
            <p:cNvPr id="91" name="Freeform: Shape 2">
              <a:extLst>
                <a:ext uri="{FF2B5EF4-FFF2-40B4-BE49-F238E27FC236}">
                  <a16:creationId xmlns:a16="http://schemas.microsoft.com/office/drawing/2014/main" id="{54504CC7-BB49-4323-89D3-A5C07D368754}"/>
                </a:ext>
              </a:extLst>
            </p:cNvPr>
            <p:cNvSpPr/>
            <p:nvPr/>
          </p:nvSpPr>
          <p:spPr>
            <a:xfrm>
              <a:off x="2281151" y="3555835"/>
              <a:ext cx="1657802" cy="920371"/>
            </a:xfrm>
            <a:custGeom>
              <a:avLst/>
              <a:gdLst>
                <a:gd name="connsiteX0" fmla="*/ 347165 w 2807077"/>
                <a:gd name="connsiteY0" fmla="*/ 1551769 h 1558421"/>
                <a:gd name="connsiteX1" fmla="*/ 566119 w 2807077"/>
                <a:gd name="connsiteY1" fmla="*/ 1473675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689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3"/>
                    <a:pt x="566119" y="1473675"/>
                  </a:cubicBezTo>
                  <a:lnTo>
                    <a:pt x="1399418" y="794830"/>
                  </a:lnTo>
                  <a:lnTo>
                    <a:pt x="2240812" y="1480327"/>
                  </a:lnTo>
                  <a:cubicBezTo>
                    <a:pt x="2305316" y="1532679"/>
                    <a:pt x="2382832" y="1558422"/>
                    <a:pt x="2459767" y="1558422"/>
                  </a:cubicBezTo>
                  <a:cubicBezTo>
                    <a:pt x="2560422" y="1558422"/>
                    <a:pt x="2660499" y="1514744"/>
                    <a:pt x="2729051" y="1430578"/>
                  </a:cubicBezTo>
                  <a:cubicBezTo>
                    <a:pt x="2850240" y="1281909"/>
                    <a:pt x="2827682" y="1063244"/>
                    <a:pt x="2679302" y="942342"/>
                  </a:cubicBezTo>
                  <a:lnTo>
                    <a:pt x="1618661" y="78095"/>
                  </a:lnTo>
                  <a:cubicBezTo>
                    <a:pt x="1491107" y="-26032"/>
                    <a:pt x="1307729" y="-26032"/>
                    <a:pt x="1180175" y="78095"/>
                  </a:cubicBezTo>
                  <a:lnTo>
                    <a:pt x="127922" y="935689"/>
                  </a:lnTo>
                  <a:cubicBezTo>
                    <a:pt x="-20747" y="1056591"/>
                    <a:pt x="-43019" y="1275253"/>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sp>
          <p:nvSpPr>
            <p:cNvPr id="92" name="Freeform: Shape 3">
              <a:extLst>
                <a:ext uri="{FF2B5EF4-FFF2-40B4-BE49-F238E27FC236}">
                  <a16:creationId xmlns:a16="http://schemas.microsoft.com/office/drawing/2014/main" id="{9362FC83-6DF6-42B3-A214-DBA7E913939C}"/>
                </a:ext>
              </a:extLst>
            </p:cNvPr>
            <p:cNvSpPr/>
            <p:nvPr/>
          </p:nvSpPr>
          <p:spPr>
            <a:xfrm>
              <a:off x="2281151" y="2761528"/>
              <a:ext cx="1657802" cy="920374"/>
            </a:xfrm>
            <a:custGeom>
              <a:avLst/>
              <a:gdLst>
                <a:gd name="connsiteX0" fmla="*/ 347165 w 2807077"/>
                <a:gd name="connsiteY0" fmla="*/ 1551769 h 1558421"/>
                <a:gd name="connsiteX1" fmla="*/ 566119 w 2807077"/>
                <a:gd name="connsiteY1" fmla="*/ 1473674 h 1558421"/>
                <a:gd name="connsiteX2" fmla="*/ 1399418 w 2807077"/>
                <a:gd name="connsiteY2" fmla="*/ 794830 h 1558421"/>
                <a:gd name="connsiteX3" fmla="*/ 2240812 w 2807077"/>
                <a:gd name="connsiteY3" fmla="*/ 1480327 h 1558421"/>
                <a:gd name="connsiteX4" fmla="*/ 2459767 w 2807077"/>
                <a:gd name="connsiteY4" fmla="*/ 1558422 h 1558421"/>
                <a:gd name="connsiteX5" fmla="*/ 2729051 w 2807077"/>
                <a:gd name="connsiteY5" fmla="*/ 1430578 h 1558421"/>
                <a:gd name="connsiteX6" fmla="*/ 2679302 w 2807077"/>
                <a:gd name="connsiteY6" fmla="*/ 942342 h 1558421"/>
                <a:gd name="connsiteX7" fmla="*/ 1618661 w 2807077"/>
                <a:gd name="connsiteY7" fmla="*/ 78095 h 1558421"/>
                <a:gd name="connsiteX8" fmla="*/ 1180175 w 2807077"/>
                <a:gd name="connsiteY8" fmla="*/ 78095 h 1558421"/>
                <a:gd name="connsiteX9" fmla="*/ 127922 w 2807077"/>
                <a:gd name="connsiteY9" fmla="*/ 935400 h 1558421"/>
                <a:gd name="connsiteX10" fmla="*/ 77883 w 2807077"/>
                <a:gd name="connsiteY10" fmla="*/ 1423925 h 1558421"/>
                <a:gd name="connsiteX11" fmla="*/ 347165 w 2807077"/>
                <a:gd name="connsiteY11" fmla="*/ 1551769 h 155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077" h="1558421">
                  <a:moveTo>
                    <a:pt x="347165" y="1551769"/>
                  </a:moveTo>
                  <a:cubicBezTo>
                    <a:pt x="424103" y="1551769"/>
                    <a:pt x="501908" y="1526316"/>
                    <a:pt x="566119" y="1473674"/>
                  </a:cubicBezTo>
                  <a:lnTo>
                    <a:pt x="1399418" y="794830"/>
                  </a:lnTo>
                  <a:lnTo>
                    <a:pt x="2240812" y="1480327"/>
                  </a:lnTo>
                  <a:cubicBezTo>
                    <a:pt x="2305316" y="1532682"/>
                    <a:pt x="2382832" y="1558422"/>
                    <a:pt x="2459767" y="1558422"/>
                  </a:cubicBezTo>
                  <a:cubicBezTo>
                    <a:pt x="2560422" y="1558422"/>
                    <a:pt x="2660499" y="1514746"/>
                    <a:pt x="2729051" y="1430578"/>
                  </a:cubicBezTo>
                  <a:cubicBezTo>
                    <a:pt x="2850240" y="1281912"/>
                    <a:pt x="2827682" y="1063244"/>
                    <a:pt x="2679302" y="942342"/>
                  </a:cubicBezTo>
                  <a:lnTo>
                    <a:pt x="1618661" y="78095"/>
                  </a:lnTo>
                  <a:cubicBezTo>
                    <a:pt x="1491107" y="-26032"/>
                    <a:pt x="1307729" y="-26032"/>
                    <a:pt x="1180175" y="78095"/>
                  </a:cubicBezTo>
                  <a:lnTo>
                    <a:pt x="127922" y="935400"/>
                  </a:lnTo>
                  <a:cubicBezTo>
                    <a:pt x="-20747" y="1056591"/>
                    <a:pt x="-43019" y="1275256"/>
                    <a:pt x="77883" y="1423925"/>
                  </a:cubicBezTo>
                  <a:cubicBezTo>
                    <a:pt x="146722" y="1508094"/>
                    <a:pt x="246510" y="1551769"/>
                    <a:pt x="347165" y="1551769"/>
                  </a:cubicBezTo>
                  <a:close/>
                </a:path>
              </a:pathLst>
            </a:custGeom>
            <a:grpFill/>
            <a:ln w="2884" cap="flat">
              <a:solidFill>
                <a:schemeClr val="bg2"/>
              </a:solidFill>
              <a:prstDash val="solid"/>
              <a:miter/>
            </a:ln>
          </p:spPr>
          <p:txBody>
            <a:bodyPr rtlCol="0" anchor="ctr"/>
            <a:lstStyle/>
            <a:p>
              <a:endParaRPr lang="id-ID"/>
            </a:p>
          </p:txBody>
        </p:sp>
      </p:grpSp>
    </p:spTree>
    <p:extLst>
      <p:ext uri="{BB962C8B-B14F-4D97-AF65-F5344CB8AC3E}">
        <p14:creationId xmlns:p14="http://schemas.microsoft.com/office/powerpoint/2010/main" val="368704435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1+#ppt_w/2"/>
                                              </p:val>
                                            </p:tav>
                                            <p:tav tm="100000">
                                              <p:val>
                                                <p:strVal val="#ppt_x"/>
                                              </p:val>
                                            </p:tav>
                                          </p:tavLst>
                                        </p:anim>
                                        <p:anim calcmode="lin" valueType="num">
                                          <p:cBhvr additive="base">
                                            <p:cTn id="8" dur="1500" fill="hold"/>
                                            <p:tgtEl>
                                              <p:spTgt spid="17"/>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1000"/>
                                            <p:tgtEl>
                                              <p:spTgt spid="33"/>
                                            </p:tgtEl>
                                          </p:cBhvr>
                                        </p:animEffect>
                                      </p:childTnLst>
                                    </p:cTn>
                                  </p:par>
                                  <p:par>
                                    <p:cTn id="12" presetID="2" presetClass="entr" presetSubtype="8" fill="hold" grpId="0" nodeType="withEffect" p14:presetBounceEnd="50000">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14:bounceEnd="50000">
                                          <p:cBhvr additive="base">
                                            <p:cTn id="14" dur="2000" fill="hold"/>
                                            <p:tgtEl>
                                              <p:spTgt spid="46"/>
                                            </p:tgtEl>
                                            <p:attrNameLst>
                                              <p:attrName>ppt_x</p:attrName>
                                            </p:attrNameLst>
                                          </p:cBhvr>
                                          <p:tavLst>
                                            <p:tav tm="0">
                                              <p:val>
                                                <p:strVal val="0-#ppt_w/2"/>
                                              </p:val>
                                            </p:tav>
                                            <p:tav tm="100000">
                                              <p:val>
                                                <p:strVal val="#ppt_x"/>
                                              </p:val>
                                            </p:tav>
                                          </p:tavLst>
                                        </p:anim>
                                        <p:anim calcmode="lin" valueType="num" p14:bounceEnd="50000">
                                          <p:cBhvr additive="base">
                                            <p:cTn id="15" dur="2000" fill="hold"/>
                                            <p:tgtEl>
                                              <p:spTgt spid="46"/>
                                            </p:tgtEl>
                                            <p:attrNameLst>
                                              <p:attrName>ppt_y</p:attrName>
                                            </p:attrNameLst>
                                          </p:cBhvr>
                                          <p:tavLst>
                                            <p:tav tm="0">
                                              <p:val>
                                                <p:strVal val="#ppt_y"/>
                                              </p:val>
                                            </p:tav>
                                            <p:tav tm="100000">
                                              <p:val>
                                                <p:strVal val="#ppt_y"/>
                                              </p:val>
                                            </p:tav>
                                          </p:tavLst>
                                        </p:anim>
                                      </p:childTnLst>
                                    </p:cTn>
                                  </p:par>
                                  <p:par>
                                    <p:cTn id="16" presetID="2" presetClass="entr" presetSubtype="1" fill="hold" grpId="0" nodeType="withEffect" p14:presetBounceEnd="50000">
                                      <p:stCondLst>
                                        <p:cond delay="500"/>
                                      </p:stCondLst>
                                      <p:childTnLst>
                                        <p:set>
                                          <p:cBhvr>
                                            <p:cTn id="17" dur="1" fill="hold">
                                              <p:stCondLst>
                                                <p:cond delay="0"/>
                                              </p:stCondLst>
                                            </p:cTn>
                                            <p:tgtEl>
                                              <p:spTgt spid="45"/>
                                            </p:tgtEl>
                                            <p:attrNameLst>
                                              <p:attrName>style.visibility</p:attrName>
                                            </p:attrNameLst>
                                          </p:cBhvr>
                                          <p:to>
                                            <p:strVal val="visible"/>
                                          </p:to>
                                        </p:set>
                                        <p:anim calcmode="lin" valueType="num" p14:bounceEnd="50000">
                                          <p:cBhvr additive="base">
                                            <p:cTn id="18" dur="2000" fill="hold"/>
                                            <p:tgtEl>
                                              <p:spTgt spid="45"/>
                                            </p:tgtEl>
                                            <p:attrNameLst>
                                              <p:attrName>ppt_x</p:attrName>
                                            </p:attrNameLst>
                                          </p:cBhvr>
                                          <p:tavLst>
                                            <p:tav tm="0">
                                              <p:val>
                                                <p:strVal val="#ppt_x"/>
                                              </p:val>
                                            </p:tav>
                                            <p:tav tm="100000">
                                              <p:val>
                                                <p:strVal val="#ppt_x"/>
                                              </p:val>
                                            </p:tav>
                                          </p:tavLst>
                                        </p:anim>
                                        <p:anim calcmode="lin" valueType="num" p14:bounceEnd="50000">
                                          <p:cBhvr additive="base">
                                            <p:cTn id="19" dur="2000" fill="hold"/>
                                            <p:tgtEl>
                                              <p:spTgt spid="4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0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1000"/>
                                            <p:tgtEl>
                                              <p:spTgt spid="6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1000"/>
                                            <p:tgtEl>
                                              <p:spTgt spid="63"/>
                                            </p:tgtEl>
                                          </p:cBhvr>
                                        </p:animEffect>
                                      </p:childTnLst>
                                    </p:cTn>
                                  </p:par>
                                  <p:par>
                                    <p:cTn id="33" presetID="0" presetClass="path" presetSubtype="0" decel="50000" fill="hold" grpId="1" nodeType="withEffect">
                                      <p:stCondLst>
                                        <p:cond delay="0"/>
                                      </p:stCondLst>
                                      <p:childTnLst>
                                        <p:animMotion origin="layout" path="M 0.19714 -4.81481E-6 L 5E-6 -4.81481E-6 " pathEditMode="relative" rAng="0" ptsTypes="AA">
                                          <p:cBhvr>
                                            <p:cTn id="34" dur="1500" fill="hold"/>
                                            <p:tgtEl>
                                              <p:spTgt spid="61"/>
                                            </p:tgtEl>
                                            <p:attrNameLst>
                                              <p:attrName>ppt_x</p:attrName>
                                              <p:attrName>ppt_y</p:attrName>
                                            </p:attrNameLst>
                                          </p:cBhvr>
                                          <p:rCtr x="-9857" y="0"/>
                                        </p:animMotion>
                                      </p:childTnLst>
                                    </p:cTn>
                                  </p:par>
                                  <p:par>
                                    <p:cTn id="35" presetID="0" presetClass="path" presetSubtype="0" decel="50000" fill="hold" grpId="1" nodeType="withEffect">
                                      <p:stCondLst>
                                        <p:cond delay="0"/>
                                      </p:stCondLst>
                                      <p:childTnLst>
                                        <p:animMotion origin="layout" path="M 0.06537 -1.48148E-6 L -4.16667E-6 -1.48148E-6 " pathEditMode="relative" rAng="0" ptsTypes="AA">
                                          <p:cBhvr>
                                            <p:cTn id="36" dur="1500" fill="hold"/>
                                            <p:tgtEl>
                                              <p:spTgt spid="62"/>
                                            </p:tgtEl>
                                            <p:attrNameLst>
                                              <p:attrName>ppt_x</p:attrName>
                                              <p:attrName>ppt_y</p:attrName>
                                            </p:attrNameLst>
                                          </p:cBhvr>
                                          <p:rCtr x="-3268" y="0"/>
                                        </p:animMotion>
                                      </p:childTnLst>
                                    </p:cTn>
                                  </p:par>
                                  <p:par>
                                    <p:cTn id="37" presetID="0" presetClass="path" presetSubtype="0" decel="50000" fill="hold" grpId="1" nodeType="withEffect">
                                      <p:stCondLst>
                                        <p:cond delay="0"/>
                                      </p:stCondLst>
                                      <p:childTnLst>
                                        <p:animMotion origin="layout" path="M -0.07096 7.40741E-7 L -1.66667E-6 7.40741E-7 " pathEditMode="relative" rAng="0" ptsTypes="AA">
                                          <p:cBhvr>
                                            <p:cTn id="38" dur="1500" fill="hold"/>
                                            <p:tgtEl>
                                              <p:spTgt spid="63"/>
                                            </p:tgtEl>
                                            <p:attrNameLst>
                                              <p:attrName>ppt_x</p:attrName>
                                              <p:attrName>ppt_y</p:attrName>
                                            </p:attrNameLst>
                                          </p:cBhvr>
                                          <p:rCtr x="3542" y="0"/>
                                        </p:animMotion>
                                      </p:childTnLst>
                                    </p:cTn>
                                  </p:par>
                                  <p:par>
                                    <p:cTn id="39" presetID="12" presetClass="entr" presetSubtype="1" fill="hold" nodeType="withEffect">
                                      <p:stCondLst>
                                        <p:cond delay="1500"/>
                                      </p:stCondLst>
                                      <p:childTnLst>
                                        <p:set>
                                          <p:cBhvr>
                                            <p:cTn id="40" dur="1" fill="hold">
                                              <p:stCondLst>
                                                <p:cond delay="0"/>
                                              </p:stCondLst>
                                            </p:cTn>
                                            <p:tgtEl>
                                              <p:spTgt spid="64"/>
                                            </p:tgtEl>
                                            <p:attrNameLst>
                                              <p:attrName>style.visibility</p:attrName>
                                            </p:attrNameLst>
                                          </p:cBhvr>
                                          <p:to>
                                            <p:strVal val="visible"/>
                                          </p:to>
                                        </p:set>
                                        <p:anim calcmode="lin" valueType="num">
                                          <p:cBhvr additive="base">
                                            <p:cTn id="41" dur="1000"/>
                                            <p:tgtEl>
                                              <p:spTgt spid="64"/>
                                            </p:tgtEl>
                                            <p:attrNameLst>
                                              <p:attrName>ppt_y</p:attrName>
                                            </p:attrNameLst>
                                          </p:cBhvr>
                                          <p:tavLst>
                                            <p:tav tm="0">
                                              <p:val>
                                                <p:strVal val="#ppt_y-#ppt_h*1.125000"/>
                                              </p:val>
                                            </p:tav>
                                            <p:tav tm="100000">
                                              <p:val>
                                                <p:strVal val="#ppt_y"/>
                                              </p:val>
                                            </p:tav>
                                          </p:tavLst>
                                        </p:anim>
                                        <p:animEffect transition="in" filter="wipe(down)">
                                          <p:cBhvr>
                                            <p:cTn id="42" dur="1000"/>
                                            <p:tgtEl>
                                              <p:spTgt spid="64"/>
                                            </p:tgtEl>
                                          </p:cBhvr>
                                        </p:animEffect>
                                      </p:childTnLst>
                                    </p:cTn>
                                  </p:par>
                                  <p:par>
                                    <p:cTn id="43" presetID="12" presetClass="entr" presetSubtype="1" fill="hold" nodeType="withEffect">
                                      <p:stCondLst>
                                        <p:cond delay="1500"/>
                                      </p:stCondLst>
                                      <p:childTnLst>
                                        <p:set>
                                          <p:cBhvr>
                                            <p:cTn id="44" dur="1" fill="hold">
                                              <p:stCondLst>
                                                <p:cond delay="0"/>
                                              </p:stCondLst>
                                            </p:cTn>
                                            <p:tgtEl>
                                              <p:spTgt spid="67"/>
                                            </p:tgtEl>
                                            <p:attrNameLst>
                                              <p:attrName>style.visibility</p:attrName>
                                            </p:attrNameLst>
                                          </p:cBhvr>
                                          <p:to>
                                            <p:strVal val="visible"/>
                                          </p:to>
                                        </p:set>
                                        <p:anim calcmode="lin" valueType="num">
                                          <p:cBhvr additive="base">
                                            <p:cTn id="45" dur="1000"/>
                                            <p:tgtEl>
                                              <p:spTgt spid="67"/>
                                            </p:tgtEl>
                                            <p:attrNameLst>
                                              <p:attrName>ppt_y</p:attrName>
                                            </p:attrNameLst>
                                          </p:cBhvr>
                                          <p:tavLst>
                                            <p:tav tm="0">
                                              <p:val>
                                                <p:strVal val="#ppt_y-#ppt_h*1.125000"/>
                                              </p:val>
                                            </p:tav>
                                            <p:tav tm="100000">
                                              <p:val>
                                                <p:strVal val="#ppt_y"/>
                                              </p:val>
                                            </p:tav>
                                          </p:tavLst>
                                        </p:anim>
                                        <p:animEffect transition="in" filter="wipe(down)">
                                          <p:cBhvr>
                                            <p:cTn id="46" dur="1000"/>
                                            <p:tgtEl>
                                              <p:spTgt spid="67"/>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500"/>
                                            <p:tgtEl>
                                              <p:spTgt spid="48"/>
                                            </p:tgtEl>
                                          </p:cBhvr>
                                        </p:animEffect>
                                      </p:childTnLst>
                                    </p:cTn>
                                  </p:par>
                                  <p:par>
                                    <p:cTn id="50" presetID="12" presetClass="entr" presetSubtype="1" fill="hold" nodeType="withEffect">
                                      <p:stCondLst>
                                        <p:cond delay="3000"/>
                                      </p:stCondLst>
                                      <p:childTnLst>
                                        <p:set>
                                          <p:cBhvr>
                                            <p:cTn id="51" dur="1" fill="hold">
                                              <p:stCondLst>
                                                <p:cond delay="0"/>
                                              </p:stCondLst>
                                            </p:cTn>
                                            <p:tgtEl>
                                              <p:spTgt spid="75"/>
                                            </p:tgtEl>
                                            <p:attrNameLst>
                                              <p:attrName>style.visibility</p:attrName>
                                            </p:attrNameLst>
                                          </p:cBhvr>
                                          <p:to>
                                            <p:strVal val="visible"/>
                                          </p:to>
                                        </p:set>
                                        <p:anim calcmode="lin" valueType="num">
                                          <p:cBhvr additive="base">
                                            <p:cTn id="52" dur="1000"/>
                                            <p:tgtEl>
                                              <p:spTgt spid="75"/>
                                            </p:tgtEl>
                                            <p:attrNameLst>
                                              <p:attrName>ppt_y</p:attrName>
                                            </p:attrNameLst>
                                          </p:cBhvr>
                                          <p:tavLst>
                                            <p:tav tm="0">
                                              <p:val>
                                                <p:strVal val="#ppt_y-#ppt_h*1.125000"/>
                                              </p:val>
                                            </p:tav>
                                            <p:tav tm="100000">
                                              <p:val>
                                                <p:strVal val="#ppt_y"/>
                                              </p:val>
                                            </p:tav>
                                          </p:tavLst>
                                        </p:anim>
                                        <p:animEffect transition="in" filter="wipe(down)">
                                          <p:cBhvr>
                                            <p:cTn id="53" dur="1000"/>
                                            <p:tgtEl>
                                              <p:spTgt spid="75"/>
                                            </p:tgtEl>
                                          </p:cBhvr>
                                        </p:animEffect>
                                      </p:childTnLst>
                                    </p:cTn>
                                  </p:par>
                                </p:childTnLst>
                              </p:cTn>
                            </p:par>
                            <p:par>
                              <p:cTn id="54" fill="hold">
                                <p:stCondLst>
                                  <p:cond delay="6500"/>
                                </p:stCondLst>
                                <p:childTnLst>
                                  <p:par>
                                    <p:cTn id="55" presetID="10" presetClass="entr" presetSubtype="0" fill="hold" grpId="0" nodeType="after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1000"/>
                                            <p:tgtEl>
                                              <p:spTgt spid="7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10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1000"/>
                                            <p:tgtEl>
                                              <p:spTgt spid="72"/>
                                            </p:tgtEl>
                                          </p:cBhvr>
                                        </p:animEffect>
                                      </p:childTnLst>
                                    </p:cTn>
                                  </p:par>
                                  <p:par>
                                    <p:cTn id="64" presetID="0" presetClass="path" presetSubtype="0" decel="50000" fill="hold" grpId="1" nodeType="withEffect">
                                      <p:stCondLst>
                                        <p:cond delay="0"/>
                                      </p:stCondLst>
                                      <p:childTnLst>
                                        <p:animMotion origin="layout" path="M 0.19714 3.7037E-6 L -1.25E-6 3.7037E-6 " pathEditMode="relative" rAng="0" ptsTypes="AA">
                                          <p:cBhvr>
                                            <p:cTn id="65" dur="1500" fill="hold"/>
                                            <p:tgtEl>
                                              <p:spTgt spid="70"/>
                                            </p:tgtEl>
                                            <p:attrNameLst>
                                              <p:attrName>ppt_x</p:attrName>
                                              <p:attrName>ppt_y</p:attrName>
                                            </p:attrNameLst>
                                          </p:cBhvr>
                                          <p:rCtr x="-9857" y="0"/>
                                        </p:animMotion>
                                      </p:childTnLst>
                                    </p:cTn>
                                  </p:par>
                                  <p:par>
                                    <p:cTn id="66" presetID="0" presetClass="path" presetSubtype="0" decel="50000" fill="hold" grpId="1" nodeType="withEffect">
                                      <p:stCondLst>
                                        <p:cond delay="0"/>
                                      </p:stCondLst>
                                      <p:childTnLst>
                                        <p:animMotion origin="layout" path="M 0.06537 1.11022E-16 L -2.91667E-6 1.11022E-16 " pathEditMode="relative" rAng="0" ptsTypes="AA">
                                          <p:cBhvr>
                                            <p:cTn id="67" dur="1500" fill="hold"/>
                                            <p:tgtEl>
                                              <p:spTgt spid="71"/>
                                            </p:tgtEl>
                                            <p:attrNameLst>
                                              <p:attrName>ppt_x</p:attrName>
                                              <p:attrName>ppt_y</p:attrName>
                                            </p:attrNameLst>
                                          </p:cBhvr>
                                          <p:rCtr x="-3268" y="0"/>
                                        </p:animMotion>
                                      </p:childTnLst>
                                    </p:cTn>
                                  </p:par>
                                  <p:par>
                                    <p:cTn id="68" presetID="0" presetClass="path" presetSubtype="0" decel="50000" fill="hold" grpId="1" nodeType="withEffect">
                                      <p:stCondLst>
                                        <p:cond delay="0"/>
                                      </p:stCondLst>
                                      <p:childTnLst>
                                        <p:animMotion origin="layout" path="M -0.07096 4.44444E-6 L -2.08333E-6 4.44444E-6 " pathEditMode="relative" rAng="0" ptsTypes="AA">
                                          <p:cBhvr>
                                            <p:cTn id="69" dur="1500" fill="hold"/>
                                            <p:tgtEl>
                                              <p:spTgt spid="72"/>
                                            </p:tgtEl>
                                            <p:attrNameLst>
                                              <p:attrName>ppt_x</p:attrName>
                                              <p:attrName>ppt_y</p:attrName>
                                            </p:attrNameLst>
                                          </p:cBhvr>
                                          <p:rCtr x="3542" y="0"/>
                                        </p:animMotion>
                                      </p:childTnLst>
                                    </p:cTn>
                                  </p:par>
                                  <p:par>
                                    <p:cTn id="70" presetID="10" presetClass="entr" presetSubtype="0" fill="hold" grpId="0" nodeType="withEffect">
                                      <p:stCondLst>
                                        <p:cond delay="200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1500"/>
                                            <p:tgtEl>
                                              <p:spTgt spid="73"/>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1500"/>
                                            <p:tgtEl>
                                              <p:spTgt spid="74"/>
                                            </p:tgtEl>
                                          </p:cBhvr>
                                        </p:animEffect>
                                      </p:childTnLst>
                                    </p:cTn>
                                  </p:par>
                                  <p:par>
                                    <p:cTn id="76" presetID="12" presetClass="entr" presetSubtype="1" fill="hold" nodeType="withEffect">
                                      <p:stCondLst>
                                        <p:cond delay="3000"/>
                                      </p:stCondLst>
                                      <p:childTnLst>
                                        <p:set>
                                          <p:cBhvr>
                                            <p:cTn id="77" dur="1" fill="hold">
                                              <p:stCondLst>
                                                <p:cond delay="0"/>
                                              </p:stCondLst>
                                            </p:cTn>
                                            <p:tgtEl>
                                              <p:spTgt spid="78"/>
                                            </p:tgtEl>
                                            <p:attrNameLst>
                                              <p:attrName>style.visibility</p:attrName>
                                            </p:attrNameLst>
                                          </p:cBhvr>
                                          <p:to>
                                            <p:strVal val="visible"/>
                                          </p:to>
                                        </p:set>
                                        <p:anim calcmode="lin" valueType="num">
                                          <p:cBhvr additive="base">
                                            <p:cTn id="78" dur="1000"/>
                                            <p:tgtEl>
                                              <p:spTgt spid="78"/>
                                            </p:tgtEl>
                                            <p:attrNameLst>
                                              <p:attrName>ppt_y</p:attrName>
                                            </p:attrNameLst>
                                          </p:cBhvr>
                                          <p:tavLst>
                                            <p:tav tm="0">
                                              <p:val>
                                                <p:strVal val="#ppt_y-#ppt_h*1.125000"/>
                                              </p:val>
                                            </p:tav>
                                            <p:tav tm="100000">
                                              <p:val>
                                                <p:strVal val="#ppt_y"/>
                                              </p:val>
                                            </p:tav>
                                          </p:tavLst>
                                        </p:anim>
                                        <p:animEffect transition="in" filter="wipe(down)">
                                          <p:cBhvr>
                                            <p:cTn id="79" dur="1000"/>
                                            <p:tgtEl>
                                              <p:spTgt spid="78"/>
                                            </p:tgtEl>
                                          </p:cBhvr>
                                        </p:animEffect>
                                      </p:childTnLst>
                                    </p:cTn>
                                  </p:par>
                                  <p:par>
                                    <p:cTn id="80" presetID="12" presetClass="entr" presetSubtype="1" fill="hold" nodeType="withEffect">
                                      <p:stCondLst>
                                        <p:cond delay="3000"/>
                                      </p:stCondLst>
                                      <p:childTnLst>
                                        <p:set>
                                          <p:cBhvr>
                                            <p:cTn id="81" dur="1" fill="hold">
                                              <p:stCondLst>
                                                <p:cond delay="0"/>
                                              </p:stCondLst>
                                            </p:cTn>
                                            <p:tgtEl>
                                              <p:spTgt spid="81"/>
                                            </p:tgtEl>
                                            <p:attrNameLst>
                                              <p:attrName>style.visibility</p:attrName>
                                            </p:attrNameLst>
                                          </p:cBhvr>
                                          <p:to>
                                            <p:strVal val="visible"/>
                                          </p:to>
                                        </p:set>
                                        <p:anim calcmode="lin" valueType="num">
                                          <p:cBhvr additive="base">
                                            <p:cTn id="82" dur="1000"/>
                                            <p:tgtEl>
                                              <p:spTgt spid="81"/>
                                            </p:tgtEl>
                                            <p:attrNameLst>
                                              <p:attrName>ppt_y</p:attrName>
                                            </p:attrNameLst>
                                          </p:cBhvr>
                                          <p:tavLst>
                                            <p:tav tm="0">
                                              <p:val>
                                                <p:strVal val="#ppt_y-#ppt_h*1.125000"/>
                                              </p:val>
                                            </p:tav>
                                            <p:tav tm="100000">
                                              <p:val>
                                                <p:strVal val="#ppt_y"/>
                                              </p:val>
                                            </p:tav>
                                          </p:tavLst>
                                        </p:anim>
                                        <p:animEffect transition="in" filter="wipe(down)">
                                          <p:cBhvr>
                                            <p:cTn id="83" dur="1000"/>
                                            <p:tgtEl>
                                              <p:spTgt spid="81"/>
                                            </p:tgtEl>
                                          </p:cBhvr>
                                        </p:animEffect>
                                      </p:childTnLst>
                                    </p:cTn>
                                  </p:par>
                                  <p:par>
                                    <p:cTn id="84" presetID="12" presetClass="entr" presetSubtype="1" fill="hold" nodeType="withEffect">
                                      <p:stCondLst>
                                        <p:cond delay="3000"/>
                                      </p:stCondLst>
                                      <p:childTnLst>
                                        <p:set>
                                          <p:cBhvr>
                                            <p:cTn id="85" dur="1" fill="hold">
                                              <p:stCondLst>
                                                <p:cond delay="0"/>
                                              </p:stCondLst>
                                            </p:cTn>
                                            <p:tgtEl>
                                              <p:spTgt spid="84"/>
                                            </p:tgtEl>
                                            <p:attrNameLst>
                                              <p:attrName>style.visibility</p:attrName>
                                            </p:attrNameLst>
                                          </p:cBhvr>
                                          <p:to>
                                            <p:strVal val="visible"/>
                                          </p:to>
                                        </p:set>
                                        <p:anim calcmode="lin" valueType="num">
                                          <p:cBhvr additive="base">
                                            <p:cTn id="86" dur="1000"/>
                                            <p:tgtEl>
                                              <p:spTgt spid="84"/>
                                            </p:tgtEl>
                                            <p:attrNameLst>
                                              <p:attrName>ppt_y</p:attrName>
                                            </p:attrNameLst>
                                          </p:cBhvr>
                                          <p:tavLst>
                                            <p:tav tm="0">
                                              <p:val>
                                                <p:strVal val="#ppt_y-#ppt_h*1.125000"/>
                                              </p:val>
                                            </p:tav>
                                            <p:tav tm="100000">
                                              <p:val>
                                                <p:strVal val="#ppt_y"/>
                                              </p:val>
                                            </p:tav>
                                          </p:tavLst>
                                        </p:anim>
                                        <p:animEffect transition="in" filter="wipe(down)">
                                          <p:cBhvr>
                                            <p:cTn id="87" dur="1000"/>
                                            <p:tgtEl>
                                              <p:spTgt spid="84"/>
                                            </p:tgtEl>
                                          </p:cBhvr>
                                        </p:animEffect>
                                      </p:childTnLst>
                                    </p:cTn>
                                  </p:par>
                                  <p:par>
                                    <p:cTn id="88" presetID="12" presetClass="entr" presetSubtype="1" fill="hold" nodeType="withEffect">
                                      <p:stCondLst>
                                        <p:cond delay="1500"/>
                                      </p:stCondLst>
                                      <p:childTnLst>
                                        <p:set>
                                          <p:cBhvr>
                                            <p:cTn id="89" dur="1" fill="hold">
                                              <p:stCondLst>
                                                <p:cond delay="0"/>
                                              </p:stCondLst>
                                            </p:cTn>
                                            <p:tgtEl>
                                              <p:spTgt spid="87"/>
                                            </p:tgtEl>
                                            <p:attrNameLst>
                                              <p:attrName>style.visibility</p:attrName>
                                            </p:attrNameLst>
                                          </p:cBhvr>
                                          <p:to>
                                            <p:strVal val="visible"/>
                                          </p:to>
                                        </p:set>
                                        <p:anim calcmode="lin" valueType="num">
                                          <p:cBhvr additive="base">
                                            <p:cTn id="90" dur="1000"/>
                                            <p:tgtEl>
                                              <p:spTgt spid="87"/>
                                            </p:tgtEl>
                                            <p:attrNameLst>
                                              <p:attrName>ppt_y</p:attrName>
                                            </p:attrNameLst>
                                          </p:cBhvr>
                                          <p:tavLst>
                                            <p:tav tm="0">
                                              <p:val>
                                                <p:strVal val="#ppt_y-#ppt_h*1.125000"/>
                                              </p:val>
                                            </p:tav>
                                            <p:tav tm="100000">
                                              <p:val>
                                                <p:strVal val="#ppt_y"/>
                                              </p:val>
                                            </p:tav>
                                          </p:tavLst>
                                        </p:anim>
                                        <p:animEffect transition="in" filter="wipe(down)">
                                          <p:cBhvr>
                                            <p:cTn id="91" dur="1000"/>
                                            <p:tgtEl>
                                              <p:spTgt spid="87"/>
                                            </p:tgtEl>
                                          </p:cBhvr>
                                        </p:animEffect>
                                      </p:childTnLst>
                                    </p:cTn>
                                  </p:par>
                                  <p:par>
                                    <p:cTn id="92" presetID="12" presetClass="entr" presetSubtype="1" fill="hold" nodeType="withEffect">
                                      <p:stCondLst>
                                        <p:cond delay="1500"/>
                                      </p:stCondLst>
                                      <p:childTnLst>
                                        <p:set>
                                          <p:cBhvr>
                                            <p:cTn id="93" dur="1" fill="hold">
                                              <p:stCondLst>
                                                <p:cond delay="0"/>
                                              </p:stCondLst>
                                            </p:cTn>
                                            <p:tgtEl>
                                              <p:spTgt spid="90"/>
                                            </p:tgtEl>
                                            <p:attrNameLst>
                                              <p:attrName>style.visibility</p:attrName>
                                            </p:attrNameLst>
                                          </p:cBhvr>
                                          <p:to>
                                            <p:strVal val="visible"/>
                                          </p:to>
                                        </p:set>
                                        <p:anim calcmode="lin" valueType="num">
                                          <p:cBhvr additive="base">
                                            <p:cTn id="94" dur="1000"/>
                                            <p:tgtEl>
                                              <p:spTgt spid="90"/>
                                            </p:tgtEl>
                                            <p:attrNameLst>
                                              <p:attrName>ppt_y</p:attrName>
                                            </p:attrNameLst>
                                          </p:cBhvr>
                                          <p:tavLst>
                                            <p:tav tm="0">
                                              <p:val>
                                                <p:strVal val="#ppt_y-#ppt_h*1.125000"/>
                                              </p:val>
                                            </p:tav>
                                            <p:tav tm="100000">
                                              <p:val>
                                                <p:strVal val="#ppt_y"/>
                                              </p:val>
                                            </p:tav>
                                          </p:tavLst>
                                        </p:anim>
                                        <p:animEffect transition="in" filter="wipe(down)">
                                          <p:cBhvr>
                                            <p:cTn id="95"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7" grpId="0" animBg="1"/>
          <p:bldP spid="45" grpId="0" animBg="1"/>
          <p:bldP spid="46" grpId="0" animBg="1"/>
          <p:bldP spid="48" grpId="0" animBg="1"/>
          <p:bldP spid="61" grpId="0" animBg="1"/>
          <p:bldP spid="61" grpId="1" animBg="1"/>
          <p:bldP spid="62" grpId="0" animBg="1"/>
          <p:bldP spid="62" grpId="1" animBg="1"/>
          <p:bldP spid="63" grpId="0" animBg="1"/>
          <p:bldP spid="63" grpId="1" animBg="1"/>
          <p:bldP spid="70" grpId="0" animBg="1"/>
          <p:bldP spid="70" grpId="1" animBg="1"/>
          <p:bldP spid="71" grpId="0" animBg="1"/>
          <p:bldP spid="71" grpId="1" animBg="1"/>
          <p:bldP spid="72" grpId="0" animBg="1"/>
          <p:bldP spid="72" grpId="1" animBg="1"/>
          <p:bldP spid="73" grpId="0" animBg="1"/>
          <p:bldP spid="7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1+#ppt_w/2"/>
                                              </p:val>
                                            </p:tav>
                                            <p:tav tm="100000">
                                              <p:val>
                                                <p:strVal val="#ppt_x"/>
                                              </p:val>
                                            </p:tav>
                                          </p:tavLst>
                                        </p:anim>
                                        <p:anim calcmode="lin" valueType="num">
                                          <p:cBhvr additive="base">
                                            <p:cTn id="8" dur="1500" fill="hold"/>
                                            <p:tgtEl>
                                              <p:spTgt spid="17"/>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1000"/>
                                            <p:tgtEl>
                                              <p:spTgt spid="3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additive="base">
                                            <p:cTn id="14" dur="2000" fill="hold"/>
                                            <p:tgtEl>
                                              <p:spTgt spid="46"/>
                                            </p:tgtEl>
                                            <p:attrNameLst>
                                              <p:attrName>ppt_x</p:attrName>
                                            </p:attrNameLst>
                                          </p:cBhvr>
                                          <p:tavLst>
                                            <p:tav tm="0">
                                              <p:val>
                                                <p:strVal val="0-#ppt_w/2"/>
                                              </p:val>
                                            </p:tav>
                                            <p:tav tm="100000">
                                              <p:val>
                                                <p:strVal val="#ppt_x"/>
                                              </p:val>
                                            </p:tav>
                                          </p:tavLst>
                                        </p:anim>
                                        <p:anim calcmode="lin" valueType="num">
                                          <p:cBhvr additive="base">
                                            <p:cTn id="15" dur="2000" fill="hold"/>
                                            <p:tgtEl>
                                              <p:spTgt spid="46"/>
                                            </p:tgtEl>
                                            <p:attrNameLst>
                                              <p:attrName>ppt_y</p:attrName>
                                            </p:attrNameLst>
                                          </p:cBhvr>
                                          <p:tavLst>
                                            <p:tav tm="0">
                                              <p:val>
                                                <p:strVal val="#ppt_y"/>
                                              </p:val>
                                            </p:tav>
                                            <p:tav tm="100000">
                                              <p:val>
                                                <p:strVal val="#ppt_y"/>
                                              </p:val>
                                            </p:tav>
                                          </p:tavLst>
                                        </p:anim>
                                      </p:childTnLst>
                                    </p:cTn>
                                  </p:par>
                                  <p:par>
                                    <p:cTn id="16" presetID="2" presetClass="entr" presetSubtype="1" fill="hold" grpId="0" nodeType="withEffect">
                                      <p:stCondLst>
                                        <p:cond delay="50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2000" fill="hold"/>
                                            <p:tgtEl>
                                              <p:spTgt spid="45"/>
                                            </p:tgtEl>
                                            <p:attrNameLst>
                                              <p:attrName>ppt_x</p:attrName>
                                            </p:attrNameLst>
                                          </p:cBhvr>
                                          <p:tavLst>
                                            <p:tav tm="0">
                                              <p:val>
                                                <p:strVal val="#ppt_x"/>
                                              </p:val>
                                            </p:tav>
                                            <p:tav tm="100000">
                                              <p:val>
                                                <p:strVal val="#ppt_x"/>
                                              </p:val>
                                            </p:tav>
                                          </p:tavLst>
                                        </p:anim>
                                        <p:anim calcmode="lin" valueType="num">
                                          <p:cBhvr additive="base">
                                            <p:cTn id="19" dur="2000" fill="hold"/>
                                            <p:tgtEl>
                                              <p:spTgt spid="45"/>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10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1000"/>
                                            <p:tgtEl>
                                              <p:spTgt spid="6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1000"/>
                                            <p:tgtEl>
                                              <p:spTgt spid="63"/>
                                            </p:tgtEl>
                                          </p:cBhvr>
                                        </p:animEffect>
                                      </p:childTnLst>
                                    </p:cTn>
                                  </p:par>
                                  <p:par>
                                    <p:cTn id="33" presetID="0" presetClass="path" presetSubtype="0" decel="50000" fill="hold" grpId="1" nodeType="withEffect">
                                      <p:stCondLst>
                                        <p:cond delay="0"/>
                                      </p:stCondLst>
                                      <p:childTnLst>
                                        <p:animMotion origin="layout" path="M 0.19714 -4.81481E-6 L 5E-6 -4.81481E-6 " pathEditMode="relative" rAng="0" ptsTypes="AA">
                                          <p:cBhvr>
                                            <p:cTn id="34" dur="1500" fill="hold"/>
                                            <p:tgtEl>
                                              <p:spTgt spid="61"/>
                                            </p:tgtEl>
                                            <p:attrNameLst>
                                              <p:attrName>ppt_x</p:attrName>
                                              <p:attrName>ppt_y</p:attrName>
                                            </p:attrNameLst>
                                          </p:cBhvr>
                                          <p:rCtr x="-9857" y="0"/>
                                        </p:animMotion>
                                      </p:childTnLst>
                                    </p:cTn>
                                  </p:par>
                                  <p:par>
                                    <p:cTn id="35" presetID="0" presetClass="path" presetSubtype="0" decel="50000" fill="hold" grpId="1" nodeType="withEffect">
                                      <p:stCondLst>
                                        <p:cond delay="0"/>
                                      </p:stCondLst>
                                      <p:childTnLst>
                                        <p:animMotion origin="layout" path="M 0.06537 -1.48148E-6 L -4.16667E-6 -1.48148E-6 " pathEditMode="relative" rAng="0" ptsTypes="AA">
                                          <p:cBhvr>
                                            <p:cTn id="36" dur="1500" fill="hold"/>
                                            <p:tgtEl>
                                              <p:spTgt spid="62"/>
                                            </p:tgtEl>
                                            <p:attrNameLst>
                                              <p:attrName>ppt_x</p:attrName>
                                              <p:attrName>ppt_y</p:attrName>
                                            </p:attrNameLst>
                                          </p:cBhvr>
                                          <p:rCtr x="-3268" y="0"/>
                                        </p:animMotion>
                                      </p:childTnLst>
                                    </p:cTn>
                                  </p:par>
                                  <p:par>
                                    <p:cTn id="37" presetID="0" presetClass="path" presetSubtype="0" decel="50000" fill="hold" grpId="1" nodeType="withEffect">
                                      <p:stCondLst>
                                        <p:cond delay="0"/>
                                      </p:stCondLst>
                                      <p:childTnLst>
                                        <p:animMotion origin="layout" path="M -0.07096 7.40741E-7 L -1.66667E-6 7.40741E-7 " pathEditMode="relative" rAng="0" ptsTypes="AA">
                                          <p:cBhvr>
                                            <p:cTn id="38" dur="1500" fill="hold"/>
                                            <p:tgtEl>
                                              <p:spTgt spid="63"/>
                                            </p:tgtEl>
                                            <p:attrNameLst>
                                              <p:attrName>ppt_x</p:attrName>
                                              <p:attrName>ppt_y</p:attrName>
                                            </p:attrNameLst>
                                          </p:cBhvr>
                                          <p:rCtr x="3542" y="0"/>
                                        </p:animMotion>
                                      </p:childTnLst>
                                    </p:cTn>
                                  </p:par>
                                  <p:par>
                                    <p:cTn id="39" presetID="12" presetClass="entr" presetSubtype="1" fill="hold" nodeType="withEffect">
                                      <p:stCondLst>
                                        <p:cond delay="1500"/>
                                      </p:stCondLst>
                                      <p:childTnLst>
                                        <p:set>
                                          <p:cBhvr>
                                            <p:cTn id="40" dur="1" fill="hold">
                                              <p:stCondLst>
                                                <p:cond delay="0"/>
                                              </p:stCondLst>
                                            </p:cTn>
                                            <p:tgtEl>
                                              <p:spTgt spid="64"/>
                                            </p:tgtEl>
                                            <p:attrNameLst>
                                              <p:attrName>style.visibility</p:attrName>
                                            </p:attrNameLst>
                                          </p:cBhvr>
                                          <p:to>
                                            <p:strVal val="visible"/>
                                          </p:to>
                                        </p:set>
                                        <p:anim calcmode="lin" valueType="num">
                                          <p:cBhvr additive="base">
                                            <p:cTn id="41" dur="1000"/>
                                            <p:tgtEl>
                                              <p:spTgt spid="64"/>
                                            </p:tgtEl>
                                            <p:attrNameLst>
                                              <p:attrName>ppt_y</p:attrName>
                                            </p:attrNameLst>
                                          </p:cBhvr>
                                          <p:tavLst>
                                            <p:tav tm="0">
                                              <p:val>
                                                <p:strVal val="#ppt_y-#ppt_h*1.125000"/>
                                              </p:val>
                                            </p:tav>
                                            <p:tav tm="100000">
                                              <p:val>
                                                <p:strVal val="#ppt_y"/>
                                              </p:val>
                                            </p:tav>
                                          </p:tavLst>
                                        </p:anim>
                                        <p:animEffect transition="in" filter="wipe(down)">
                                          <p:cBhvr>
                                            <p:cTn id="42" dur="1000"/>
                                            <p:tgtEl>
                                              <p:spTgt spid="64"/>
                                            </p:tgtEl>
                                          </p:cBhvr>
                                        </p:animEffect>
                                      </p:childTnLst>
                                    </p:cTn>
                                  </p:par>
                                  <p:par>
                                    <p:cTn id="43" presetID="12" presetClass="entr" presetSubtype="1" fill="hold" nodeType="withEffect">
                                      <p:stCondLst>
                                        <p:cond delay="1500"/>
                                      </p:stCondLst>
                                      <p:childTnLst>
                                        <p:set>
                                          <p:cBhvr>
                                            <p:cTn id="44" dur="1" fill="hold">
                                              <p:stCondLst>
                                                <p:cond delay="0"/>
                                              </p:stCondLst>
                                            </p:cTn>
                                            <p:tgtEl>
                                              <p:spTgt spid="67"/>
                                            </p:tgtEl>
                                            <p:attrNameLst>
                                              <p:attrName>style.visibility</p:attrName>
                                            </p:attrNameLst>
                                          </p:cBhvr>
                                          <p:to>
                                            <p:strVal val="visible"/>
                                          </p:to>
                                        </p:set>
                                        <p:anim calcmode="lin" valueType="num">
                                          <p:cBhvr additive="base">
                                            <p:cTn id="45" dur="1000"/>
                                            <p:tgtEl>
                                              <p:spTgt spid="67"/>
                                            </p:tgtEl>
                                            <p:attrNameLst>
                                              <p:attrName>ppt_y</p:attrName>
                                            </p:attrNameLst>
                                          </p:cBhvr>
                                          <p:tavLst>
                                            <p:tav tm="0">
                                              <p:val>
                                                <p:strVal val="#ppt_y-#ppt_h*1.125000"/>
                                              </p:val>
                                            </p:tav>
                                            <p:tav tm="100000">
                                              <p:val>
                                                <p:strVal val="#ppt_y"/>
                                              </p:val>
                                            </p:tav>
                                          </p:tavLst>
                                        </p:anim>
                                        <p:animEffect transition="in" filter="wipe(down)">
                                          <p:cBhvr>
                                            <p:cTn id="46" dur="1000"/>
                                            <p:tgtEl>
                                              <p:spTgt spid="67"/>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500"/>
                                            <p:tgtEl>
                                              <p:spTgt spid="48"/>
                                            </p:tgtEl>
                                          </p:cBhvr>
                                        </p:animEffect>
                                      </p:childTnLst>
                                    </p:cTn>
                                  </p:par>
                                  <p:par>
                                    <p:cTn id="50" presetID="12" presetClass="entr" presetSubtype="1" fill="hold" nodeType="withEffect">
                                      <p:stCondLst>
                                        <p:cond delay="3000"/>
                                      </p:stCondLst>
                                      <p:childTnLst>
                                        <p:set>
                                          <p:cBhvr>
                                            <p:cTn id="51" dur="1" fill="hold">
                                              <p:stCondLst>
                                                <p:cond delay="0"/>
                                              </p:stCondLst>
                                            </p:cTn>
                                            <p:tgtEl>
                                              <p:spTgt spid="75"/>
                                            </p:tgtEl>
                                            <p:attrNameLst>
                                              <p:attrName>style.visibility</p:attrName>
                                            </p:attrNameLst>
                                          </p:cBhvr>
                                          <p:to>
                                            <p:strVal val="visible"/>
                                          </p:to>
                                        </p:set>
                                        <p:anim calcmode="lin" valueType="num">
                                          <p:cBhvr additive="base">
                                            <p:cTn id="52" dur="1000"/>
                                            <p:tgtEl>
                                              <p:spTgt spid="75"/>
                                            </p:tgtEl>
                                            <p:attrNameLst>
                                              <p:attrName>ppt_y</p:attrName>
                                            </p:attrNameLst>
                                          </p:cBhvr>
                                          <p:tavLst>
                                            <p:tav tm="0">
                                              <p:val>
                                                <p:strVal val="#ppt_y-#ppt_h*1.125000"/>
                                              </p:val>
                                            </p:tav>
                                            <p:tav tm="100000">
                                              <p:val>
                                                <p:strVal val="#ppt_y"/>
                                              </p:val>
                                            </p:tav>
                                          </p:tavLst>
                                        </p:anim>
                                        <p:animEffect transition="in" filter="wipe(down)">
                                          <p:cBhvr>
                                            <p:cTn id="53" dur="1000"/>
                                            <p:tgtEl>
                                              <p:spTgt spid="75"/>
                                            </p:tgtEl>
                                          </p:cBhvr>
                                        </p:animEffect>
                                      </p:childTnLst>
                                    </p:cTn>
                                  </p:par>
                                </p:childTnLst>
                              </p:cTn>
                            </p:par>
                            <p:par>
                              <p:cTn id="54" fill="hold">
                                <p:stCondLst>
                                  <p:cond delay="6500"/>
                                </p:stCondLst>
                                <p:childTnLst>
                                  <p:par>
                                    <p:cTn id="55" presetID="10" presetClass="entr" presetSubtype="0" fill="hold" grpId="0" nodeType="after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1000"/>
                                            <p:tgtEl>
                                              <p:spTgt spid="7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10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1000"/>
                                            <p:tgtEl>
                                              <p:spTgt spid="72"/>
                                            </p:tgtEl>
                                          </p:cBhvr>
                                        </p:animEffect>
                                      </p:childTnLst>
                                    </p:cTn>
                                  </p:par>
                                  <p:par>
                                    <p:cTn id="64" presetID="0" presetClass="path" presetSubtype="0" decel="50000" fill="hold" grpId="1" nodeType="withEffect">
                                      <p:stCondLst>
                                        <p:cond delay="0"/>
                                      </p:stCondLst>
                                      <p:childTnLst>
                                        <p:animMotion origin="layout" path="M 0.19714 3.7037E-6 L -1.25E-6 3.7037E-6 " pathEditMode="relative" rAng="0" ptsTypes="AA">
                                          <p:cBhvr>
                                            <p:cTn id="65" dur="1500" fill="hold"/>
                                            <p:tgtEl>
                                              <p:spTgt spid="70"/>
                                            </p:tgtEl>
                                            <p:attrNameLst>
                                              <p:attrName>ppt_x</p:attrName>
                                              <p:attrName>ppt_y</p:attrName>
                                            </p:attrNameLst>
                                          </p:cBhvr>
                                          <p:rCtr x="-9857" y="0"/>
                                        </p:animMotion>
                                      </p:childTnLst>
                                    </p:cTn>
                                  </p:par>
                                  <p:par>
                                    <p:cTn id="66" presetID="0" presetClass="path" presetSubtype="0" decel="50000" fill="hold" grpId="1" nodeType="withEffect">
                                      <p:stCondLst>
                                        <p:cond delay="0"/>
                                      </p:stCondLst>
                                      <p:childTnLst>
                                        <p:animMotion origin="layout" path="M 0.06537 1.11022E-16 L -2.91667E-6 1.11022E-16 " pathEditMode="relative" rAng="0" ptsTypes="AA">
                                          <p:cBhvr>
                                            <p:cTn id="67" dur="1500" fill="hold"/>
                                            <p:tgtEl>
                                              <p:spTgt spid="71"/>
                                            </p:tgtEl>
                                            <p:attrNameLst>
                                              <p:attrName>ppt_x</p:attrName>
                                              <p:attrName>ppt_y</p:attrName>
                                            </p:attrNameLst>
                                          </p:cBhvr>
                                          <p:rCtr x="-3268" y="0"/>
                                        </p:animMotion>
                                      </p:childTnLst>
                                    </p:cTn>
                                  </p:par>
                                  <p:par>
                                    <p:cTn id="68" presetID="0" presetClass="path" presetSubtype="0" decel="50000" fill="hold" grpId="1" nodeType="withEffect">
                                      <p:stCondLst>
                                        <p:cond delay="0"/>
                                      </p:stCondLst>
                                      <p:childTnLst>
                                        <p:animMotion origin="layout" path="M -0.07096 4.44444E-6 L -2.08333E-6 4.44444E-6 " pathEditMode="relative" rAng="0" ptsTypes="AA">
                                          <p:cBhvr>
                                            <p:cTn id="69" dur="1500" fill="hold"/>
                                            <p:tgtEl>
                                              <p:spTgt spid="72"/>
                                            </p:tgtEl>
                                            <p:attrNameLst>
                                              <p:attrName>ppt_x</p:attrName>
                                              <p:attrName>ppt_y</p:attrName>
                                            </p:attrNameLst>
                                          </p:cBhvr>
                                          <p:rCtr x="3542" y="0"/>
                                        </p:animMotion>
                                      </p:childTnLst>
                                    </p:cTn>
                                  </p:par>
                                  <p:par>
                                    <p:cTn id="70" presetID="10" presetClass="entr" presetSubtype="0" fill="hold" grpId="0" nodeType="withEffect">
                                      <p:stCondLst>
                                        <p:cond delay="200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1500"/>
                                            <p:tgtEl>
                                              <p:spTgt spid="73"/>
                                            </p:tgtEl>
                                          </p:cBhvr>
                                        </p:animEffect>
                                      </p:childTnLst>
                                    </p:cTn>
                                  </p:par>
                                  <p:par>
                                    <p:cTn id="73" presetID="10" presetClass="entr" presetSubtype="0" fill="hold" grpId="0" nodeType="withEffect">
                                      <p:stCondLst>
                                        <p:cond delay="200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1500"/>
                                            <p:tgtEl>
                                              <p:spTgt spid="74"/>
                                            </p:tgtEl>
                                          </p:cBhvr>
                                        </p:animEffect>
                                      </p:childTnLst>
                                    </p:cTn>
                                  </p:par>
                                  <p:par>
                                    <p:cTn id="76" presetID="12" presetClass="entr" presetSubtype="1" fill="hold" nodeType="withEffect">
                                      <p:stCondLst>
                                        <p:cond delay="3000"/>
                                      </p:stCondLst>
                                      <p:childTnLst>
                                        <p:set>
                                          <p:cBhvr>
                                            <p:cTn id="77" dur="1" fill="hold">
                                              <p:stCondLst>
                                                <p:cond delay="0"/>
                                              </p:stCondLst>
                                            </p:cTn>
                                            <p:tgtEl>
                                              <p:spTgt spid="78"/>
                                            </p:tgtEl>
                                            <p:attrNameLst>
                                              <p:attrName>style.visibility</p:attrName>
                                            </p:attrNameLst>
                                          </p:cBhvr>
                                          <p:to>
                                            <p:strVal val="visible"/>
                                          </p:to>
                                        </p:set>
                                        <p:anim calcmode="lin" valueType="num">
                                          <p:cBhvr additive="base">
                                            <p:cTn id="78" dur="1000"/>
                                            <p:tgtEl>
                                              <p:spTgt spid="78"/>
                                            </p:tgtEl>
                                            <p:attrNameLst>
                                              <p:attrName>ppt_y</p:attrName>
                                            </p:attrNameLst>
                                          </p:cBhvr>
                                          <p:tavLst>
                                            <p:tav tm="0">
                                              <p:val>
                                                <p:strVal val="#ppt_y-#ppt_h*1.125000"/>
                                              </p:val>
                                            </p:tav>
                                            <p:tav tm="100000">
                                              <p:val>
                                                <p:strVal val="#ppt_y"/>
                                              </p:val>
                                            </p:tav>
                                          </p:tavLst>
                                        </p:anim>
                                        <p:animEffect transition="in" filter="wipe(down)">
                                          <p:cBhvr>
                                            <p:cTn id="79" dur="1000"/>
                                            <p:tgtEl>
                                              <p:spTgt spid="78"/>
                                            </p:tgtEl>
                                          </p:cBhvr>
                                        </p:animEffect>
                                      </p:childTnLst>
                                    </p:cTn>
                                  </p:par>
                                  <p:par>
                                    <p:cTn id="80" presetID="12" presetClass="entr" presetSubtype="1" fill="hold" nodeType="withEffect">
                                      <p:stCondLst>
                                        <p:cond delay="3000"/>
                                      </p:stCondLst>
                                      <p:childTnLst>
                                        <p:set>
                                          <p:cBhvr>
                                            <p:cTn id="81" dur="1" fill="hold">
                                              <p:stCondLst>
                                                <p:cond delay="0"/>
                                              </p:stCondLst>
                                            </p:cTn>
                                            <p:tgtEl>
                                              <p:spTgt spid="81"/>
                                            </p:tgtEl>
                                            <p:attrNameLst>
                                              <p:attrName>style.visibility</p:attrName>
                                            </p:attrNameLst>
                                          </p:cBhvr>
                                          <p:to>
                                            <p:strVal val="visible"/>
                                          </p:to>
                                        </p:set>
                                        <p:anim calcmode="lin" valueType="num">
                                          <p:cBhvr additive="base">
                                            <p:cTn id="82" dur="1000"/>
                                            <p:tgtEl>
                                              <p:spTgt spid="81"/>
                                            </p:tgtEl>
                                            <p:attrNameLst>
                                              <p:attrName>ppt_y</p:attrName>
                                            </p:attrNameLst>
                                          </p:cBhvr>
                                          <p:tavLst>
                                            <p:tav tm="0">
                                              <p:val>
                                                <p:strVal val="#ppt_y-#ppt_h*1.125000"/>
                                              </p:val>
                                            </p:tav>
                                            <p:tav tm="100000">
                                              <p:val>
                                                <p:strVal val="#ppt_y"/>
                                              </p:val>
                                            </p:tav>
                                          </p:tavLst>
                                        </p:anim>
                                        <p:animEffect transition="in" filter="wipe(down)">
                                          <p:cBhvr>
                                            <p:cTn id="83" dur="1000"/>
                                            <p:tgtEl>
                                              <p:spTgt spid="81"/>
                                            </p:tgtEl>
                                          </p:cBhvr>
                                        </p:animEffect>
                                      </p:childTnLst>
                                    </p:cTn>
                                  </p:par>
                                  <p:par>
                                    <p:cTn id="84" presetID="12" presetClass="entr" presetSubtype="1" fill="hold" nodeType="withEffect">
                                      <p:stCondLst>
                                        <p:cond delay="3000"/>
                                      </p:stCondLst>
                                      <p:childTnLst>
                                        <p:set>
                                          <p:cBhvr>
                                            <p:cTn id="85" dur="1" fill="hold">
                                              <p:stCondLst>
                                                <p:cond delay="0"/>
                                              </p:stCondLst>
                                            </p:cTn>
                                            <p:tgtEl>
                                              <p:spTgt spid="84"/>
                                            </p:tgtEl>
                                            <p:attrNameLst>
                                              <p:attrName>style.visibility</p:attrName>
                                            </p:attrNameLst>
                                          </p:cBhvr>
                                          <p:to>
                                            <p:strVal val="visible"/>
                                          </p:to>
                                        </p:set>
                                        <p:anim calcmode="lin" valueType="num">
                                          <p:cBhvr additive="base">
                                            <p:cTn id="86" dur="1000"/>
                                            <p:tgtEl>
                                              <p:spTgt spid="84"/>
                                            </p:tgtEl>
                                            <p:attrNameLst>
                                              <p:attrName>ppt_y</p:attrName>
                                            </p:attrNameLst>
                                          </p:cBhvr>
                                          <p:tavLst>
                                            <p:tav tm="0">
                                              <p:val>
                                                <p:strVal val="#ppt_y-#ppt_h*1.125000"/>
                                              </p:val>
                                            </p:tav>
                                            <p:tav tm="100000">
                                              <p:val>
                                                <p:strVal val="#ppt_y"/>
                                              </p:val>
                                            </p:tav>
                                          </p:tavLst>
                                        </p:anim>
                                        <p:animEffect transition="in" filter="wipe(down)">
                                          <p:cBhvr>
                                            <p:cTn id="87" dur="1000"/>
                                            <p:tgtEl>
                                              <p:spTgt spid="84"/>
                                            </p:tgtEl>
                                          </p:cBhvr>
                                        </p:animEffect>
                                      </p:childTnLst>
                                    </p:cTn>
                                  </p:par>
                                  <p:par>
                                    <p:cTn id="88" presetID="12" presetClass="entr" presetSubtype="1" fill="hold" nodeType="withEffect">
                                      <p:stCondLst>
                                        <p:cond delay="1500"/>
                                      </p:stCondLst>
                                      <p:childTnLst>
                                        <p:set>
                                          <p:cBhvr>
                                            <p:cTn id="89" dur="1" fill="hold">
                                              <p:stCondLst>
                                                <p:cond delay="0"/>
                                              </p:stCondLst>
                                            </p:cTn>
                                            <p:tgtEl>
                                              <p:spTgt spid="87"/>
                                            </p:tgtEl>
                                            <p:attrNameLst>
                                              <p:attrName>style.visibility</p:attrName>
                                            </p:attrNameLst>
                                          </p:cBhvr>
                                          <p:to>
                                            <p:strVal val="visible"/>
                                          </p:to>
                                        </p:set>
                                        <p:anim calcmode="lin" valueType="num">
                                          <p:cBhvr additive="base">
                                            <p:cTn id="90" dur="1000"/>
                                            <p:tgtEl>
                                              <p:spTgt spid="87"/>
                                            </p:tgtEl>
                                            <p:attrNameLst>
                                              <p:attrName>ppt_y</p:attrName>
                                            </p:attrNameLst>
                                          </p:cBhvr>
                                          <p:tavLst>
                                            <p:tav tm="0">
                                              <p:val>
                                                <p:strVal val="#ppt_y-#ppt_h*1.125000"/>
                                              </p:val>
                                            </p:tav>
                                            <p:tav tm="100000">
                                              <p:val>
                                                <p:strVal val="#ppt_y"/>
                                              </p:val>
                                            </p:tav>
                                          </p:tavLst>
                                        </p:anim>
                                        <p:animEffect transition="in" filter="wipe(down)">
                                          <p:cBhvr>
                                            <p:cTn id="91" dur="1000"/>
                                            <p:tgtEl>
                                              <p:spTgt spid="87"/>
                                            </p:tgtEl>
                                          </p:cBhvr>
                                        </p:animEffect>
                                      </p:childTnLst>
                                    </p:cTn>
                                  </p:par>
                                  <p:par>
                                    <p:cTn id="92" presetID="12" presetClass="entr" presetSubtype="1" fill="hold" nodeType="withEffect">
                                      <p:stCondLst>
                                        <p:cond delay="1500"/>
                                      </p:stCondLst>
                                      <p:childTnLst>
                                        <p:set>
                                          <p:cBhvr>
                                            <p:cTn id="93" dur="1" fill="hold">
                                              <p:stCondLst>
                                                <p:cond delay="0"/>
                                              </p:stCondLst>
                                            </p:cTn>
                                            <p:tgtEl>
                                              <p:spTgt spid="90"/>
                                            </p:tgtEl>
                                            <p:attrNameLst>
                                              <p:attrName>style.visibility</p:attrName>
                                            </p:attrNameLst>
                                          </p:cBhvr>
                                          <p:to>
                                            <p:strVal val="visible"/>
                                          </p:to>
                                        </p:set>
                                        <p:anim calcmode="lin" valueType="num">
                                          <p:cBhvr additive="base">
                                            <p:cTn id="94" dur="1000"/>
                                            <p:tgtEl>
                                              <p:spTgt spid="90"/>
                                            </p:tgtEl>
                                            <p:attrNameLst>
                                              <p:attrName>ppt_y</p:attrName>
                                            </p:attrNameLst>
                                          </p:cBhvr>
                                          <p:tavLst>
                                            <p:tav tm="0">
                                              <p:val>
                                                <p:strVal val="#ppt_y-#ppt_h*1.125000"/>
                                              </p:val>
                                            </p:tav>
                                            <p:tav tm="100000">
                                              <p:val>
                                                <p:strVal val="#ppt_y"/>
                                              </p:val>
                                            </p:tav>
                                          </p:tavLst>
                                        </p:anim>
                                        <p:animEffect transition="in" filter="wipe(down)">
                                          <p:cBhvr>
                                            <p:cTn id="95"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7" grpId="0" animBg="1"/>
          <p:bldP spid="45" grpId="0" animBg="1"/>
          <p:bldP spid="46" grpId="0" animBg="1"/>
          <p:bldP spid="48" grpId="0" animBg="1"/>
          <p:bldP spid="61" grpId="0" animBg="1"/>
          <p:bldP spid="61" grpId="1" animBg="1"/>
          <p:bldP spid="62" grpId="0" animBg="1"/>
          <p:bldP spid="62" grpId="1" animBg="1"/>
          <p:bldP spid="63" grpId="0" animBg="1"/>
          <p:bldP spid="63" grpId="1" animBg="1"/>
          <p:bldP spid="70" grpId="0" animBg="1"/>
          <p:bldP spid="70" grpId="1" animBg="1"/>
          <p:bldP spid="71" grpId="0" animBg="1"/>
          <p:bldP spid="71" grpId="1" animBg="1"/>
          <p:bldP spid="72" grpId="0" animBg="1"/>
          <p:bldP spid="72" grpId="1" animBg="1"/>
          <p:bldP spid="73" grpId="0" animBg="1"/>
          <p:bldP spid="74"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B2C4E"/>
        </a:solidFill>
        <a:effectLst/>
      </p:bgPr>
    </p:bg>
    <p:spTree>
      <p:nvGrpSpPr>
        <p:cNvPr id="1" name=""/>
        <p:cNvGrpSpPr/>
        <p:nvPr/>
      </p:nvGrpSpPr>
      <p:grpSpPr>
        <a:xfrm>
          <a:off x="0" y="0"/>
          <a:ext cx="0" cy="0"/>
          <a:chOff x="0" y="0"/>
          <a:chExt cx="0" cy="0"/>
        </a:xfrm>
      </p:grpSpPr>
      <p:sp>
        <p:nvSpPr>
          <p:cNvPr id="16" name="Circle: Hollow 36">
            <a:extLst>
              <a:ext uri="{FF2B5EF4-FFF2-40B4-BE49-F238E27FC236}">
                <a16:creationId xmlns:a16="http://schemas.microsoft.com/office/drawing/2014/main" id="{424CCC39-92F5-7E4B-A61C-60804B0806D4}"/>
              </a:ext>
            </a:extLst>
          </p:cNvPr>
          <p:cNvSpPr/>
          <p:nvPr/>
        </p:nvSpPr>
        <p:spPr>
          <a:xfrm>
            <a:off x="754135" y="1060108"/>
            <a:ext cx="1715025" cy="1715025"/>
          </a:xfrm>
          <a:prstGeom prst="donut">
            <a:avLst>
              <a:gd name="adj" fmla="val 12914"/>
            </a:avLst>
          </a:prstGeom>
          <a:gradFill flip="none" rotWithShape="1">
            <a:gsLst>
              <a:gs pos="2000">
                <a:schemeClr val="bg2">
                  <a:alpha val="20000"/>
                </a:schemeClr>
              </a:gs>
              <a:gs pos="100000">
                <a:schemeClr val="accent4">
                  <a:alpha val="0"/>
                </a:schemeClr>
              </a:gs>
            </a:gsLst>
            <a:lin ang="2700000" scaled="1"/>
            <a:tileRect/>
          </a:gradFill>
          <a:ln>
            <a:noFill/>
          </a:ln>
          <a:effectLst>
            <a:outerShdw blurRad="1270000" dist="825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vi-VN" sz="900">
              <a:solidFill>
                <a:schemeClr val="tx1"/>
              </a:solidFill>
            </a:endParaRPr>
          </a:p>
        </p:txBody>
      </p:sp>
      <p:grpSp>
        <p:nvGrpSpPr>
          <p:cNvPr id="20" name="Group 19">
            <a:extLst>
              <a:ext uri="{FF2B5EF4-FFF2-40B4-BE49-F238E27FC236}">
                <a16:creationId xmlns:a16="http://schemas.microsoft.com/office/drawing/2014/main" id="{EC50F699-DCE0-9744-9FDD-137FB0ACD652}"/>
              </a:ext>
            </a:extLst>
          </p:cNvPr>
          <p:cNvGrpSpPr/>
          <p:nvPr/>
        </p:nvGrpSpPr>
        <p:grpSpPr>
          <a:xfrm>
            <a:off x="8952244" y="-1220605"/>
            <a:ext cx="5628612" cy="5628612"/>
            <a:chOff x="577953" y="535259"/>
            <a:chExt cx="5628612" cy="5628612"/>
          </a:xfrm>
        </p:grpSpPr>
        <p:sp>
          <p:nvSpPr>
            <p:cNvPr id="21" name="Oval 20">
              <a:extLst>
                <a:ext uri="{FF2B5EF4-FFF2-40B4-BE49-F238E27FC236}">
                  <a16:creationId xmlns:a16="http://schemas.microsoft.com/office/drawing/2014/main" id="{B452DD53-55DE-A54D-A7BD-561D2C6138DC}"/>
                </a:ext>
              </a:extLst>
            </p:cNvPr>
            <p:cNvSpPr/>
            <p:nvPr/>
          </p:nvSpPr>
          <p:spPr>
            <a:xfrm>
              <a:off x="577953" y="535259"/>
              <a:ext cx="5628612" cy="5628612"/>
            </a:xfrm>
            <a:prstGeom prst="ellipse">
              <a:avLst/>
            </a:prstGeom>
            <a:noFill/>
            <a:ln w="19050">
              <a:solidFill>
                <a:schemeClr val="bg1">
                  <a:alpha val="12906"/>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76B57C24-4E3E-9348-8906-22FD7D913CC6}"/>
                </a:ext>
              </a:extLst>
            </p:cNvPr>
            <p:cNvSpPr/>
            <p:nvPr/>
          </p:nvSpPr>
          <p:spPr>
            <a:xfrm>
              <a:off x="1458475" y="1148030"/>
              <a:ext cx="4352059" cy="4352059"/>
            </a:xfrm>
            <a:prstGeom prst="ellipse">
              <a:avLst/>
            </a:prstGeom>
            <a:noFill/>
            <a:ln w="19050">
              <a:solidFill>
                <a:schemeClr val="bg1">
                  <a:alpha val="12906"/>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C54DE4C7-1BB7-FD48-875C-A69759AAFCE0}"/>
                </a:ext>
              </a:extLst>
            </p:cNvPr>
            <p:cNvSpPr/>
            <p:nvPr/>
          </p:nvSpPr>
          <p:spPr>
            <a:xfrm>
              <a:off x="2079677" y="1677911"/>
              <a:ext cx="3111190" cy="3111190"/>
            </a:xfrm>
            <a:prstGeom prst="ellipse">
              <a:avLst/>
            </a:prstGeom>
            <a:noFill/>
            <a:ln w="19050">
              <a:solidFill>
                <a:schemeClr val="bg1">
                  <a:alpha val="12906"/>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5588AFC3-6B92-9F4F-9859-A817E8599E9E}"/>
                </a:ext>
              </a:extLst>
            </p:cNvPr>
            <p:cNvSpPr/>
            <p:nvPr/>
          </p:nvSpPr>
          <p:spPr>
            <a:xfrm>
              <a:off x="2489193" y="2120293"/>
              <a:ext cx="2098287" cy="2098287"/>
            </a:xfrm>
            <a:prstGeom prst="ellipse">
              <a:avLst/>
            </a:prstGeom>
            <a:noFill/>
            <a:ln w="19050">
              <a:solidFill>
                <a:schemeClr val="bg1">
                  <a:alpha val="12906"/>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6" name="TextBox 35">
            <a:extLst>
              <a:ext uri="{FF2B5EF4-FFF2-40B4-BE49-F238E27FC236}">
                <a16:creationId xmlns:a16="http://schemas.microsoft.com/office/drawing/2014/main" id="{B5FF3156-85DD-5C44-A5EA-5F412E9FE1C9}"/>
              </a:ext>
            </a:extLst>
          </p:cNvPr>
          <p:cNvSpPr txBox="1"/>
          <p:nvPr/>
        </p:nvSpPr>
        <p:spPr>
          <a:xfrm>
            <a:off x="2946382" y="773007"/>
            <a:ext cx="7507586" cy="436017"/>
          </a:xfrm>
          <a:prstGeom prst="rect">
            <a:avLst/>
          </a:prstGeom>
          <a:noFill/>
        </p:spPr>
        <p:txBody>
          <a:bodyPr wrap="square" lIns="0" tIns="0" rIns="0" bIns="0" rtlCol="0" anchor="t">
            <a:spAutoFit/>
          </a:bodyPr>
          <a:lstStyle/>
          <a:p>
            <a:pPr marL="0" marR="0" lvl="0" indent="0" algn="l" defTabSz="914400" rtl="0" eaLnBrk="1" fontAlgn="auto" latinLnBrk="0" hangingPunct="1">
              <a:lnSpc>
                <a:spcPts val="3400"/>
              </a:lnSpc>
              <a:spcBef>
                <a:spcPts val="0"/>
              </a:spcBef>
              <a:spcAft>
                <a:spcPts val="0"/>
              </a:spcAft>
              <a:buClrTx/>
              <a:buSzTx/>
              <a:buFontTx/>
              <a:buNone/>
              <a:tabLst/>
              <a:defRPr/>
            </a:pPr>
            <a:r>
              <a:rPr lang="en-US" sz="3200" b="1" dirty="0">
                <a:solidFill>
                  <a:prstClr val="white"/>
                </a:solidFill>
                <a:latin typeface="Century Gothic" panose="020B0502020202020204" pitchFamily="34" charset="0"/>
              </a:rPr>
              <a:t>RECOMMENDATION ENGINE RESULTs</a:t>
            </a:r>
            <a:endParaRPr kumimoji="0" lang="en-US"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 name="Circle: Hollow 35">
            <a:extLst>
              <a:ext uri="{FF2B5EF4-FFF2-40B4-BE49-F238E27FC236}">
                <a16:creationId xmlns:a16="http://schemas.microsoft.com/office/drawing/2014/main" id="{427DDD4D-CFB9-FA44-9A29-E641EA438D89}"/>
              </a:ext>
            </a:extLst>
          </p:cNvPr>
          <p:cNvSpPr/>
          <p:nvPr/>
        </p:nvSpPr>
        <p:spPr>
          <a:xfrm>
            <a:off x="-501433" y="4792568"/>
            <a:ext cx="2776602" cy="2776602"/>
          </a:xfrm>
          <a:prstGeom prst="donut">
            <a:avLst>
              <a:gd name="adj" fmla="val 12914"/>
            </a:avLst>
          </a:prstGeom>
          <a:gradFill flip="none" rotWithShape="1">
            <a:gsLst>
              <a:gs pos="2000">
                <a:schemeClr val="bg2">
                  <a:alpha val="51691"/>
                </a:schemeClr>
              </a:gs>
              <a:gs pos="100000">
                <a:schemeClr val="accent4">
                  <a:alpha val="0"/>
                </a:schemeClr>
              </a:gs>
            </a:gsLst>
            <a:lin ang="2700000" scaled="1"/>
            <a:tileRect/>
          </a:gradFill>
          <a:ln>
            <a:noFill/>
          </a:ln>
          <a:effectLst>
            <a:outerShdw blurRad="1270000" dist="825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vi-VN" sz="900">
              <a:solidFill>
                <a:schemeClr val="tx1"/>
              </a:solidFill>
            </a:endParaRPr>
          </a:p>
        </p:txBody>
      </p:sp>
      <p:sp>
        <p:nvSpPr>
          <p:cNvPr id="5" name="Circle: Hollow 36">
            <a:extLst>
              <a:ext uri="{FF2B5EF4-FFF2-40B4-BE49-F238E27FC236}">
                <a16:creationId xmlns:a16="http://schemas.microsoft.com/office/drawing/2014/main" id="{D0F76424-6C62-3942-9071-EBB681F9FF0C}"/>
              </a:ext>
            </a:extLst>
          </p:cNvPr>
          <p:cNvSpPr/>
          <p:nvPr/>
        </p:nvSpPr>
        <p:spPr>
          <a:xfrm>
            <a:off x="11275971" y="534866"/>
            <a:ext cx="1715025" cy="1715025"/>
          </a:xfrm>
          <a:prstGeom prst="donut">
            <a:avLst>
              <a:gd name="adj" fmla="val 12914"/>
            </a:avLst>
          </a:prstGeom>
          <a:gradFill flip="none" rotWithShape="1">
            <a:gsLst>
              <a:gs pos="2000">
                <a:schemeClr val="bg2">
                  <a:alpha val="45242"/>
                </a:schemeClr>
              </a:gs>
              <a:gs pos="100000">
                <a:schemeClr val="accent4">
                  <a:alpha val="0"/>
                </a:schemeClr>
              </a:gs>
            </a:gsLst>
            <a:lin ang="2700000" scaled="1"/>
            <a:tileRect/>
          </a:gradFill>
          <a:ln>
            <a:noFill/>
          </a:ln>
          <a:effectLst>
            <a:outerShdw blurRad="1270000" dist="825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vi-VN" sz="900">
              <a:solidFill>
                <a:schemeClr val="tx1"/>
              </a:solidFill>
            </a:endParaRPr>
          </a:p>
        </p:txBody>
      </p:sp>
      <p:sp>
        <p:nvSpPr>
          <p:cNvPr id="7" name="Freeform 76">
            <a:extLst>
              <a:ext uri="{FF2B5EF4-FFF2-40B4-BE49-F238E27FC236}">
                <a16:creationId xmlns:a16="http://schemas.microsoft.com/office/drawing/2014/main" id="{48341D80-7144-B040-99C0-BF7943FB1DE7}"/>
              </a:ext>
            </a:extLst>
          </p:cNvPr>
          <p:cNvSpPr>
            <a:spLocks noChangeArrowheads="1"/>
          </p:cNvSpPr>
          <p:nvPr/>
        </p:nvSpPr>
        <p:spPr bwMode="auto">
          <a:xfrm>
            <a:off x="5381107" y="2020729"/>
            <a:ext cx="3182515" cy="4122895"/>
          </a:xfrm>
          <a:prstGeom prst="round2SameRect">
            <a:avLst>
              <a:gd name="adj1" fmla="val 11407"/>
              <a:gd name="adj2" fmla="val 0"/>
            </a:avLst>
          </a:prstGeom>
          <a:solidFill>
            <a:srgbClr val="4A4E5C"/>
          </a:solidFill>
          <a:ln>
            <a:noFill/>
          </a:ln>
          <a:effectLst>
            <a:outerShdw blurRad="436215" dist="38100" dir="2700000" algn="tl" rotWithShape="0">
              <a:prstClr val="black">
                <a:alpha val="40000"/>
              </a:prstClr>
            </a:outerShdw>
          </a:effectLst>
        </p:spPr>
        <p:txBody>
          <a:bodyPr wrap="none" anchor="ctr"/>
          <a:lstStyle/>
          <a:p>
            <a:endParaRPr lang="en-US" sz="1600">
              <a:solidFill>
                <a:schemeClr val="bg1"/>
              </a:solidFill>
              <a:latin typeface="Century Gothic" panose="020B0502020202020204" pitchFamily="34" charset="0"/>
            </a:endParaRPr>
          </a:p>
        </p:txBody>
      </p:sp>
      <p:sp>
        <p:nvSpPr>
          <p:cNvPr id="8" name="Freeform 76">
            <a:extLst>
              <a:ext uri="{FF2B5EF4-FFF2-40B4-BE49-F238E27FC236}">
                <a16:creationId xmlns:a16="http://schemas.microsoft.com/office/drawing/2014/main" id="{7111A8FE-D506-7A4C-BDD3-D7C3C4406559}"/>
              </a:ext>
            </a:extLst>
          </p:cNvPr>
          <p:cNvSpPr>
            <a:spLocks noChangeArrowheads="1"/>
          </p:cNvSpPr>
          <p:nvPr/>
        </p:nvSpPr>
        <p:spPr bwMode="auto">
          <a:xfrm>
            <a:off x="1485752" y="2065431"/>
            <a:ext cx="3179542" cy="4078191"/>
          </a:xfrm>
          <a:prstGeom prst="round2SameRect">
            <a:avLst>
              <a:gd name="adj1" fmla="val 13320"/>
              <a:gd name="adj2" fmla="val 0"/>
            </a:avLst>
          </a:prstGeom>
          <a:solidFill>
            <a:srgbClr val="4A4E5C"/>
          </a:solidFill>
          <a:ln>
            <a:noFill/>
          </a:ln>
          <a:effectLst>
            <a:outerShdw blurRad="436215" dist="38100" dir="2700000" algn="tl" rotWithShape="0">
              <a:prstClr val="black">
                <a:alpha val="40000"/>
              </a:prstClr>
            </a:outerShdw>
          </a:effectLst>
        </p:spPr>
        <p:txBody>
          <a:bodyPr wrap="none" anchor="ctr"/>
          <a:lstStyle/>
          <a:p>
            <a:endParaRPr lang="en-US" sz="1200" b="1" spc="20" dirty="0">
              <a:solidFill>
                <a:schemeClr val="bg1"/>
              </a:solidFill>
              <a:latin typeface="Century Gothic" panose="020B0502020202020204" pitchFamily="34" charset="0"/>
            </a:endParaRPr>
          </a:p>
        </p:txBody>
      </p:sp>
      <p:grpSp>
        <p:nvGrpSpPr>
          <p:cNvPr id="3" name="Group 2">
            <a:extLst>
              <a:ext uri="{FF2B5EF4-FFF2-40B4-BE49-F238E27FC236}">
                <a16:creationId xmlns:a16="http://schemas.microsoft.com/office/drawing/2014/main" id="{003E57A8-CAC8-704B-8BD4-4303993F0919}"/>
              </a:ext>
            </a:extLst>
          </p:cNvPr>
          <p:cNvGrpSpPr/>
          <p:nvPr/>
        </p:nvGrpSpPr>
        <p:grpSpPr>
          <a:xfrm>
            <a:off x="1495497" y="4622416"/>
            <a:ext cx="7068125" cy="1527898"/>
            <a:chOff x="1496796" y="4622498"/>
            <a:chExt cx="7068125" cy="1527898"/>
          </a:xfrm>
        </p:grpSpPr>
        <p:sp>
          <p:nvSpPr>
            <p:cNvPr id="9" name="Freeform: Shape 27">
              <a:extLst>
                <a:ext uri="{FF2B5EF4-FFF2-40B4-BE49-F238E27FC236}">
                  <a16:creationId xmlns:a16="http://schemas.microsoft.com/office/drawing/2014/main" id="{3BFFFE89-EB7B-464E-A70F-28C26A67A062}"/>
                </a:ext>
              </a:extLst>
            </p:cNvPr>
            <p:cNvSpPr/>
            <p:nvPr/>
          </p:nvSpPr>
          <p:spPr>
            <a:xfrm>
              <a:off x="1496796" y="4622498"/>
              <a:ext cx="3179542" cy="1527898"/>
            </a:xfrm>
            <a:custGeom>
              <a:avLst/>
              <a:gdLst>
                <a:gd name="connsiteX0" fmla="*/ 0 w 3874371"/>
                <a:gd name="connsiteY0" fmla="*/ 0 h 3214877"/>
                <a:gd name="connsiteX1" fmla="*/ 1202233 w 3874371"/>
                <a:gd name="connsiteY1" fmla="*/ 995178 h 3214877"/>
                <a:gd name="connsiteX2" fmla="*/ 3299467 w 3874371"/>
                <a:gd name="connsiteY2" fmla="*/ 290997 h 3214877"/>
                <a:gd name="connsiteX3" fmla="*/ 3859534 w 3874371"/>
                <a:gd name="connsiteY3" fmla="*/ 438459 h 3214877"/>
                <a:gd name="connsiteX4" fmla="*/ 3874371 w 3874371"/>
                <a:gd name="connsiteY4" fmla="*/ 444715 h 3214877"/>
                <a:gd name="connsiteX5" fmla="*/ 3874371 w 3874371"/>
                <a:gd name="connsiteY5" fmla="*/ 3214877 h 3214877"/>
                <a:gd name="connsiteX6" fmla="*/ 0 w 3874371"/>
                <a:gd name="connsiteY6" fmla="*/ 3214877 h 321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4371" h="3214877">
                  <a:moveTo>
                    <a:pt x="0" y="0"/>
                  </a:moveTo>
                  <a:cubicBezTo>
                    <a:pt x="395642" y="46"/>
                    <a:pt x="806592" y="995131"/>
                    <a:pt x="1202233" y="995178"/>
                  </a:cubicBezTo>
                  <a:cubicBezTo>
                    <a:pt x="1605351" y="964561"/>
                    <a:pt x="2896349" y="321614"/>
                    <a:pt x="3299467" y="290997"/>
                  </a:cubicBezTo>
                  <a:cubicBezTo>
                    <a:pt x="3450636" y="285257"/>
                    <a:pt x="3649165" y="352709"/>
                    <a:pt x="3859534" y="438459"/>
                  </a:cubicBezTo>
                  <a:lnTo>
                    <a:pt x="3874371" y="444715"/>
                  </a:lnTo>
                  <a:lnTo>
                    <a:pt x="3874371" y="3214877"/>
                  </a:lnTo>
                  <a:lnTo>
                    <a:pt x="0" y="3214877"/>
                  </a:lnTo>
                  <a:close/>
                </a:path>
              </a:pathLst>
            </a:custGeom>
            <a:gradFill flip="none" rotWithShape="1">
              <a:gsLst>
                <a:gs pos="2000">
                  <a:schemeClr val="accent1"/>
                </a:gs>
                <a:gs pos="100000">
                  <a:schemeClr val="accent1">
                    <a:lumMod val="7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vi-VN" sz="1600">
                <a:solidFill>
                  <a:schemeClr val="bg1"/>
                </a:solidFill>
              </a:endParaRPr>
            </a:p>
          </p:txBody>
        </p:sp>
        <p:sp>
          <p:nvSpPr>
            <p:cNvPr id="10" name="Freeform: Shape 26">
              <a:extLst>
                <a:ext uri="{FF2B5EF4-FFF2-40B4-BE49-F238E27FC236}">
                  <a16:creationId xmlns:a16="http://schemas.microsoft.com/office/drawing/2014/main" id="{E4D17320-F233-7A49-B4C0-FCACD1C18F5A}"/>
                </a:ext>
              </a:extLst>
            </p:cNvPr>
            <p:cNvSpPr/>
            <p:nvPr/>
          </p:nvSpPr>
          <p:spPr>
            <a:xfrm>
              <a:off x="5382406" y="4813258"/>
              <a:ext cx="3182515" cy="1330447"/>
            </a:xfrm>
            <a:custGeom>
              <a:avLst/>
              <a:gdLst>
                <a:gd name="connsiteX0" fmla="*/ 2052090 w 3874371"/>
                <a:gd name="connsiteY0" fmla="*/ 147 h 3092418"/>
                <a:gd name="connsiteX1" fmla="*/ 3690075 w 3874371"/>
                <a:gd name="connsiteY1" fmla="*/ 505320 h 3092418"/>
                <a:gd name="connsiteX2" fmla="*/ 3797330 w 3874371"/>
                <a:gd name="connsiteY2" fmla="*/ 485983 h 3092418"/>
                <a:gd name="connsiteX3" fmla="*/ 3874371 w 3874371"/>
                <a:gd name="connsiteY3" fmla="*/ 465250 h 3092418"/>
                <a:gd name="connsiteX4" fmla="*/ 3874371 w 3874371"/>
                <a:gd name="connsiteY4" fmla="*/ 3092418 h 3092418"/>
                <a:gd name="connsiteX5" fmla="*/ 0 w 3874371"/>
                <a:gd name="connsiteY5" fmla="*/ 3092418 h 3092418"/>
                <a:gd name="connsiteX6" fmla="*/ 0 w 3874371"/>
                <a:gd name="connsiteY6" fmla="*/ 578700 h 3092418"/>
                <a:gd name="connsiteX7" fmla="*/ 79730 w 3874371"/>
                <a:gd name="connsiteY7" fmla="*/ 603673 h 3092418"/>
                <a:gd name="connsiteX8" fmla="*/ 337563 w 3874371"/>
                <a:gd name="connsiteY8" fmla="*/ 643095 h 3092418"/>
                <a:gd name="connsiteX9" fmla="*/ 2052090 w 3874371"/>
                <a:gd name="connsiteY9" fmla="*/ 147 h 309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4371" h="3092418">
                  <a:moveTo>
                    <a:pt x="2052090" y="147"/>
                  </a:moveTo>
                  <a:cubicBezTo>
                    <a:pt x="2465413" y="-10058"/>
                    <a:pt x="3276751" y="515526"/>
                    <a:pt x="3690075" y="505320"/>
                  </a:cubicBezTo>
                  <a:cubicBezTo>
                    <a:pt x="3726113" y="500536"/>
                    <a:pt x="3761852" y="494018"/>
                    <a:pt x="3797330" y="485983"/>
                  </a:cubicBezTo>
                  <a:lnTo>
                    <a:pt x="3874371" y="465250"/>
                  </a:lnTo>
                  <a:lnTo>
                    <a:pt x="3874371" y="3092418"/>
                  </a:lnTo>
                  <a:lnTo>
                    <a:pt x="0" y="3092418"/>
                  </a:lnTo>
                  <a:lnTo>
                    <a:pt x="0" y="578700"/>
                  </a:lnTo>
                  <a:lnTo>
                    <a:pt x="79730" y="603673"/>
                  </a:lnTo>
                  <a:cubicBezTo>
                    <a:pt x="174554" y="630537"/>
                    <a:pt x="261979" y="645965"/>
                    <a:pt x="337563" y="643095"/>
                  </a:cubicBezTo>
                  <a:cubicBezTo>
                    <a:pt x="730476" y="597170"/>
                    <a:pt x="1659178" y="46072"/>
                    <a:pt x="2052090" y="147"/>
                  </a:cubicBezTo>
                  <a:close/>
                </a:path>
              </a:pathLst>
            </a:custGeom>
            <a:gradFill flip="none" rotWithShape="1">
              <a:gsLst>
                <a:gs pos="2000">
                  <a:schemeClr val="accent4"/>
                </a:gs>
                <a:gs pos="100000">
                  <a:schemeClr val="accent4">
                    <a:lumMod val="7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vi-VN" sz="1600">
                <a:solidFill>
                  <a:schemeClr val="bg1"/>
                </a:solidFill>
              </a:endParaRPr>
            </a:p>
          </p:txBody>
        </p:sp>
      </p:grpSp>
      <p:sp>
        <p:nvSpPr>
          <p:cNvPr id="12" name="TextBox 11">
            <a:extLst>
              <a:ext uri="{FF2B5EF4-FFF2-40B4-BE49-F238E27FC236}">
                <a16:creationId xmlns:a16="http://schemas.microsoft.com/office/drawing/2014/main" id="{07A92D58-3317-4046-8F16-7F454D35FB7A}"/>
              </a:ext>
            </a:extLst>
          </p:cNvPr>
          <p:cNvSpPr txBox="1"/>
          <p:nvPr/>
        </p:nvSpPr>
        <p:spPr>
          <a:xfrm>
            <a:off x="1760587" y="5045665"/>
            <a:ext cx="2407711" cy="738664"/>
          </a:xfrm>
          <a:prstGeom prst="rect">
            <a:avLst/>
          </a:prstGeom>
          <a:noFill/>
        </p:spPr>
        <p:txBody>
          <a:bodyPr wrap="square" lIns="0" tIns="0" rIns="0" bIns="0" rtlCol="0" anchor="ctr">
            <a:spAutoFit/>
          </a:bodyPr>
          <a:lstStyle/>
          <a:p>
            <a:pPr algn="ctr"/>
            <a:endParaRPr lang="en-US" sz="1600" dirty="0">
              <a:solidFill>
                <a:schemeClr val="bg1"/>
              </a:solidFill>
            </a:endParaRPr>
          </a:p>
          <a:p>
            <a:pPr algn="ctr"/>
            <a:r>
              <a:rPr lang="en-US" sz="1600" b="1" dirty="0">
                <a:solidFill>
                  <a:schemeClr val="bg1"/>
                </a:solidFill>
              </a:rPr>
              <a:t>Example 1 based on Content</a:t>
            </a:r>
            <a:endParaRPr lang="en-IN" sz="1600" b="1" dirty="0">
              <a:solidFill>
                <a:schemeClr val="bg1"/>
              </a:solidFill>
            </a:endParaRPr>
          </a:p>
        </p:txBody>
      </p:sp>
      <p:sp>
        <p:nvSpPr>
          <p:cNvPr id="13" name="TextBox 12">
            <a:extLst>
              <a:ext uri="{FF2B5EF4-FFF2-40B4-BE49-F238E27FC236}">
                <a16:creationId xmlns:a16="http://schemas.microsoft.com/office/drawing/2014/main" id="{A624691F-E816-744A-AC03-9A1C17B32A76}"/>
              </a:ext>
            </a:extLst>
          </p:cNvPr>
          <p:cNvSpPr txBox="1"/>
          <p:nvPr/>
        </p:nvSpPr>
        <p:spPr>
          <a:xfrm>
            <a:off x="5695607" y="5099992"/>
            <a:ext cx="2471395" cy="738664"/>
          </a:xfrm>
          <a:prstGeom prst="rect">
            <a:avLst/>
          </a:prstGeom>
          <a:noFill/>
        </p:spPr>
        <p:txBody>
          <a:bodyPr wrap="square" lIns="0" tIns="0" rIns="0" bIns="0" rtlCol="0" anchor="ctr">
            <a:spAutoFit/>
          </a:bodyPr>
          <a:lstStyle/>
          <a:p>
            <a:pPr algn="ctr"/>
            <a:endParaRPr lang="en-US" sz="1600" dirty="0">
              <a:solidFill>
                <a:schemeClr val="bg1"/>
              </a:solidFill>
            </a:endParaRPr>
          </a:p>
          <a:p>
            <a:pPr algn="ctr"/>
            <a:r>
              <a:rPr lang="en-US" sz="1600" b="1" dirty="0">
                <a:solidFill>
                  <a:schemeClr val="bg1"/>
                </a:solidFill>
              </a:rPr>
              <a:t>Example 2 Based on Content</a:t>
            </a:r>
            <a:endParaRPr lang="en-IN" sz="1600" b="1" dirty="0">
              <a:solidFill>
                <a:schemeClr val="bg1"/>
              </a:solidFill>
            </a:endParaRPr>
          </a:p>
        </p:txBody>
      </p:sp>
      <p:sp>
        <p:nvSpPr>
          <p:cNvPr id="17" name="TextBox 16">
            <a:extLst>
              <a:ext uri="{FF2B5EF4-FFF2-40B4-BE49-F238E27FC236}">
                <a16:creationId xmlns:a16="http://schemas.microsoft.com/office/drawing/2014/main" id="{3E916189-1260-454D-9688-4F72FC9780DB}"/>
              </a:ext>
            </a:extLst>
          </p:cNvPr>
          <p:cNvSpPr txBox="1"/>
          <p:nvPr/>
        </p:nvSpPr>
        <p:spPr>
          <a:xfrm>
            <a:off x="1655608" y="2523611"/>
            <a:ext cx="2862470" cy="1999137"/>
          </a:xfrm>
          <a:prstGeom prst="rect">
            <a:avLst/>
          </a:prstGeom>
          <a:noFill/>
        </p:spPr>
        <p:txBody>
          <a:bodyPr wrap="square" lIns="0" tIns="0" rIns="0" bIns="0" rtlCol="0" anchor="ctr">
            <a:spAutoFit/>
          </a:bodyPr>
          <a:lstStyle/>
          <a:p>
            <a:pPr>
              <a:lnSpc>
                <a:spcPct val="150000"/>
              </a:lnSpc>
            </a:pPr>
            <a:r>
              <a:rPr lang="en-US" sz="1100" b="1" dirty="0">
                <a:solidFill>
                  <a:schemeClr val="bg1"/>
                </a:solidFill>
              </a:rPr>
              <a:t> 1. </a:t>
            </a:r>
            <a:r>
              <a:rPr lang="en-IN" sz="1100" b="1" dirty="0">
                <a:solidFill>
                  <a:schemeClr val="bg1"/>
                </a:solidFill>
              </a:rPr>
              <a:t>Coffee Houses as Addas: brewing plenty of action 1 </a:t>
            </a:r>
          </a:p>
          <a:p>
            <a:pPr marL="228600" indent="-228600">
              <a:lnSpc>
                <a:spcPct val="150000"/>
              </a:lnSpc>
              <a:buAutoNum type="arabicPeriod" startAt="2"/>
            </a:pPr>
            <a:r>
              <a:rPr lang="en-IN" sz="1100" b="1" dirty="0">
                <a:solidFill>
                  <a:srgbClr val="FFC000"/>
                </a:solidFill>
              </a:rPr>
              <a:t>When life gives you empty Nutella jar, you make coffee in it 1 </a:t>
            </a:r>
          </a:p>
          <a:p>
            <a:pPr>
              <a:lnSpc>
                <a:spcPct val="150000"/>
              </a:lnSpc>
            </a:pPr>
            <a:r>
              <a:rPr lang="en-IN" sz="1100" b="1" dirty="0">
                <a:solidFill>
                  <a:srgbClr val="FFC000"/>
                </a:solidFill>
              </a:rPr>
              <a:t>3.  What's the coffee nap ? 1 </a:t>
            </a:r>
          </a:p>
          <a:p>
            <a:pPr marL="228600" indent="-228600">
              <a:lnSpc>
                <a:spcPct val="150000"/>
              </a:lnSpc>
              <a:buAutoNum type="arabicPeriod" startAt="4"/>
            </a:pPr>
            <a:r>
              <a:rPr lang="en-IN" sz="1100" b="1" dirty="0">
                <a:solidFill>
                  <a:srgbClr val="FFC000"/>
                </a:solidFill>
              </a:rPr>
              <a:t>Beat the Monday Blues! 1 </a:t>
            </a:r>
          </a:p>
          <a:p>
            <a:pPr marL="228600" indent="-228600">
              <a:lnSpc>
                <a:spcPct val="150000"/>
              </a:lnSpc>
              <a:buAutoNum type="arabicPeriod" startAt="4"/>
            </a:pPr>
            <a:r>
              <a:rPr lang="en-IN" sz="1100" b="1" dirty="0">
                <a:solidFill>
                  <a:srgbClr val="FFC000"/>
                </a:solidFill>
              </a:rPr>
              <a:t>Chocolate mousse - </a:t>
            </a:r>
            <a:r>
              <a:rPr lang="en-IN" sz="1100" b="1" dirty="0" err="1">
                <a:solidFill>
                  <a:srgbClr val="FFC000"/>
                </a:solidFill>
              </a:rPr>
              <a:t>youâ</a:t>
            </a:r>
            <a:r>
              <a:rPr lang="en-IN" sz="1100" b="1" dirty="0">
                <a:solidFill>
                  <a:srgbClr val="FFC000"/>
                </a:solidFill>
              </a:rPr>
              <a:t>€™</a:t>
            </a:r>
            <a:r>
              <a:rPr lang="en-IN" sz="1100" b="1" dirty="0" err="1">
                <a:solidFill>
                  <a:srgbClr val="FFC000"/>
                </a:solidFill>
              </a:rPr>
              <a:t>ll</a:t>
            </a:r>
            <a:r>
              <a:rPr lang="en-IN" sz="1100" b="1" dirty="0">
                <a:solidFill>
                  <a:srgbClr val="FFC000"/>
                </a:solidFill>
              </a:rPr>
              <a:t> never guess the secret ingredient! </a:t>
            </a:r>
            <a:endParaRPr lang="en-US" sz="1100" b="1" dirty="0">
              <a:solidFill>
                <a:srgbClr val="FFC000"/>
              </a:solidFill>
            </a:endParaRPr>
          </a:p>
        </p:txBody>
      </p:sp>
      <p:sp>
        <p:nvSpPr>
          <p:cNvPr id="18" name="TextBox 17">
            <a:extLst>
              <a:ext uri="{FF2B5EF4-FFF2-40B4-BE49-F238E27FC236}">
                <a16:creationId xmlns:a16="http://schemas.microsoft.com/office/drawing/2014/main" id="{23FFE846-4EF9-CD46-BEF9-39C9A5434562}"/>
              </a:ext>
            </a:extLst>
          </p:cNvPr>
          <p:cNvSpPr txBox="1"/>
          <p:nvPr/>
        </p:nvSpPr>
        <p:spPr>
          <a:xfrm>
            <a:off x="5435561" y="2623856"/>
            <a:ext cx="3076422" cy="1998560"/>
          </a:xfrm>
          <a:prstGeom prst="rect">
            <a:avLst/>
          </a:prstGeom>
          <a:noFill/>
        </p:spPr>
        <p:txBody>
          <a:bodyPr wrap="square" lIns="0" tIns="0" rIns="0" bIns="0" rtlCol="0" anchor="ctr">
            <a:spAutoFit/>
          </a:bodyPr>
          <a:lstStyle/>
          <a:p>
            <a:pPr>
              <a:lnSpc>
                <a:spcPct val="150000"/>
              </a:lnSpc>
            </a:pPr>
            <a:r>
              <a:rPr lang="fr-FR" sz="1100" b="1" dirty="0">
                <a:solidFill>
                  <a:schemeClr val="bg1"/>
                </a:solidFill>
              </a:rPr>
              <a:t> 1.</a:t>
            </a:r>
            <a:r>
              <a:rPr lang="en-IN" sz="1100" b="1" dirty="0">
                <a:solidFill>
                  <a:schemeClr val="bg1"/>
                </a:solidFill>
              </a:rPr>
              <a:t> Football dreams: I am </a:t>
            </a:r>
            <a:r>
              <a:rPr lang="en-IN" sz="1100" b="1" dirty="0" err="1">
                <a:solidFill>
                  <a:schemeClr val="bg1"/>
                </a:solidFill>
              </a:rPr>
              <a:t>Maram</a:t>
            </a:r>
            <a:r>
              <a:rPr lang="en-IN" sz="1100" b="1" dirty="0">
                <a:solidFill>
                  <a:schemeClr val="bg1"/>
                </a:solidFill>
              </a:rPr>
              <a:t>, </a:t>
            </a:r>
            <a:endParaRPr lang="fr-FR" sz="1100" b="1" dirty="0">
              <a:solidFill>
                <a:schemeClr val="bg1"/>
              </a:solidFill>
            </a:endParaRPr>
          </a:p>
          <a:p>
            <a:pPr>
              <a:lnSpc>
                <a:spcPct val="150000"/>
              </a:lnSpc>
            </a:pPr>
            <a:r>
              <a:rPr lang="fr-FR" sz="1100" b="1" dirty="0">
                <a:solidFill>
                  <a:srgbClr val="FFC000"/>
                </a:solidFill>
              </a:rPr>
              <a:t> 2. </a:t>
            </a:r>
            <a:r>
              <a:rPr lang="en-IN" sz="1100" b="1" dirty="0">
                <a:solidFill>
                  <a:srgbClr val="FFC000"/>
                </a:solidFill>
              </a:rPr>
              <a:t>NFL: Football is gay. Football is queer. Football is for everyone. </a:t>
            </a:r>
          </a:p>
          <a:p>
            <a:pPr>
              <a:lnSpc>
                <a:spcPct val="150000"/>
              </a:lnSpc>
            </a:pPr>
            <a:r>
              <a:rPr lang="en-IN" sz="1100" b="1" dirty="0">
                <a:solidFill>
                  <a:srgbClr val="FFC000"/>
                </a:solidFill>
              </a:rPr>
              <a:t> 3. My football dream: I am </a:t>
            </a:r>
            <a:r>
              <a:rPr lang="en-IN" sz="1100" b="1" dirty="0" err="1">
                <a:solidFill>
                  <a:srgbClr val="FFC000"/>
                </a:solidFill>
              </a:rPr>
              <a:t>Saleha</a:t>
            </a:r>
            <a:r>
              <a:rPr lang="en-IN" sz="1100" b="1" dirty="0">
                <a:solidFill>
                  <a:srgbClr val="FFC000"/>
                </a:solidFill>
              </a:rPr>
              <a:t> </a:t>
            </a:r>
            <a:r>
              <a:rPr lang="en-IN" sz="1100" b="1" dirty="0" err="1">
                <a:solidFill>
                  <a:srgbClr val="FFC000"/>
                </a:solidFill>
              </a:rPr>
              <a:t>Kashfi</a:t>
            </a:r>
            <a:r>
              <a:rPr lang="en-IN" sz="1100" b="1" dirty="0">
                <a:solidFill>
                  <a:srgbClr val="FFC000"/>
                </a:solidFill>
              </a:rPr>
              <a:t>, </a:t>
            </a:r>
          </a:p>
          <a:p>
            <a:pPr>
              <a:lnSpc>
                <a:spcPct val="150000"/>
              </a:lnSpc>
            </a:pPr>
            <a:r>
              <a:rPr lang="en-IN" sz="1100" b="1" dirty="0">
                <a:solidFill>
                  <a:srgbClr val="FFC000"/>
                </a:solidFill>
              </a:rPr>
              <a:t> 4. Football dreams: I am Maria </a:t>
            </a:r>
            <a:r>
              <a:rPr lang="en-IN" sz="1100" b="1" dirty="0" err="1">
                <a:solidFill>
                  <a:srgbClr val="FFC000"/>
                </a:solidFill>
              </a:rPr>
              <a:t>Romanchenko</a:t>
            </a:r>
            <a:r>
              <a:rPr lang="en-IN" sz="1100" b="1" dirty="0">
                <a:solidFill>
                  <a:srgbClr val="FFC000"/>
                </a:solidFill>
              </a:rPr>
              <a:t>, 17, Ukraine 1 0.4050322</a:t>
            </a:r>
          </a:p>
          <a:p>
            <a:pPr>
              <a:lnSpc>
                <a:spcPct val="150000"/>
              </a:lnSpc>
            </a:pPr>
            <a:r>
              <a:rPr lang="en-IN" sz="1100" b="1" dirty="0">
                <a:solidFill>
                  <a:srgbClr val="FFC000"/>
                </a:solidFill>
              </a:rPr>
              <a:t> 5. England vs Germany is overhyped 1 0.2611474 6 ï¿½ï¿½. </a:t>
            </a:r>
          </a:p>
        </p:txBody>
      </p:sp>
      <p:sp>
        <p:nvSpPr>
          <p:cNvPr id="25" name="Freeform: Shape 21">
            <a:extLst>
              <a:ext uri="{FF2B5EF4-FFF2-40B4-BE49-F238E27FC236}">
                <a16:creationId xmlns:a16="http://schemas.microsoft.com/office/drawing/2014/main" id="{516BDB9C-17C5-0840-BE7F-1A520EDDDA16}"/>
              </a:ext>
            </a:extLst>
          </p:cNvPr>
          <p:cNvSpPr/>
          <p:nvPr/>
        </p:nvSpPr>
        <p:spPr>
          <a:xfrm rot="13500000">
            <a:off x="2821597" y="2202026"/>
            <a:ext cx="285693" cy="285693"/>
          </a:xfrm>
          <a:custGeom>
            <a:avLst/>
            <a:gdLst>
              <a:gd name="connsiteX0" fmla="*/ 412954 w 2802196"/>
              <a:gd name="connsiteY0" fmla="*/ 2802196 h 2802196"/>
              <a:gd name="connsiteX1" fmla="*/ 412955 w 2802196"/>
              <a:gd name="connsiteY1" fmla="*/ 2802196 h 2802196"/>
              <a:gd name="connsiteX2" fmla="*/ 412955 w 2802196"/>
              <a:gd name="connsiteY2" fmla="*/ 2802196 h 2802196"/>
              <a:gd name="connsiteX3" fmla="*/ 0 w 2802196"/>
              <a:gd name="connsiteY3" fmla="*/ 2389241 h 2802196"/>
              <a:gd name="connsiteX4" fmla="*/ 0 w 2802196"/>
              <a:gd name="connsiteY4" fmla="*/ 412956 h 2802196"/>
              <a:gd name="connsiteX5" fmla="*/ 412955 w 2802196"/>
              <a:gd name="connsiteY5" fmla="*/ 0 h 2802196"/>
              <a:gd name="connsiteX6" fmla="*/ 412955 w 2802196"/>
              <a:gd name="connsiteY6" fmla="*/ 1 h 2802196"/>
              <a:gd name="connsiteX7" fmla="*/ 412960 w 2802196"/>
              <a:gd name="connsiteY7" fmla="*/ 2 h 2802196"/>
              <a:gd name="connsiteX8" fmla="*/ 2389241 w 2802196"/>
              <a:gd name="connsiteY8" fmla="*/ 2 h 2802196"/>
              <a:gd name="connsiteX9" fmla="*/ 2802196 w 2802196"/>
              <a:gd name="connsiteY9" fmla="*/ 412957 h 2802196"/>
              <a:gd name="connsiteX10" fmla="*/ 2802195 w 2802196"/>
              <a:gd name="connsiteY10" fmla="*/ 412957 h 2802196"/>
              <a:gd name="connsiteX11" fmla="*/ 2389240 w 2802196"/>
              <a:gd name="connsiteY11" fmla="*/ 825912 h 2802196"/>
              <a:gd name="connsiteX12" fmla="*/ 825910 w 2802196"/>
              <a:gd name="connsiteY12" fmla="*/ 825911 h 2802196"/>
              <a:gd name="connsiteX13" fmla="*/ 825909 w 2802196"/>
              <a:gd name="connsiteY13" fmla="*/ 2389241 h 2802196"/>
              <a:gd name="connsiteX14" fmla="*/ 496179 w 2802196"/>
              <a:gd name="connsiteY14" fmla="*/ 2793806 h 2802196"/>
              <a:gd name="connsiteX15" fmla="*/ 412955 w 2802196"/>
              <a:gd name="connsiteY15" fmla="*/ 2802196 h 2802196"/>
              <a:gd name="connsiteX16" fmla="*/ 329730 w 2802196"/>
              <a:gd name="connsiteY16" fmla="*/ 2793806 h 2802196"/>
              <a:gd name="connsiteX17" fmla="*/ 0 w 2802196"/>
              <a:gd name="connsiteY17" fmla="*/ 2389241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2196" h="2802196">
                <a:moveTo>
                  <a:pt x="412954" y="2802196"/>
                </a:moveTo>
                <a:lnTo>
                  <a:pt x="412955" y="2802196"/>
                </a:lnTo>
                <a:lnTo>
                  <a:pt x="412955" y="2802196"/>
                </a:lnTo>
                <a:close/>
                <a:moveTo>
                  <a:pt x="0" y="2389241"/>
                </a:moveTo>
                <a:lnTo>
                  <a:pt x="0" y="412956"/>
                </a:lnTo>
                <a:cubicBezTo>
                  <a:pt x="0" y="184887"/>
                  <a:pt x="184886" y="0"/>
                  <a:pt x="412955" y="0"/>
                </a:cubicBezTo>
                <a:lnTo>
                  <a:pt x="412955" y="1"/>
                </a:lnTo>
                <a:lnTo>
                  <a:pt x="412960" y="2"/>
                </a:lnTo>
                <a:lnTo>
                  <a:pt x="2389241" y="2"/>
                </a:lnTo>
                <a:cubicBezTo>
                  <a:pt x="2617310" y="2"/>
                  <a:pt x="2802196" y="184888"/>
                  <a:pt x="2802196" y="412957"/>
                </a:cubicBezTo>
                <a:lnTo>
                  <a:pt x="2802195" y="412957"/>
                </a:lnTo>
                <a:cubicBezTo>
                  <a:pt x="2802195" y="641026"/>
                  <a:pt x="2617309" y="825912"/>
                  <a:pt x="2389240" y="825912"/>
                </a:cubicBezTo>
                <a:lnTo>
                  <a:pt x="825910" y="825911"/>
                </a:lnTo>
                <a:lnTo>
                  <a:pt x="825909" y="2389241"/>
                </a:lnTo>
                <a:cubicBezTo>
                  <a:pt x="825909" y="2588801"/>
                  <a:pt x="684356" y="2755299"/>
                  <a:pt x="496179" y="2793806"/>
                </a:cubicBezTo>
                <a:lnTo>
                  <a:pt x="412955" y="2802196"/>
                </a:lnTo>
                <a:lnTo>
                  <a:pt x="329730" y="2793806"/>
                </a:lnTo>
                <a:cubicBezTo>
                  <a:pt x="141554" y="2755299"/>
                  <a:pt x="0" y="2588801"/>
                  <a:pt x="0" y="2389241"/>
                </a:cubicBezTo>
                <a:close/>
              </a:path>
            </a:pathLst>
          </a:cu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
        <p:nvSpPr>
          <p:cNvPr id="26" name="Freeform: Shape 21">
            <a:extLst>
              <a:ext uri="{FF2B5EF4-FFF2-40B4-BE49-F238E27FC236}">
                <a16:creationId xmlns:a16="http://schemas.microsoft.com/office/drawing/2014/main" id="{89A984C0-7CE0-0443-8CEE-3A4943B1AA57}"/>
              </a:ext>
            </a:extLst>
          </p:cNvPr>
          <p:cNvSpPr/>
          <p:nvPr/>
        </p:nvSpPr>
        <p:spPr>
          <a:xfrm rot="13500000">
            <a:off x="6824159" y="2110153"/>
            <a:ext cx="285693" cy="285693"/>
          </a:xfrm>
          <a:custGeom>
            <a:avLst/>
            <a:gdLst>
              <a:gd name="connsiteX0" fmla="*/ 412954 w 2802196"/>
              <a:gd name="connsiteY0" fmla="*/ 2802196 h 2802196"/>
              <a:gd name="connsiteX1" fmla="*/ 412955 w 2802196"/>
              <a:gd name="connsiteY1" fmla="*/ 2802196 h 2802196"/>
              <a:gd name="connsiteX2" fmla="*/ 412955 w 2802196"/>
              <a:gd name="connsiteY2" fmla="*/ 2802196 h 2802196"/>
              <a:gd name="connsiteX3" fmla="*/ 0 w 2802196"/>
              <a:gd name="connsiteY3" fmla="*/ 2389241 h 2802196"/>
              <a:gd name="connsiteX4" fmla="*/ 0 w 2802196"/>
              <a:gd name="connsiteY4" fmla="*/ 412956 h 2802196"/>
              <a:gd name="connsiteX5" fmla="*/ 412955 w 2802196"/>
              <a:gd name="connsiteY5" fmla="*/ 0 h 2802196"/>
              <a:gd name="connsiteX6" fmla="*/ 412955 w 2802196"/>
              <a:gd name="connsiteY6" fmla="*/ 1 h 2802196"/>
              <a:gd name="connsiteX7" fmla="*/ 412960 w 2802196"/>
              <a:gd name="connsiteY7" fmla="*/ 2 h 2802196"/>
              <a:gd name="connsiteX8" fmla="*/ 2389241 w 2802196"/>
              <a:gd name="connsiteY8" fmla="*/ 2 h 2802196"/>
              <a:gd name="connsiteX9" fmla="*/ 2802196 w 2802196"/>
              <a:gd name="connsiteY9" fmla="*/ 412957 h 2802196"/>
              <a:gd name="connsiteX10" fmla="*/ 2802195 w 2802196"/>
              <a:gd name="connsiteY10" fmla="*/ 412957 h 2802196"/>
              <a:gd name="connsiteX11" fmla="*/ 2389240 w 2802196"/>
              <a:gd name="connsiteY11" fmla="*/ 825912 h 2802196"/>
              <a:gd name="connsiteX12" fmla="*/ 825910 w 2802196"/>
              <a:gd name="connsiteY12" fmla="*/ 825911 h 2802196"/>
              <a:gd name="connsiteX13" fmla="*/ 825909 w 2802196"/>
              <a:gd name="connsiteY13" fmla="*/ 2389241 h 2802196"/>
              <a:gd name="connsiteX14" fmla="*/ 496179 w 2802196"/>
              <a:gd name="connsiteY14" fmla="*/ 2793806 h 2802196"/>
              <a:gd name="connsiteX15" fmla="*/ 412955 w 2802196"/>
              <a:gd name="connsiteY15" fmla="*/ 2802196 h 2802196"/>
              <a:gd name="connsiteX16" fmla="*/ 329730 w 2802196"/>
              <a:gd name="connsiteY16" fmla="*/ 2793806 h 2802196"/>
              <a:gd name="connsiteX17" fmla="*/ 0 w 2802196"/>
              <a:gd name="connsiteY17" fmla="*/ 2389241 h 280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2196" h="2802196">
                <a:moveTo>
                  <a:pt x="412954" y="2802196"/>
                </a:moveTo>
                <a:lnTo>
                  <a:pt x="412955" y="2802196"/>
                </a:lnTo>
                <a:lnTo>
                  <a:pt x="412955" y="2802196"/>
                </a:lnTo>
                <a:close/>
                <a:moveTo>
                  <a:pt x="0" y="2389241"/>
                </a:moveTo>
                <a:lnTo>
                  <a:pt x="0" y="412956"/>
                </a:lnTo>
                <a:cubicBezTo>
                  <a:pt x="0" y="184887"/>
                  <a:pt x="184886" y="0"/>
                  <a:pt x="412955" y="0"/>
                </a:cubicBezTo>
                <a:lnTo>
                  <a:pt x="412955" y="1"/>
                </a:lnTo>
                <a:lnTo>
                  <a:pt x="412960" y="2"/>
                </a:lnTo>
                <a:lnTo>
                  <a:pt x="2389241" y="2"/>
                </a:lnTo>
                <a:cubicBezTo>
                  <a:pt x="2617310" y="2"/>
                  <a:pt x="2802196" y="184888"/>
                  <a:pt x="2802196" y="412957"/>
                </a:cubicBezTo>
                <a:lnTo>
                  <a:pt x="2802195" y="412957"/>
                </a:lnTo>
                <a:cubicBezTo>
                  <a:pt x="2802195" y="641026"/>
                  <a:pt x="2617309" y="825912"/>
                  <a:pt x="2389240" y="825912"/>
                </a:cubicBezTo>
                <a:lnTo>
                  <a:pt x="825910" y="825911"/>
                </a:lnTo>
                <a:lnTo>
                  <a:pt x="825909" y="2389241"/>
                </a:lnTo>
                <a:cubicBezTo>
                  <a:pt x="825909" y="2588801"/>
                  <a:pt x="684356" y="2755299"/>
                  <a:pt x="496179" y="2793806"/>
                </a:cubicBezTo>
                <a:lnTo>
                  <a:pt x="412955" y="2802196"/>
                </a:lnTo>
                <a:lnTo>
                  <a:pt x="329730" y="2793806"/>
                </a:lnTo>
                <a:cubicBezTo>
                  <a:pt x="141554" y="2755299"/>
                  <a:pt x="0" y="2588801"/>
                  <a:pt x="0" y="2389241"/>
                </a:cubicBezTo>
                <a:close/>
              </a:path>
            </a:pathLst>
          </a:cu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p>
        </p:txBody>
      </p:sp>
    </p:spTree>
    <p:extLst>
      <p:ext uri="{BB962C8B-B14F-4D97-AF65-F5344CB8AC3E}">
        <p14:creationId xmlns:p14="http://schemas.microsoft.com/office/powerpoint/2010/main" val="178946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par>
                                <p:cTn id="13" presetID="0" presetClass="path" presetSubtype="0" decel="50000" fill="hold" grpId="1" nodeType="withEffect">
                                  <p:stCondLst>
                                    <p:cond delay="500"/>
                                  </p:stCondLst>
                                  <p:childTnLst>
                                    <p:animMotion origin="layout" path="M 0.26446 3.7037E-7 L -3.54167E-6 3.7037E-7 " pathEditMode="relative" rAng="0" ptsTypes="AA">
                                      <p:cBhvr>
                                        <p:cTn id="14" dur="1500" fill="hold"/>
                                        <p:tgtEl>
                                          <p:spTgt spid="8"/>
                                        </p:tgtEl>
                                        <p:attrNameLst>
                                          <p:attrName>ppt_x</p:attrName>
                                          <p:attrName>ppt_y</p:attrName>
                                        </p:attrNameLst>
                                      </p:cBhvr>
                                      <p:rCtr x="-13229" y="0"/>
                                    </p:animMotion>
                                  </p:childTnLst>
                                </p:cTn>
                              </p:par>
                              <p:par>
                                <p:cTn id="15" presetID="17" presetClass="entr" presetSubtype="4" fill="hold" nodeType="withEffect">
                                  <p:stCondLst>
                                    <p:cond delay="1500"/>
                                  </p:stCondLst>
                                  <p:childTnLst>
                                    <p:set>
                                      <p:cBhvr>
                                        <p:cTn id="16" dur="1" fill="hold">
                                          <p:stCondLst>
                                            <p:cond delay="0"/>
                                          </p:stCondLst>
                                        </p:cTn>
                                        <p:tgtEl>
                                          <p:spTgt spid="3"/>
                                        </p:tgtEl>
                                        <p:attrNameLst>
                                          <p:attrName>style.visibility</p:attrName>
                                        </p:attrNameLst>
                                      </p:cBhvr>
                                      <p:to>
                                        <p:strVal val="visible"/>
                                      </p:to>
                                    </p:set>
                                    <p:anim calcmode="lin" valueType="num">
                                      <p:cBhvr>
                                        <p:cTn id="17" dur="1500" fill="hold"/>
                                        <p:tgtEl>
                                          <p:spTgt spid="3"/>
                                        </p:tgtEl>
                                        <p:attrNameLst>
                                          <p:attrName>ppt_x</p:attrName>
                                        </p:attrNameLst>
                                      </p:cBhvr>
                                      <p:tavLst>
                                        <p:tav tm="0">
                                          <p:val>
                                            <p:strVal val="#ppt_x"/>
                                          </p:val>
                                        </p:tav>
                                        <p:tav tm="100000">
                                          <p:val>
                                            <p:strVal val="#ppt_x"/>
                                          </p:val>
                                        </p:tav>
                                      </p:tavLst>
                                    </p:anim>
                                    <p:anim calcmode="lin" valueType="num">
                                      <p:cBhvr>
                                        <p:cTn id="18" dur="1500" fill="hold"/>
                                        <p:tgtEl>
                                          <p:spTgt spid="3"/>
                                        </p:tgtEl>
                                        <p:attrNameLst>
                                          <p:attrName>ppt_y</p:attrName>
                                        </p:attrNameLst>
                                      </p:cBhvr>
                                      <p:tavLst>
                                        <p:tav tm="0">
                                          <p:val>
                                            <p:strVal val="#ppt_y+#ppt_h/2"/>
                                          </p:val>
                                        </p:tav>
                                        <p:tav tm="100000">
                                          <p:val>
                                            <p:strVal val="#ppt_y"/>
                                          </p:val>
                                        </p:tav>
                                      </p:tavLst>
                                    </p:anim>
                                    <p:anim calcmode="lin" valueType="num">
                                      <p:cBhvr>
                                        <p:cTn id="19" dur="1500" fill="hold"/>
                                        <p:tgtEl>
                                          <p:spTgt spid="3"/>
                                        </p:tgtEl>
                                        <p:attrNameLst>
                                          <p:attrName>ppt_w</p:attrName>
                                        </p:attrNameLst>
                                      </p:cBhvr>
                                      <p:tavLst>
                                        <p:tav tm="0">
                                          <p:val>
                                            <p:strVal val="#ppt_w"/>
                                          </p:val>
                                        </p:tav>
                                        <p:tav tm="100000">
                                          <p:val>
                                            <p:strVal val="#ppt_w"/>
                                          </p:val>
                                        </p:tav>
                                      </p:tavLst>
                                    </p:anim>
                                    <p:anim calcmode="lin" valueType="num">
                                      <p:cBhvr>
                                        <p:cTn id="20" dur="1500" fill="hold"/>
                                        <p:tgtEl>
                                          <p:spTgt spid="3"/>
                                        </p:tgtEl>
                                        <p:attrNameLst>
                                          <p:attrName>ppt_h</p:attrName>
                                        </p:attrNameLst>
                                      </p:cBhvr>
                                      <p:tavLst>
                                        <p:tav tm="0">
                                          <p:val>
                                            <p:fltVal val="0"/>
                                          </p:val>
                                        </p:tav>
                                        <p:tav tm="100000">
                                          <p:val>
                                            <p:strVal val="#ppt_h"/>
                                          </p:val>
                                        </p:tav>
                                      </p:tavLst>
                                    </p:anim>
                                  </p:childTnLst>
                                </p:cTn>
                              </p:par>
                              <p:par>
                                <p:cTn id="21" presetID="55" presetClass="entr" presetSubtype="0" fill="hold" grpId="0" nodeType="withEffect">
                                  <p:stCondLst>
                                    <p:cond delay="250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strVal val="#ppt_w*0.70"/>
                                          </p:val>
                                        </p:tav>
                                        <p:tav tm="100000">
                                          <p:val>
                                            <p:strVal val="#ppt_w"/>
                                          </p:val>
                                        </p:tav>
                                      </p:tavLst>
                                    </p:anim>
                                    <p:anim calcmode="lin" valueType="num">
                                      <p:cBhvr>
                                        <p:cTn id="24" dur="1000" fill="hold"/>
                                        <p:tgtEl>
                                          <p:spTgt spid="12"/>
                                        </p:tgtEl>
                                        <p:attrNameLst>
                                          <p:attrName>ppt_h</p:attrName>
                                        </p:attrNameLst>
                                      </p:cBhvr>
                                      <p:tavLst>
                                        <p:tav tm="0">
                                          <p:val>
                                            <p:strVal val="#ppt_h"/>
                                          </p:val>
                                        </p:tav>
                                        <p:tav tm="100000">
                                          <p:val>
                                            <p:strVal val="#ppt_h"/>
                                          </p:val>
                                        </p:tav>
                                      </p:tavLst>
                                    </p:anim>
                                    <p:animEffect transition="in" filter="fade">
                                      <p:cBhvr>
                                        <p:cTn id="25" dur="1000"/>
                                        <p:tgtEl>
                                          <p:spTgt spid="12"/>
                                        </p:tgtEl>
                                      </p:cBhvr>
                                    </p:animEffect>
                                  </p:childTnLst>
                                </p:cTn>
                              </p:par>
                              <p:par>
                                <p:cTn id="26" presetID="55" presetClass="entr" presetSubtype="0" fill="hold" grpId="0" nodeType="withEffect">
                                  <p:stCondLst>
                                    <p:cond delay="250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ppt_w</p:attrName>
                                        </p:attrNameLst>
                                      </p:cBhvr>
                                      <p:tavLst>
                                        <p:tav tm="0">
                                          <p:val>
                                            <p:strVal val="#ppt_w*0.70"/>
                                          </p:val>
                                        </p:tav>
                                        <p:tav tm="100000">
                                          <p:val>
                                            <p:strVal val="#ppt_w"/>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animEffect transition="in" filter="fade">
                                      <p:cBhvr>
                                        <p:cTn id="30" dur="1000"/>
                                        <p:tgtEl>
                                          <p:spTgt spid="13"/>
                                        </p:tgtEl>
                                      </p:cBhvr>
                                    </p:animEffect>
                                  </p:childTnLst>
                                </p:cTn>
                              </p:par>
                              <p:par>
                                <p:cTn id="31" presetID="12" presetClass="entr" presetSubtype="1" fill="hold" grpId="0" nodeType="withEffect">
                                  <p:stCondLst>
                                    <p:cond delay="25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1000"/>
                                        <p:tgtEl>
                                          <p:spTgt spid="25"/>
                                        </p:tgtEl>
                                        <p:attrNameLst>
                                          <p:attrName>ppt_y</p:attrName>
                                        </p:attrNameLst>
                                      </p:cBhvr>
                                      <p:tavLst>
                                        <p:tav tm="0">
                                          <p:val>
                                            <p:strVal val="#ppt_y-#ppt_h*1.125000"/>
                                          </p:val>
                                        </p:tav>
                                        <p:tav tm="100000">
                                          <p:val>
                                            <p:strVal val="#ppt_y"/>
                                          </p:val>
                                        </p:tav>
                                      </p:tavLst>
                                    </p:anim>
                                    <p:animEffect transition="in" filter="wipe(down)">
                                      <p:cBhvr>
                                        <p:cTn id="34" dur="1000"/>
                                        <p:tgtEl>
                                          <p:spTgt spid="25"/>
                                        </p:tgtEl>
                                      </p:cBhvr>
                                    </p:animEffect>
                                  </p:childTnLst>
                                </p:cTn>
                              </p:par>
                              <p:par>
                                <p:cTn id="35" presetID="12" presetClass="entr" presetSubtype="1" fill="hold" grpId="0" nodeType="withEffect">
                                  <p:stCondLst>
                                    <p:cond delay="250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1000"/>
                                        <p:tgtEl>
                                          <p:spTgt spid="26"/>
                                        </p:tgtEl>
                                        <p:attrNameLst>
                                          <p:attrName>ppt_y</p:attrName>
                                        </p:attrNameLst>
                                      </p:cBhvr>
                                      <p:tavLst>
                                        <p:tav tm="0">
                                          <p:val>
                                            <p:strVal val="#ppt_y-#ppt_h*1.125000"/>
                                          </p:val>
                                        </p:tav>
                                        <p:tav tm="100000">
                                          <p:val>
                                            <p:strVal val="#ppt_y"/>
                                          </p:val>
                                        </p:tav>
                                      </p:tavLst>
                                    </p:anim>
                                    <p:animEffect transition="in" filter="wipe(down)">
                                      <p:cBhvr>
                                        <p:cTn id="38" dur="1000"/>
                                        <p:tgtEl>
                                          <p:spTgt spid="26"/>
                                        </p:tgtEl>
                                      </p:cBhvr>
                                    </p:animEffect>
                                  </p:childTnLst>
                                </p:cTn>
                              </p:par>
                              <p:par>
                                <p:cTn id="39" presetID="10" presetClass="entr" presetSubtype="0" fill="hold" grpId="0" nodeType="withEffect">
                                  <p:stCondLst>
                                    <p:cond delay="30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500"/>
                                        <p:tgtEl>
                                          <p:spTgt spid="17"/>
                                        </p:tgtEl>
                                      </p:cBhvr>
                                    </p:animEffect>
                                  </p:childTnLst>
                                </p:cTn>
                              </p:par>
                              <p:par>
                                <p:cTn id="42" presetID="10" presetClass="entr" presetSubtype="0" fill="hold" grpId="0" nodeType="withEffect">
                                  <p:stCondLst>
                                    <p:cond delay="30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500"/>
                                        <p:tgtEl>
                                          <p:spTgt spid="18"/>
                                        </p:tgtEl>
                                      </p:cBhvr>
                                    </p:animEffect>
                                  </p:childTnLst>
                                </p:cTn>
                              </p:par>
                              <p:par>
                                <p:cTn id="45" presetID="8" presetClass="emph" presetSubtype="0" repeatCount="indefinite" fill="hold" nodeType="withEffect">
                                  <p:stCondLst>
                                    <p:cond delay="0"/>
                                  </p:stCondLst>
                                  <p:endCondLst>
                                    <p:cond evt="onNext" delay="0">
                                      <p:tgtEl>
                                        <p:sldTgt/>
                                      </p:tgtEl>
                                    </p:cond>
                                  </p:endCondLst>
                                  <p:childTnLst>
                                    <p:animRot by="21600000">
                                      <p:cBhvr>
                                        <p:cTn id="46" dur="20000" fill="hold"/>
                                        <p:tgtEl>
                                          <p:spTgt spid="20"/>
                                        </p:tgtEl>
                                        <p:attrNameLst>
                                          <p:attrName>r</p:attrName>
                                        </p:attrNameLst>
                                      </p:cBhvr>
                                    </p:animRot>
                                  </p:childTnLst>
                                </p:cTn>
                              </p:par>
                              <p:par>
                                <p:cTn id="47" presetID="6" presetClass="emph" presetSubtype="0" repeatCount="indefinite" autoRev="1" fill="hold" grpId="0" nodeType="withEffect">
                                  <p:stCondLst>
                                    <p:cond delay="0"/>
                                  </p:stCondLst>
                                  <p:endCondLst>
                                    <p:cond evt="onNext" delay="0">
                                      <p:tgtEl>
                                        <p:sldTgt/>
                                      </p:tgtEl>
                                    </p:cond>
                                  </p:endCondLst>
                                  <p:childTnLst>
                                    <p:animScale>
                                      <p:cBhvr>
                                        <p:cTn id="48" dur="5000" fill="hold"/>
                                        <p:tgtEl>
                                          <p:spTgt spid="5"/>
                                        </p:tgtEl>
                                      </p:cBhvr>
                                      <p:by x="120000" y="120000"/>
                                    </p:animScale>
                                  </p:childTnLst>
                                </p:cTn>
                              </p:par>
                              <p:par>
                                <p:cTn id="49" presetID="6" presetClass="emph" presetSubtype="0" repeatCount="indefinite" autoRev="1" fill="hold" grpId="0" nodeType="withEffect">
                                  <p:stCondLst>
                                    <p:cond delay="0"/>
                                  </p:stCondLst>
                                  <p:endCondLst>
                                    <p:cond evt="onNext" delay="0">
                                      <p:tgtEl>
                                        <p:sldTgt/>
                                      </p:tgtEl>
                                    </p:cond>
                                  </p:endCondLst>
                                  <p:childTnLst>
                                    <p:animScale>
                                      <p:cBhvr>
                                        <p:cTn id="50" dur="5000" fill="hold"/>
                                        <p:tgtEl>
                                          <p:spTgt spid="4"/>
                                        </p:tgtEl>
                                      </p:cBhvr>
                                      <p:by x="125000" y="125000"/>
                                    </p:animScale>
                                  </p:childTnLst>
                                </p:cTn>
                              </p:par>
                              <p:par>
                                <p:cTn id="51" presetID="2" presetClass="entr" presetSubtype="4" decel="5000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0" fill="hold"/>
                                        <p:tgtEl>
                                          <p:spTgt spid="16"/>
                                        </p:tgtEl>
                                        <p:attrNameLst>
                                          <p:attrName>ppt_x</p:attrName>
                                        </p:attrNameLst>
                                      </p:cBhvr>
                                      <p:tavLst>
                                        <p:tav tm="0">
                                          <p:val>
                                            <p:strVal val="#ppt_x"/>
                                          </p:val>
                                        </p:tav>
                                        <p:tav tm="100000">
                                          <p:val>
                                            <p:strVal val="#ppt_x"/>
                                          </p:val>
                                        </p:tav>
                                      </p:tavLst>
                                    </p:anim>
                                    <p:anim calcmode="lin" valueType="num">
                                      <p:cBhvr additive="base">
                                        <p:cTn id="54" dur="5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animBg="1"/>
      <p:bldP spid="5" grpId="0" animBg="1"/>
      <p:bldP spid="7" grpId="0" animBg="1"/>
      <p:bldP spid="8" grpId="0" animBg="1"/>
      <p:bldP spid="8" grpId="1" animBg="1"/>
      <p:bldP spid="12" grpId="0"/>
      <p:bldP spid="13" grpId="0"/>
      <p:bldP spid="17" grpId="0"/>
      <p:bldP spid="18" grpId="0"/>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31C90B2-309D-1249-87A1-2E4D3FD4ED76}"/>
              </a:ext>
            </a:extLst>
          </p:cNvPr>
          <p:cNvSpPr/>
          <p:nvPr/>
        </p:nvSpPr>
        <p:spPr>
          <a:xfrm rot="15069083" flipH="1">
            <a:off x="4004512" y="367900"/>
            <a:ext cx="84878" cy="84877"/>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D3725F14-A7BE-7A47-BBE0-56AC2F6930F6}"/>
              </a:ext>
            </a:extLst>
          </p:cNvPr>
          <p:cNvSpPr/>
          <p:nvPr/>
        </p:nvSpPr>
        <p:spPr>
          <a:xfrm rot="15069083" flipH="1">
            <a:off x="2873582" y="5285853"/>
            <a:ext cx="84878" cy="84877"/>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CC85FE3A-E0EE-CD43-B42B-CAAC68391411}"/>
              </a:ext>
            </a:extLst>
          </p:cNvPr>
          <p:cNvSpPr/>
          <p:nvPr/>
        </p:nvSpPr>
        <p:spPr>
          <a:xfrm rot="15069083" flipH="1">
            <a:off x="8980128" y="531198"/>
            <a:ext cx="151352" cy="151350"/>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B2FF13B9-7C4A-6843-9784-1390A5656DC7}"/>
              </a:ext>
            </a:extLst>
          </p:cNvPr>
          <p:cNvGrpSpPr/>
          <p:nvPr/>
        </p:nvGrpSpPr>
        <p:grpSpPr>
          <a:xfrm>
            <a:off x="-2855537" y="-1684563"/>
            <a:ext cx="6414912" cy="5071194"/>
            <a:chOff x="2863015" y="871093"/>
            <a:chExt cx="6414912" cy="5071194"/>
          </a:xfrm>
          <a:solidFill>
            <a:srgbClr val="376AA6"/>
          </a:solidFill>
        </p:grpSpPr>
        <p:grpSp>
          <p:nvGrpSpPr>
            <p:cNvPr id="10" name="Group 9">
              <a:extLst>
                <a:ext uri="{FF2B5EF4-FFF2-40B4-BE49-F238E27FC236}">
                  <a16:creationId xmlns:a16="http://schemas.microsoft.com/office/drawing/2014/main" id="{DE26E002-3432-D146-B4D8-C3A634328494}"/>
                </a:ext>
              </a:extLst>
            </p:cNvPr>
            <p:cNvGrpSpPr/>
            <p:nvPr/>
          </p:nvGrpSpPr>
          <p:grpSpPr>
            <a:xfrm>
              <a:off x="2863015" y="900033"/>
              <a:ext cx="6414912" cy="4977835"/>
              <a:chOff x="2438400" y="1005870"/>
              <a:chExt cx="6414912" cy="4977835"/>
            </a:xfrm>
            <a:grpFill/>
          </p:grpSpPr>
          <p:cxnSp>
            <p:nvCxnSpPr>
              <p:cNvPr id="19" name="Straight Connector 18">
                <a:extLst>
                  <a:ext uri="{FF2B5EF4-FFF2-40B4-BE49-F238E27FC236}">
                    <a16:creationId xmlns:a16="http://schemas.microsoft.com/office/drawing/2014/main" id="{A558E91D-71DC-9246-96E9-2285448B0095}"/>
                  </a:ext>
                </a:extLst>
              </p:cNvPr>
              <p:cNvCxnSpPr/>
              <p:nvPr/>
            </p:nvCxnSpPr>
            <p:spPr>
              <a:xfrm flipV="1">
                <a:off x="2614863" y="3850105"/>
                <a:ext cx="1411705" cy="213360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C5F7EF-2312-D044-B545-929350DE5378}"/>
                  </a:ext>
                </a:extLst>
              </p:cNvPr>
              <p:cNvCxnSpPr/>
              <p:nvPr/>
            </p:nvCxnSpPr>
            <p:spPr>
              <a:xfrm>
                <a:off x="4026568" y="3866147"/>
                <a:ext cx="1267327" cy="88231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ABFE7A-6908-E046-AB6C-5BAD4CDEE599}"/>
                  </a:ext>
                </a:extLst>
              </p:cNvPr>
              <p:cNvCxnSpPr/>
              <p:nvPr/>
            </p:nvCxnSpPr>
            <p:spPr>
              <a:xfrm flipH="1">
                <a:off x="2614863" y="4780547"/>
                <a:ext cx="2662990" cy="119946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493E2E-FD82-B943-8C4A-763AE5F6676E}"/>
                  </a:ext>
                </a:extLst>
              </p:cNvPr>
              <p:cNvCxnSpPr/>
              <p:nvPr/>
            </p:nvCxnSpPr>
            <p:spPr>
              <a:xfrm>
                <a:off x="2470484" y="3850105"/>
                <a:ext cx="2823411" cy="91440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F0B6CBB-0BDC-2540-918B-CDE80C5ED4D9}"/>
                  </a:ext>
                </a:extLst>
              </p:cNvPr>
              <p:cNvCxnSpPr/>
              <p:nvPr/>
            </p:nvCxnSpPr>
            <p:spPr>
              <a:xfrm flipV="1">
                <a:off x="2438400" y="2823411"/>
                <a:ext cx="3834063" cy="1026694"/>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F9A370-7EC0-624C-9952-2242A33AB273}"/>
                  </a:ext>
                </a:extLst>
              </p:cNvPr>
              <p:cNvCxnSpPr>
                <a:cxnSpLocks/>
              </p:cNvCxnSpPr>
              <p:nvPr/>
            </p:nvCxnSpPr>
            <p:spPr>
              <a:xfrm flipH="1" flipV="1">
                <a:off x="4660231" y="2180695"/>
                <a:ext cx="1666450" cy="649162"/>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AA6C43-068A-F04F-A7CD-BFE59E808BC6}"/>
                  </a:ext>
                </a:extLst>
              </p:cNvPr>
              <p:cNvCxnSpPr/>
              <p:nvPr/>
            </p:nvCxnSpPr>
            <p:spPr>
              <a:xfrm flipH="1">
                <a:off x="4026568" y="2130450"/>
                <a:ext cx="633663" cy="1732004"/>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A6E6B74-BB9F-0745-B059-A72D8F8B4EFA}"/>
                  </a:ext>
                </a:extLst>
              </p:cNvPr>
              <p:cNvCxnSpPr/>
              <p:nvPr/>
            </p:nvCxnSpPr>
            <p:spPr>
              <a:xfrm>
                <a:off x="4058652" y="3900350"/>
                <a:ext cx="3547859" cy="102917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C1DCBC-6BF4-C044-85EE-469EF8C42EA6}"/>
                  </a:ext>
                </a:extLst>
              </p:cNvPr>
              <p:cNvCxnSpPr>
                <a:cxnSpLocks/>
              </p:cNvCxnSpPr>
              <p:nvPr/>
            </p:nvCxnSpPr>
            <p:spPr>
              <a:xfrm>
                <a:off x="5293895" y="4752156"/>
                <a:ext cx="2423965" cy="206942"/>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41CAA1-B7CF-8646-9813-08786AAFFB80}"/>
                  </a:ext>
                </a:extLst>
              </p:cNvPr>
              <p:cNvCxnSpPr>
                <a:cxnSpLocks/>
              </p:cNvCxnSpPr>
              <p:nvPr/>
            </p:nvCxnSpPr>
            <p:spPr>
              <a:xfrm flipV="1">
                <a:off x="7720414" y="2374232"/>
                <a:ext cx="1107852" cy="2518579"/>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85A45A-1CEC-644C-A32E-E37A284BBE61}"/>
                  </a:ext>
                </a:extLst>
              </p:cNvPr>
              <p:cNvCxnSpPr/>
              <p:nvPr/>
            </p:nvCxnSpPr>
            <p:spPr>
              <a:xfrm flipH="1">
                <a:off x="5277853" y="2374232"/>
                <a:ext cx="3547859" cy="240631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555C9E0-5DD1-9440-B130-F64B5BDB1A7C}"/>
                  </a:ext>
                </a:extLst>
              </p:cNvPr>
              <p:cNvCxnSpPr/>
              <p:nvPr/>
            </p:nvCxnSpPr>
            <p:spPr>
              <a:xfrm flipH="1" flipV="1">
                <a:off x="6248399" y="2823411"/>
                <a:ext cx="1435769" cy="211964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828B67-8289-B944-80C7-706B6A141A4E}"/>
                  </a:ext>
                </a:extLst>
              </p:cNvPr>
              <p:cNvCxnSpPr/>
              <p:nvPr/>
            </p:nvCxnSpPr>
            <p:spPr>
              <a:xfrm flipV="1">
                <a:off x="6302617" y="2374232"/>
                <a:ext cx="2550695" cy="449179"/>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36408B-641A-EE4B-86D1-08C02773A50E}"/>
                  </a:ext>
                </a:extLst>
              </p:cNvPr>
              <p:cNvCxnSpPr/>
              <p:nvPr/>
            </p:nvCxnSpPr>
            <p:spPr>
              <a:xfrm flipV="1">
                <a:off x="4660231" y="1005870"/>
                <a:ext cx="1238496" cy="112458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41680FC-D480-4349-ABD0-2E0482A658DE}"/>
                  </a:ext>
                </a:extLst>
              </p:cNvPr>
              <p:cNvCxnSpPr>
                <a:cxnSpLocks/>
              </p:cNvCxnSpPr>
              <p:nvPr/>
            </p:nvCxnSpPr>
            <p:spPr>
              <a:xfrm>
                <a:off x="5889384" y="1005870"/>
                <a:ext cx="399120" cy="185861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64C48C-F8BC-7C49-BDC9-0FD51A90DD65}"/>
                  </a:ext>
                </a:extLst>
              </p:cNvPr>
              <p:cNvCxnSpPr/>
              <p:nvPr/>
            </p:nvCxnSpPr>
            <p:spPr>
              <a:xfrm flipH="1">
                <a:off x="5250253" y="2914730"/>
                <a:ext cx="995592" cy="1898901"/>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4707EE9-FF51-6A4D-908E-3C5EFC86D94E}"/>
                  </a:ext>
                </a:extLst>
              </p:cNvPr>
              <p:cNvCxnSpPr/>
              <p:nvPr/>
            </p:nvCxnSpPr>
            <p:spPr>
              <a:xfrm>
                <a:off x="4644190" y="2164653"/>
                <a:ext cx="621140" cy="267143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77981977-7868-7E45-85B5-3DE9E9BDFE9B}"/>
                </a:ext>
              </a:extLst>
            </p:cNvPr>
            <p:cNvSpPr/>
            <p:nvPr/>
          </p:nvSpPr>
          <p:spPr>
            <a:xfrm>
              <a:off x="6224302" y="871093"/>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70A0B25B-CC5C-804A-96CA-2A5CC6566D95}"/>
                </a:ext>
              </a:extLst>
            </p:cNvPr>
            <p:cNvSpPr/>
            <p:nvPr/>
          </p:nvSpPr>
          <p:spPr>
            <a:xfrm>
              <a:off x="6591648" y="2685861"/>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0B664C4-BE39-A941-8CF2-9CA80F776E4F}"/>
                </a:ext>
              </a:extLst>
            </p:cNvPr>
            <p:cNvSpPr/>
            <p:nvPr/>
          </p:nvSpPr>
          <p:spPr>
            <a:xfrm>
              <a:off x="9048691" y="2217574"/>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91D72C4-C612-D54B-B001-03B9CC1DF4B9}"/>
                </a:ext>
              </a:extLst>
            </p:cNvPr>
            <p:cNvSpPr/>
            <p:nvPr/>
          </p:nvSpPr>
          <p:spPr>
            <a:xfrm>
              <a:off x="7961010" y="4704303"/>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A661A883-56A4-AE4E-B421-AB7FB56A75E7}"/>
                </a:ext>
              </a:extLst>
            </p:cNvPr>
            <p:cNvSpPr/>
            <p:nvPr/>
          </p:nvSpPr>
          <p:spPr>
            <a:xfrm>
              <a:off x="5637939" y="4563498"/>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CC96AB2D-2EFE-F645-9110-B9DF8DEB3341}"/>
                </a:ext>
              </a:extLst>
            </p:cNvPr>
            <p:cNvSpPr/>
            <p:nvPr/>
          </p:nvSpPr>
          <p:spPr>
            <a:xfrm>
              <a:off x="4408486" y="3682064"/>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6276DDE-3305-E04F-AF32-62484C46C133}"/>
                </a:ext>
              </a:extLst>
            </p:cNvPr>
            <p:cNvSpPr/>
            <p:nvPr/>
          </p:nvSpPr>
          <p:spPr>
            <a:xfrm>
              <a:off x="2997977" y="5740650"/>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A73F0E64-5659-5E41-A069-833F51036A64}"/>
                </a:ext>
              </a:extLst>
            </p:cNvPr>
            <p:cNvSpPr/>
            <p:nvPr/>
          </p:nvSpPr>
          <p:spPr>
            <a:xfrm>
              <a:off x="2872604" y="3648930"/>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Oval 35">
            <a:extLst>
              <a:ext uri="{FF2B5EF4-FFF2-40B4-BE49-F238E27FC236}">
                <a16:creationId xmlns:a16="http://schemas.microsoft.com/office/drawing/2014/main" id="{1633C793-99EA-6C42-9338-5DC9577BD059}"/>
              </a:ext>
            </a:extLst>
          </p:cNvPr>
          <p:cNvSpPr/>
          <p:nvPr/>
        </p:nvSpPr>
        <p:spPr>
          <a:xfrm>
            <a:off x="4972965" y="1998373"/>
            <a:ext cx="201637" cy="201637"/>
          </a:xfrm>
          <a:prstGeom prst="ellipse">
            <a:avLst/>
          </a:prstGeom>
          <a:solidFill>
            <a:schemeClr val="accent1"/>
          </a:soli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BFE5E563-9651-1F42-B386-7BF17FDFEC51}"/>
              </a:ext>
            </a:extLst>
          </p:cNvPr>
          <p:cNvSpPr/>
          <p:nvPr/>
        </p:nvSpPr>
        <p:spPr>
          <a:xfrm>
            <a:off x="9096982" y="3289830"/>
            <a:ext cx="469682" cy="469682"/>
          </a:xfrm>
          <a:prstGeom prst="ellipse">
            <a:avLst/>
          </a:prstGeom>
          <a:solidFill>
            <a:schemeClr val="bg1">
              <a:alpha val="34000"/>
            </a:schemeClr>
          </a:solidFill>
          <a:ln>
            <a:noFill/>
          </a:ln>
          <a:effectLst>
            <a:outerShdw blurRad="6985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21BD8C28-6DAB-5342-8A1C-81C4CDFC2722}"/>
              </a:ext>
            </a:extLst>
          </p:cNvPr>
          <p:cNvSpPr/>
          <p:nvPr/>
        </p:nvSpPr>
        <p:spPr>
          <a:xfrm rot="15069083" flipH="1">
            <a:off x="12016663" y="1646172"/>
            <a:ext cx="265870" cy="265867"/>
          </a:xfrm>
          <a:prstGeom prst="ellipse">
            <a:avLst/>
          </a:prstGeom>
          <a:solidFill>
            <a:schemeClr val="bg1">
              <a:alpha val="64000"/>
            </a:schemeClr>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E797830E-B87A-9A4D-9948-F6A9241CC1C4}"/>
              </a:ext>
            </a:extLst>
          </p:cNvPr>
          <p:cNvSpPr txBox="1"/>
          <p:nvPr/>
        </p:nvSpPr>
        <p:spPr>
          <a:xfrm>
            <a:off x="1799107" y="2017839"/>
            <a:ext cx="8600383" cy="1200329"/>
          </a:xfrm>
          <a:prstGeom prst="rect">
            <a:avLst/>
          </a:prstGeom>
          <a:noFill/>
          <a:effectLst>
            <a:outerShdw blurRad="50800" dist="38100" dir="5400000" algn="t" rotWithShape="0">
              <a:schemeClr val="accent2">
                <a:alpha val="46000"/>
              </a:schemeClr>
            </a:outerShdw>
          </a:effectLst>
        </p:spPr>
        <p:txBody>
          <a:bodyPr wrap="square" rtlCol="0">
            <a:spAutoFit/>
          </a:bodyPr>
          <a:lstStyle/>
          <a:p>
            <a:pPr lvl="0" algn="ctr">
              <a:defRPr/>
            </a:pPr>
            <a:r>
              <a:rPr lang="en-US" sz="7200" b="1" spc="600" dirty="0">
                <a:solidFill>
                  <a:srgbClr val="E7E6E6"/>
                </a:solidFill>
                <a:latin typeface="Century Gothic" panose="020B0502020202020204" pitchFamily="34" charset="0"/>
              </a:rPr>
              <a:t>DEPLOYMENT</a:t>
            </a:r>
            <a:endParaRPr kumimoji="0" lang="id-ID" sz="7200" b="0" i="0" u="none" strike="noStrike" kern="1200" cap="none" spc="0" normalizeH="0" baseline="0" noProof="0" dirty="0">
              <a:ln w="19050">
                <a:solidFill>
                  <a:prstClr val="white"/>
                </a:solidFill>
              </a:ln>
              <a:noFill/>
              <a:effectLst/>
              <a:uLnTx/>
              <a:uFillTx/>
              <a:latin typeface="Century Gothic" panose="020B0502020202020204" pitchFamily="34" charset="0"/>
              <a:ea typeface="+mn-ea"/>
              <a:cs typeface="+mn-cs"/>
            </a:endParaRPr>
          </a:p>
        </p:txBody>
      </p:sp>
      <p:sp>
        <p:nvSpPr>
          <p:cNvPr id="96" name="Oval 95">
            <a:extLst>
              <a:ext uri="{FF2B5EF4-FFF2-40B4-BE49-F238E27FC236}">
                <a16:creationId xmlns:a16="http://schemas.microsoft.com/office/drawing/2014/main" id="{04136E8A-BDB6-3546-9499-83B1AEA99B24}"/>
              </a:ext>
            </a:extLst>
          </p:cNvPr>
          <p:cNvSpPr/>
          <p:nvPr/>
        </p:nvSpPr>
        <p:spPr>
          <a:xfrm rot="15069083" flipH="1">
            <a:off x="-135954" y="1646173"/>
            <a:ext cx="265870" cy="265867"/>
          </a:xfrm>
          <a:prstGeom prst="ellipse">
            <a:avLst/>
          </a:prstGeom>
          <a:solidFill>
            <a:schemeClr val="accent2"/>
          </a:solidFill>
          <a:ln>
            <a:no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8" name="Group 97">
            <a:extLst>
              <a:ext uri="{FF2B5EF4-FFF2-40B4-BE49-F238E27FC236}">
                <a16:creationId xmlns:a16="http://schemas.microsoft.com/office/drawing/2014/main" id="{6A7864CE-418F-1D4E-A13E-FC11AEA22FD9}"/>
              </a:ext>
            </a:extLst>
          </p:cNvPr>
          <p:cNvGrpSpPr/>
          <p:nvPr/>
        </p:nvGrpSpPr>
        <p:grpSpPr>
          <a:xfrm rot="883936">
            <a:off x="8632625" y="3401665"/>
            <a:ext cx="6414912" cy="5071194"/>
            <a:chOff x="2863015" y="871093"/>
            <a:chExt cx="6414912" cy="5071194"/>
          </a:xfrm>
          <a:solidFill>
            <a:srgbClr val="376AA6"/>
          </a:solidFill>
        </p:grpSpPr>
        <p:sp>
          <p:nvSpPr>
            <p:cNvPr id="99" name="Oval 98">
              <a:extLst>
                <a:ext uri="{FF2B5EF4-FFF2-40B4-BE49-F238E27FC236}">
                  <a16:creationId xmlns:a16="http://schemas.microsoft.com/office/drawing/2014/main" id="{61A1790D-8FE0-2940-B11B-4902333F78BE}"/>
                </a:ext>
              </a:extLst>
            </p:cNvPr>
            <p:cNvSpPr/>
            <p:nvPr/>
          </p:nvSpPr>
          <p:spPr>
            <a:xfrm rot="15069083" flipH="1">
              <a:off x="6396286" y="1815402"/>
              <a:ext cx="149100" cy="149098"/>
            </a:xfrm>
            <a:prstGeom prst="ellipse">
              <a:avLst/>
            </a:prstGeom>
            <a:grpFill/>
            <a:ln>
              <a:solidFill>
                <a:srgbClr val="376AA6"/>
              </a:solidFill>
            </a:ln>
            <a:effectLst>
              <a:outerShdw blurRad="266700" sx="103000" sy="103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644AF2EF-824C-9548-9578-E611FB57D5ED}"/>
                </a:ext>
              </a:extLst>
            </p:cNvPr>
            <p:cNvGrpSpPr/>
            <p:nvPr/>
          </p:nvGrpSpPr>
          <p:grpSpPr>
            <a:xfrm>
              <a:off x="2863015" y="900033"/>
              <a:ext cx="6414912" cy="4977835"/>
              <a:chOff x="2438400" y="1005870"/>
              <a:chExt cx="6414912" cy="4977835"/>
            </a:xfrm>
            <a:grpFill/>
          </p:grpSpPr>
          <p:cxnSp>
            <p:nvCxnSpPr>
              <p:cNvPr id="109" name="Straight Connector 108">
                <a:extLst>
                  <a:ext uri="{FF2B5EF4-FFF2-40B4-BE49-F238E27FC236}">
                    <a16:creationId xmlns:a16="http://schemas.microsoft.com/office/drawing/2014/main" id="{DB5EEA6A-9834-B64E-9DB0-1763AD1F4E41}"/>
                  </a:ext>
                </a:extLst>
              </p:cNvPr>
              <p:cNvCxnSpPr/>
              <p:nvPr/>
            </p:nvCxnSpPr>
            <p:spPr>
              <a:xfrm flipV="1">
                <a:off x="2614863" y="3850105"/>
                <a:ext cx="1411705" cy="213360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80E17BC-8F7E-6A49-9901-44374EB983A4}"/>
                  </a:ext>
                </a:extLst>
              </p:cNvPr>
              <p:cNvCxnSpPr/>
              <p:nvPr/>
            </p:nvCxnSpPr>
            <p:spPr>
              <a:xfrm>
                <a:off x="4026568" y="3866147"/>
                <a:ext cx="1267327" cy="88231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B95EB23-D908-894A-ACC8-1B8BBABB0D9A}"/>
                  </a:ext>
                </a:extLst>
              </p:cNvPr>
              <p:cNvCxnSpPr/>
              <p:nvPr/>
            </p:nvCxnSpPr>
            <p:spPr>
              <a:xfrm flipH="1">
                <a:off x="2614863" y="4780547"/>
                <a:ext cx="2662990" cy="119946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04DEDBB-82BB-5D4B-800E-79043505165B}"/>
                  </a:ext>
                </a:extLst>
              </p:cNvPr>
              <p:cNvCxnSpPr/>
              <p:nvPr/>
            </p:nvCxnSpPr>
            <p:spPr>
              <a:xfrm>
                <a:off x="2470484" y="3850105"/>
                <a:ext cx="2823411" cy="91440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FF4DE4B-04D1-2A47-94F2-A398CB93EDD5}"/>
                  </a:ext>
                </a:extLst>
              </p:cNvPr>
              <p:cNvCxnSpPr/>
              <p:nvPr/>
            </p:nvCxnSpPr>
            <p:spPr>
              <a:xfrm flipV="1">
                <a:off x="2438400" y="2823411"/>
                <a:ext cx="3834063" cy="1026694"/>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82CBB8F-00CD-A04E-8314-656542EC1A43}"/>
                  </a:ext>
                </a:extLst>
              </p:cNvPr>
              <p:cNvCxnSpPr>
                <a:cxnSpLocks/>
              </p:cNvCxnSpPr>
              <p:nvPr/>
            </p:nvCxnSpPr>
            <p:spPr>
              <a:xfrm flipH="1" flipV="1">
                <a:off x="4660231" y="2180695"/>
                <a:ext cx="1666450" cy="649162"/>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6BDEC6C-DCA6-7147-ABCD-AF85683E2591}"/>
                  </a:ext>
                </a:extLst>
              </p:cNvPr>
              <p:cNvCxnSpPr/>
              <p:nvPr/>
            </p:nvCxnSpPr>
            <p:spPr>
              <a:xfrm flipH="1">
                <a:off x="4026568" y="2130450"/>
                <a:ext cx="633663" cy="1732004"/>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9EBB58A-8379-6942-8363-D3610F8DD48A}"/>
                  </a:ext>
                </a:extLst>
              </p:cNvPr>
              <p:cNvCxnSpPr/>
              <p:nvPr/>
            </p:nvCxnSpPr>
            <p:spPr>
              <a:xfrm>
                <a:off x="4058652" y="3900350"/>
                <a:ext cx="3547859" cy="102917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C0AFD44-3B8C-9E4F-A4CE-80B7677A080A}"/>
                  </a:ext>
                </a:extLst>
              </p:cNvPr>
              <p:cNvCxnSpPr>
                <a:cxnSpLocks/>
              </p:cNvCxnSpPr>
              <p:nvPr/>
            </p:nvCxnSpPr>
            <p:spPr>
              <a:xfrm>
                <a:off x="5293895" y="4752156"/>
                <a:ext cx="2423965" cy="206942"/>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47FB671-0ECB-4A48-811A-5110F9755543}"/>
                  </a:ext>
                </a:extLst>
              </p:cNvPr>
              <p:cNvCxnSpPr>
                <a:cxnSpLocks/>
              </p:cNvCxnSpPr>
              <p:nvPr/>
            </p:nvCxnSpPr>
            <p:spPr>
              <a:xfrm flipV="1">
                <a:off x="7720414" y="2374232"/>
                <a:ext cx="1107852" cy="2518579"/>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DC60143-8765-0B4B-B314-EA77EB964D6E}"/>
                  </a:ext>
                </a:extLst>
              </p:cNvPr>
              <p:cNvCxnSpPr/>
              <p:nvPr/>
            </p:nvCxnSpPr>
            <p:spPr>
              <a:xfrm flipH="1">
                <a:off x="5277853" y="2374232"/>
                <a:ext cx="3547859" cy="240631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9D0CD96-4B03-CF4D-B5D4-081290AD31CD}"/>
                  </a:ext>
                </a:extLst>
              </p:cNvPr>
              <p:cNvCxnSpPr/>
              <p:nvPr/>
            </p:nvCxnSpPr>
            <p:spPr>
              <a:xfrm flipH="1" flipV="1">
                <a:off x="6248399" y="2823411"/>
                <a:ext cx="1435769" cy="211964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BFF83B1-A271-C64B-A80F-0A7174C43779}"/>
                  </a:ext>
                </a:extLst>
              </p:cNvPr>
              <p:cNvCxnSpPr/>
              <p:nvPr/>
            </p:nvCxnSpPr>
            <p:spPr>
              <a:xfrm flipV="1">
                <a:off x="6302617" y="2374232"/>
                <a:ext cx="2550695" cy="449179"/>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92E9AC3-D87B-4340-83E4-33C43A38257E}"/>
                  </a:ext>
                </a:extLst>
              </p:cNvPr>
              <p:cNvCxnSpPr/>
              <p:nvPr/>
            </p:nvCxnSpPr>
            <p:spPr>
              <a:xfrm flipV="1">
                <a:off x="4660231" y="1005870"/>
                <a:ext cx="1238496" cy="1124580"/>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EE52D46-2A17-324F-B624-71243E8B020B}"/>
                  </a:ext>
                </a:extLst>
              </p:cNvPr>
              <p:cNvCxnSpPr>
                <a:cxnSpLocks/>
              </p:cNvCxnSpPr>
              <p:nvPr/>
            </p:nvCxnSpPr>
            <p:spPr>
              <a:xfrm>
                <a:off x="5889384" y="1005870"/>
                <a:ext cx="399120" cy="1858615"/>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306D3F8-6915-0D49-99CE-959437815402}"/>
                  </a:ext>
                </a:extLst>
              </p:cNvPr>
              <p:cNvCxnSpPr/>
              <p:nvPr/>
            </p:nvCxnSpPr>
            <p:spPr>
              <a:xfrm flipH="1">
                <a:off x="5250253" y="2914730"/>
                <a:ext cx="995592" cy="1898901"/>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E279D47-3D17-8E4D-ADF1-4877B57C492E}"/>
                  </a:ext>
                </a:extLst>
              </p:cNvPr>
              <p:cNvCxnSpPr/>
              <p:nvPr/>
            </p:nvCxnSpPr>
            <p:spPr>
              <a:xfrm>
                <a:off x="4644190" y="2164653"/>
                <a:ext cx="621140" cy="2671436"/>
              </a:xfrm>
              <a:prstGeom prst="line">
                <a:avLst/>
              </a:prstGeom>
              <a:grpFill/>
              <a:ln>
                <a:solidFill>
                  <a:srgbClr val="376AA6"/>
                </a:solidFill>
              </a:ln>
            </p:spPr>
            <p:style>
              <a:lnRef idx="1">
                <a:schemeClr val="accent1"/>
              </a:lnRef>
              <a:fillRef idx="0">
                <a:schemeClr val="accent1"/>
              </a:fillRef>
              <a:effectRef idx="0">
                <a:schemeClr val="accent1"/>
              </a:effectRef>
              <a:fontRef idx="minor">
                <a:schemeClr val="tx1"/>
              </a:fontRef>
            </p:style>
          </p:cxnSp>
        </p:grpSp>
        <p:sp>
          <p:nvSpPr>
            <p:cNvPr id="101" name="Oval 100">
              <a:extLst>
                <a:ext uri="{FF2B5EF4-FFF2-40B4-BE49-F238E27FC236}">
                  <a16:creationId xmlns:a16="http://schemas.microsoft.com/office/drawing/2014/main" id="{40B4A51F-AFCB-EC49-8F60-95027908B57F}"/>
                </a:ext>
              </a:extLst>
            </p:cNvPr>
            <p:cNvSpPr/>
            <p:nvPr/>
          </p:nvSpPr>
          <p:spPr>
            <a:xfrm>
              <a:off x="6224302" y="871093"/>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73A36C6B-1345-6B4A-88BA-6CCA552D8AC9}"/>
                </a:ext>
              </a:extLst>
            </p:cNvPr>
            <p:cNvSpPr/>
            <p:nvPr/>
          </p:nvSpPr>
          <p:spPr>
            <a:xfrm>
              <a:off x="6591648" y="2685861"/>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A86B063F-6CC3-EB49-B634-E5F26FE958C1}"/>
                </a:ext>
              </a:extLst>
            </p:cNvPr>
            <p:cNvSpPr/>
            <p:nvPr/>
          </p:nvSpPr>
          <p:spPr>
            <a:xfrm>
              <a:off x="9048691" y="2217574"/>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1DDCDE8B-04F4-C445-A00E-80C91FA26418}"/>
                </a:ext>
              </a:extLst>
            </p:cNvPr>
            <p:cNvSpPr/>
            <p:nvPr/>
          </p:nvSpPr>
          <p:spPr>
            <a:xfrm>
              <a:off x="7961010" y="4704303"/>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9AFE5D9C-F3C2-3340-8CF3-80F9B1D9B197}"/>
                </a:ext>
              </a:extLst>
            </p:cNvPr>
            <p:cNvSpPr/>
            <p:nvPr/>
          </p:nvSpPr>
          <p:spPr>
            <a:xfrm>
              <a:off x="5637939" y="4563498"/>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260B5221-EE5A-5E49-AA87-5E5407560697}"/>
                </a:ext>
              </a:extLst>
            </p:cNvPr>
            <p:cNvSpPr/>
            <p:nvPr/>
          </p:nvSpPr>
          <p:spPr>
            <a:xfrm>
              <a:off x="4408486" y="3682064"/>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B88590FB-6137-6C41-8B3F-07476A8971FC}"/>
                </a:ext>
              </a:extLst>
            </p:cNvPr>
            <p:cNvSpPr/>
            <p:nvPr/>
          </p:nvSpPr>
          <p:spPr>
            <a:xfrm>
              <a:off x="2997977" y="5740650"/>
              <a:ext cx="201637" cy="201637"/>
            </a:xfrm>
            <a:prstGeom prst="ellipse">
              <a:avLst/>
            </a:prstGeom>
            <a:grpFill/>
            <a:ln>
              <a:solidFill>
                <a:srgbClr val="376A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7" name="Oval 126">
            <a:extLst>
              <a:ext uri="{FF2B5EF4-FFF2-40B4-BE49-F238E27FC236}">
                <a16:creationId xmlns:a16="http://schemas.microsoft.com/office/drawing/2014/main" id="{95767399-3CDE-F844-904A-9B8E098ED7E7}"/>
              </a:ext>
            </a:extLst>
          </p:cNvPr>
          <p:cNvSpPr/>
          <p:nvPr/>
        </p:nvSpPr>
        <p:spPr>
          <a:xfrm>
            <a:off x="1008427" y="5781096"/>
            <a:ext cx="469682" cy="469682"/>
          </a:xfrm>
          <a:prstGeom prst="ellipse">
            <a:avLst/>
          </a:prstGeom>
          <a:solidFill>
            <a:schemeClr val="accent2"/>
          </a:solidFill>
          <a:ln>
            <a:noFill/>
          </a:ln>
          <a:effectLst>
            <a:outerShdw blurRad="6985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20CCDD0A-768A-D241-B8D3-4426D33BEF3B}"/>
              </a:ext>
            </a:extLst>
          </p:cNvPr>
          <p:cNvSpPr/>
          <p:nvPr/>
        </p:nvSpPr>
        <p:spPr>
          <a:xfrm>
            <a:off x="3525334" y="6577144"/>
            <a:ext cx="469682" cy="469682"/>
          </a:xfrm>
          <a:prstGeom prst="ellipse">
            <a:avLst/>
          </a:prstGeom>
          <a:solidFill>
            <a:schemeClr val="bg1">
              <a:alpha val="43453"/>
            </a:schemeClr>
          </a:solidFill>
          <a:ln>
            <a:noFill/>
          </a:ln>
          <a:effectLst>
            <a:outerShdw blurRad="6985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5CB07E47-00FE-AF46-A64F-29C2DDBE6A8F}"/>
              </a:ext>
            </a:extLst>
          </p:cNvPr>
          <p:cNvGrpSpPr/>
          <p:nvPr/>
        </p:nvGrpSpPr>
        <p:grpSpPr>
          <a:xfrm rot="10800000">
            <a:off x="351919" y="3253606"/>
            <a:ext cx="176215" cy="1107852"/>
            <a:chOff x="9483237" y="1321506"/>
            <a:chExt cx="273513" cy="1719570"/>
          </a:xfrm>
        </p:grpSpPr>
        <p:sp>
          <p:nvSpPr>
            <p:cNvPr id="131" name="Oval 130">
              <a:extLst>
                <a:ext uri="{FF2B5EF4-FFF2-40B4-BE49-F238E27FC236}">
                  <a16:creationId xmlns:a16="http://schemas.microsoft.com/office/drawing/2014/main" id="{01E3623D-EE3F-184A-BE64-F9B4ACDD5B76}"/>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753883E3-8C6B-6347-B52D-FF5FE6BCB910}"/>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90E8B36C-6EAA-B948-9AF2-040E96381163}"/>
              </a:ext>
            </a:extLst>
          </p:cNvPr>
          <p:cNvGrpSpPr/>
          <p:nvPr/>
        </p:nvGrpSpPr>
        <p:grpSpPr>
          <a:xfrm>
            <a:off x="337155" y="5328291"/>
            <a:ext cx="176215" cy="1107852"/>
            <a:chOff x="9483237" y="1321506"/>
            <a:chExt cx="273513" cy="1719570"/>
          </a:xfrm>
        </p:grpSpPr>
        <p:sp>
          <p:nvSpPr>
            <p:cNvPr id="134" name="Oval 133">
              <a:extLst>
                <a:ext uri="{FF2B5EF4-FFF2-40B4-BE49-F238E27FC236}">
                  <a16:creationId xmlns:a16="http://schemas.microsoft.com/office/drawing/2014/main" id="{48655B37-25FA-3F48-952A-C80F335CF286}"/>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0DD4A877-4A68-154C-92E5-57D75322C8EA}"/>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6" name="Group 135">
            <a:extLst>
              <a:ext uri="{FF2B5EF4-FFF2-40B4-BE49-F238E27FC236}">
                <a16:creationId xmlns:a16="http://schemas.microsoft.com/office/drawing/2014/main" id="{BFADB81C-1CE6-7442-9674-CEBAA92C33BB}"/>
              </a:ext>
            </a:extLst>
          </p:cNvPr>
          <p:cNvGrpSpPr/>
          <p:nvPr/>
        </p:nvGrpSpPr>
        <p:grpSpPr>
          <a:xfrm>
            <a:off x="10290021" y="1168144"/>
            <a:ext cx="176215" cy="1107852"/>
            <a:chOff x="9483237" y="1321506"/>
            <a:chExt cx="273513" cy="1719570"/>
          </a:xfrm>
        </p:grpSpPr>
        <p:sp>
          <p:nvSpPr>
            <p:cNvPr id="137" name="Oval 136">
              <a:extLst>
                <a:ext uri="{FF2B5EF4-FFF2-40B4-BE49-F238E27FC236}">
                  <a16:creationId xmlns:a16="http://schemas.microsoft.com/office/drawing/2014/main" id="{B2941836-1923-AF41-B56D-C11510C44F60}"/>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CF0ABC55-FB58-7B44-AE45-3C3E5C43A138}"/>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9" name="Group 138">
            <a:extLst>
              <a:ext uri="{FF2B5EF4-FFF2-40B4-BE49-F238E27FC236}">
                <a16:creationId xmlns:a16="http://schemas.microsoft.com/office/drawing/2014/main" id="{83CB8E26-923A-1E49-B31A-9F2E88F1C86E}"/>
              </a:ext>
            </a:extLst>
          </p:cNvPr>
          <p:cNvGrpSpPr/>
          <p:nvPr/>
        </p:nvGrpSpPr>
        <p:grpSpPr>
          <a:xfrm rot="10800000">
            <a:off x="11294559" y="303701"/>
            <a:ext cx="130815" cy="822427"/>
            <a:chOff x="9483237" y="1321506"/>
            <a:chExt cx="273513" cy="1719570"/>
          </a:xfrm>
        </p:grpSpPr>
        <p:sp>
          <p:nvSpPr>
            <p:cNvPr id="140" name="Oval 139">
              <a:extLst>
                <a:ext uri="{FF2B5EF4-FFF2-40B4-BE49-F238E27FC236}">
                  <a16:creationId xmlns:a16="http://schemas.microsoft.com/office/drawing/2014/main" id="{9B7FEBE4-C43E-C24B-86B1-B41D68A7906B}"/>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6CB72ED-F426-B549-B000-DDD8D927941F}"/>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2" name="Group 141">
            <a:extLst>
              <a:ext uri="{FF2B5EF4-FFF2-40B4-BE49-F238E27FC236}">
                <a16:creationId xmlns:a16="http://schemas.microsoft.com/office/drawing/2014/main" id="{3609C5FC-34C0-0548-9F77-D354D4C2369A}"/>
              </a:ext>
            </a:extLst>
          </p:cNvPr>
          <p:cNvGrpSpPr/>
          <p:nvPr/>
        </p:nvGrpSpPr>
        <p:grpSpPr>
          <a:xfrm rot="10800000">
            <a:off x="3698626" y="5114835"/>
            <a:ext cx="130815" cy="822427"/>
            <a:chOff x="9483237" y="1321506"/>
            <a:chExt cx="273513" cy="1719570"/>
          </a:xfrm>
        </p:grpSpPr>
        <p:sp>
          <p:nvSpPr>
            <p:cNvPr id="143" name="Oval 142">
              <a:extLst>
                <a:ext uri="{FF2B5EF4-FFF2-40B4-BE49-F238E27FC236}">
                  <a16:creationId xmlns:a16="http://schemas.microsoft.com/office/drawing/2014/main" id="{5D734FB1-4A8E-E648-8BF3-4135F6E6B365}"/>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B89D3391-436E-DF42-9905-7474C618CFC1}"/>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5" name="Group 144">
            <a:extLst>
              <a:ext uri="{FF2B5EF4-FFF2-40B4-BE49-F238E27FC236}">
                <a16:creationId xmlns:a16="http://schemas.microsoft.com/office/drawing/2014/main" id="{8E74E490-24F9-0D44-A81A-69DE863C83E7}"/>
              </a:ext>
            </a:extLst>
          </p:cNvPr>
          <p:cNvGrpSpPr/>
          <p:nvPr/>
        </p:nvGrpSpPr>
        <p:grpSpPr>
          <a:xfrm rot="10800000">
            <a:off x="1233640" y="215418"/>
            <a:ext cx="130815" cy="822427"/>
            <a:chOff x="9483237" y="1321506"/>
            <a:chExt cx="273513" cy="1719570"/>
          </a:xfrm>
        </p:grpSpPr>
        <p:sp>
          <p:nvSpPr>
            <p:cNvPr id="146" name="Oval 145">
              <a:extLst>
                <a:ext uri="{FF2B5EF4-FFF2-40B4-BE49-F238E27FC236}">
                  <a16:creationId xmlns:a16="http://schemas.microsoft.com/office/drawing/2014/main" id="{E9CC5D11-340E-D840-ACB0-C32AC81BC99B}"/>
                </a:ext>
              </a:extLst>
            </p:cNvPr>
            <p:cNvSpPr/>
            <p:nvPr/>
          </p:nvSpPr>
          <p:spPr>
            <a:xfrm>
              <a:off x="9483237" y="2767564"/>
              <a:ext cx="273513" cy="273512"/>
            </a:xfrm>
            <a:prstGeom prst="ellipse">
              <a:avLst/>
            </a:prstGeom>
            <a:solidFill>
              <a:schemeClr val="accent2"/>
            </a:solidFill>
            <a:ln>
              <a:noFill/>
            </a:ln>
            <a:effectLst>
              <a:outerShdw blurRad="266700" sx="103000" sy="103000" algn="ctr" rotWithShape="0">
                <a:schemeClr val="accent2">
                  <a:alpha val="8877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7664F59D-A887-7B43-AFD0-3E62F8AC2025}"/>
                </a:ext>
              </a:extLst>
            </p:cNvPr>
            <p:cNvSpPr/>
            <p:nvPr/>
          </p:nvSpPr>
          <p:spPr>
            <a:xfrm>
              <a:off x="9597191" y="1321506"/>
              <a:ext cx="45719" cy="1513093"/>
            </a:xfrm>
            <a:prstGeom prst="rect">
              <a:avLst/>
            </a:prstGeom>
            <a:gradFill flip="none" rotWithShape="1">
              <a:gsLst>
                <a:gs pos="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5" name="TextBox 84">
            <a:extLst>
              <a:ext uri="{FF2B5EF4-FFF2-40B4-BE49-F238E27FC236}">
                <a16:creationId xmlns:a16="http://schemas.microsoft.com/office/drawing/2014/main" id="{7ABC24CB-5FE3-184C-8F3C-4A8791873D9C}"/>
              </a:ext>
            </a:extLst>
          </p:cNvPr>
          <p:cNvSpPr txBox="1"/>
          <p:nvPr/>
        </p:nvSpPr>
        <p:spPr>
          <a:xfrm>
            <a:off x="1603204" y="3268717"/>
            <a:ext cx="8600383" cy="1200329"/>
          </a:xfrm>
          <a:prstGeom prst="rect">
            <a:avLst/>
          </a:prstGeom>
          <a:noFill/>
          <a:effectLst>
            <a:outerShdw blurRad="50800" dist="38100" dir="5400000" algn="t" rotWithShape="0">
              <a:schemeClr val="accent2">
                <a:alpha val="46000"/>
              </a:schemeClr>
            </a:outerShdw>
          </a:effectLst>
        </p:spPr>
        <p:txBody>
          <a:bodyPr wrap="square" rtlCol="0">
            <a:spAutoFit/>
          </a:bodyPr>
          <a:lstStyle/>
          <a:p>
            <a:pPr lvl="0" algn="ctr">
              <a:defRPr/>
            </a:pPr>
            <a:r>
              <a:rPr lang="en-US" sz="7200" dirty="0"/>
              <a:t> </a:t>
            </a:r>
            <a:r>
              <a:rPr lang="en-US" sz="7200" b="1" dirty="0">
                <a:ln w="19050">
                  <a:solidFill>
                    <a:prstClr val="white"/>
                  </a:solidFill>
                </a:ln>
                <a:noFill/>
                <a:latin typeface="Century Gothic" panose="020B0502020202020204" pitchFamily="34" charset="0"/>
              </a:rPr>
              <a:t>Strategy</a:t>
            </a:r>
            <a:endParaRPr kumimoji="0" lang="id-ID" sz="7200" b="0" i="0" u="none" strike="noStrike" kern="1200" cap="none" spc="0" normalizeH="0" baseline="0" noProof="0" dirty="0">
              <a:ln w="19050">
                <a:solidFill>
                  <a:prstClr val="white"/>
                </a:solidFill>
              </a:ln>
              <a:no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230756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80000" fill="hold"/>
                                        <p:tgtEl>
                                          <p:spTgt spid="8"/>
                                        </p:tgtEl>
                                        <p:attrNameLst>
                                          <p:attrName>r</p:attrName>
                                        </p:attrNameLst>
                                      </p:cBhvr>
                                    </p:animRot>
                                  </p:childTnLst>
                                </p:cTn>
                              </p:par>
                              <p:par>
                                <p:cTn id="7" presetID="8" presetClass="emph" presetSubtype="0" fill="hold" nodeType="withEffect">
                                  <p:stCondLst>
                                    <p:cond delay="0"/>
                                  </p:stCondLst>
                                  <p:childTnLst>
                                    <p:animRot by="21600000">
                                      <p:cBhvr>
                                        <p:cTn id="8" dur="80000" fill="hold"/>
                                        <p:tgtEl>
                                          <p:spTgt spid="98"/>
                                        </p:tgtEl>
                                        <p:attrNameLst>
                                          <p:attrName>r</p:attrName>
                                        </p:attrNameLst>
                                      </p:cBhvr>
                                    </p:animRot>
                                  </p:childTnLst>
                                </p:cTn>
                              </p:par>
                              <p:par>
                                <p:cTn id="9" presetID="23" presetClass="entr" presetSubtype="16"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p:cTn id="11" dur="1500" fill="hold"/>
                                        <p:tgtEl>
                                          <p:spTgt spid="96"/>
                                        </p:tgtEl>
                                        <p:attrNameLst>
                                          <p:attrName>ppt_w</p:attrName>
                                        </p:attrNameLst>
                                      </p:cBhvr>
                                      <p:tavLst>
                                        <p:tav tm="0">
                                          <p:val>
                                            <p:fltVal val="0"/>
                                          </p:val>
                                        </p:tav>
                                        <p:tav tm="100000">
                                          <p:val>
                                            <p:strVal val="#ppt_w"/>
                                          </p:val>
                                        </p:tav>
                                      </p:tavLst>
                                    </p:anim>
                                    <p:anim calcmode="lin" valueType="num">
                                      <p:cBhvr>
                                        <p:cTn id="12" dur="1500" fill="hold"/>
                                        <p:tgtEl>
                                          <p:spTgt spid="96"/>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500"/>
                                  </p:stCondLst>
                                  <p:childTnLst>
                                    <p:set>
                                      <p:cBhvr>
                                        <p:cTn id="14" dur="1" fill="hold">
                                          <p:stCondLst>
                                            <p:cond delay="0"/>
                                          </p:stCondLst>
                                        </p:cTn>
                                        <p:tgtEl>
                                          <p:spTgt spid="127"/>
                                        </p:tgtEl>
                                        <p:attrNameLst>
                                          <p:attrName>style.visibility</p:attrName>
                                        </p:attrNameLst>
                                      </p:cBhvr>
                                      <p:to>
                                        <p:strVal val="visible"/>
                                      </p:to>
                                    </p:set>
                                    <p:anim calcmode="lin" valueType="num">
                                      <p:cBhvr>
                                        <p:cTn id="15" dur="1500" fill="hold"/>
                                        <p:tgtEl>
                                          <p:spTgt spid="127"/>
                                        </p:tgtEl>
                                        <p:attrNameLst>
                                          <p:attrName>ppt_w</p:attrName>
                                        </p:attrNameLst>
                                      </p:cBhvr>
                                      <p:tavLst>
                                        <p:tav tm="0">
                                          <p:val>
                                            <p:fltVal val="0"/>
                                          </p:val>
                                        </p:tav>
                                        <p:tav tm="100000">
                                          <p:val>
                                            <p:strVal val="#ppt_w"/>
                                          </p:val>
                                        </p:tav>
                                      </p:tavLst>
                                    </p:anim>
                                    <p:anim calcmode="lin" valueType="num">
                                      <p:cBhvr>
                                        <p:cTn id="16" dur="1500" fill="hold"/>
                                        <p:tgtEl>
                                          <p:spTgt spid="127"/>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28"/>
                                        </p:tgtEl>
                                        <p:attrNameLst>
                                          <p:attrName>style.visibility</p:attrName>
                                        </p:attrNameLst>
                                      </p:cBhvr>
                                      <p:to>
                                        <p:strVal val="visible"/>
                                      </p:to>
                                    </p:set>
                                    <p:anim calcmode="lin" valueType="num">
                                      <p:cBhvr>
                                        <p:cTn id="19" dur="1500" fill="hold"/>
                                        <p:tgtEl>
                                          <p:spTgt spid="128"/>
                                        </p:tgtEl>
                                        <p:attrNameLst>
                                          <p:attrName>ppt_w</p:attrName>
                                        </p:attrNameLst>
                                      </p:cBhvr>
                                      <p:tavLst>
                                        <p:tav tm="0">
                                          <p:val>
                                            <p:fltVal val="0"/>
                                          </p:val>
                                        </p:tav>
                                        <p:tav tm="100000">
                                          <p:val>
                                            <p:strVal val="#ppt_w"/>
                                          </p:val>
                                        </p:tav>
                                      </p:tavLst>
                                    </p:anim>
                                    <p:anim calcmode="lin" valueType="num">
                                      <p:cBhvr>
                                        <p:cTn id="20" dur="1500" fill="hold"/>
                                        <p:tgtEl>
                                          <p:spTgt spid="12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p:cTn id="23" dur="1500" fill="hold"/>
                                        <p:tgtEl>
                                          <p:spTgt spid="7"/>
                                        </p:tgtEl>
                                        <p:attrNameLst>
                                          <p:attrName>ppt_w</p:attrName>
                                        </p:attrNameLst>
                                      </p:cBhvr>
                                      <p:tavLst>
                                        <p:tav tm="0">
                                          <p:val>
                                            <p:fltVal val="0"/>
                                          </p:val>
                                        </p:tav>
                                        <p:tav tm="100000">
                                          <p:val>
                                            <p:strVal val="#ppt_w"/>
                                          </p:val>
                                        </p:tav>
                                      </p:tavLst>
                                    </p:anim>
                                    <p:anim calcmode="lin" valueType="num">
                                      <p:cBhvr>
                                        <p:cTn id="24" dur="1500" fill="hold"/>
                                        <p:tgtEl>
                                          <p:spTgt spid="7"/>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5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1500" fill="hold"/>
                                        <p:tgtEl>
                                          <p:spTgt spid="41"/>
                                        </p:tgtEl>
                                        <p:attrNameLst>
                                          <p:attrName>ppt_w</p:attrName>
                                        </p:attrNameLst>
                                      </p:cBhvr>
                                      <p:tavLst>
                                        <p:tav tm="0">
                                          <p:val>
                                            <p:fltVal val="0"/>
                                          </p:val>
                                        </p:tav>
                                        <p:tav tm="100000">
                                          <p:val>
                                            <p:strVal val="#ppt_w"/>
                                          </p:val>
                                        </p:tav>
                                      </p:tavLst>
                                    </p:anim>
                                    <p:anim calcmode="lin" valueType="num">
                                      <p:cBhvr>
                                        <p:cTn id="28" dur="1500" fill="hold"/>
                                        <p:tgtEl>
                                          <p:spTgt spid="41"/>
                                        </p:tgtEl>
                                        <p:attrNameLst>
                                          <p:attrName>ppt_h</p:attrName>
                                        </p:attrNameLst>
                                      </p:cBhvr>
                                      <p:tavLst>
                                        <p:tav tm="0">
                                          <p:val>
                                            <p:fltVal val="0"/>
                                          </p:val>
                                        </p:tav>
                                        <p:tav tm="100000">
                                          <p:val>
                                            <p:strVal val="#ppt_h"/>
                                          </p:val>
                                        </p:tav>
                                      </p:tavLst>
                                    </p:anim>
                                  </p:childTnLst>
                                </p:cTn>
                              </p:par>
                              <p:par>
                                <p:cTn id="29" presetID="2" presetClass="entr" presetSubtype="4" decel="5000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8000" fill="hold"/>
                                        <p:tgtEl>
                                          <p:spTgt spid="37"/>
                                        </p:tgtEl>
                                        <p:attrNameLst>
                                          <p:attrName>ppt_x</p:attrName>
                                        </p:attrNameLst>
                                      </p:cBhvr>
                                      <p:tavLst>
                                        <p:tav tm="0">
                                          <p:val>
                                            <p:strVal val="#ppt_x"/>
                                          </p:val>
                                        </p:tav>
                                        <p:tav tm="100000">
                                          <p:val>
                                            <p:strVal val="#ppt_x"/>
                                          </p:val>
                                        </p:tav>
                                      </p:tavLst>
                                    </p:anim>
                                    <p:anim calcmode="lin" valueType="num">
                                      <p:cBhvr additive="base">
                                        <p:cTn id="32" dur="8000" fill="hold"/>
                                        <p:tgtEl>
                                          <p:spTgt spid="37"/>
                                        </p:tgtEl>
                                        <p:attrNameLst>
                                          <p:attrName>ppt_y</p:attrName>
                                        </p:attrNameLst>
                                      </p:cBhvr>
                                      <p:tavLst>
                                        <p:tav tm="0">
                                          <p:val>
                                            <p:strVal val="1+#ppt_h/2"/>
                                          </p:val>
                                        </p:tav>
                                        <p:tav tm="100000">
                                          <p:val>
                                            <p:strVal val="#ppt_y"/>
                                          </p:val>
                                        </p:tav>
                                      </p:tavLst>
                                    </p:anim>
                                  </p:childTnLst>
                                </p:cTn>
                              </p:par>
                              <p:par>
                                <p:cTn id="33" presetID="47" presetClass="entr" presetSubtype="0" fill="hold" nodeType="withEffect">
                                  <p:stCondLst>
                                    <p:cond delay="2000"/>
                                  </p:stCondLst>
                                  <p:childTnLst>
                                    <p:set>
                                      <p:cBhvr>
                                        <p:cTn id="34" dur="1" fill="hold">
                                          <p:stCondLst>
                                            <p:cond delay="0"/>
                                          </p:stCondLst>
                                        </p:cTn>
                                        <p:tgtEl>
                                          <p:spTgt spid="145"/>
                                        </p:tgtEl>
                                        <p:attrNameLst>
                                          <p:attrName>style.visibility</p:attrName>
                                        </p:attrNameLst>
                                      </p:cBhvr>
                                      <p:to>
                                        <p:strVal val="visible"/>
                                      </p:to>
                                    </p:set>
                                    <p:animEffect transition="in" filter="fade">
                                      <p:cBhvr>
                                        <p:cTn id="35" dur="1500"/>
                                        <p:tgtEl>
                                          <p:spTgt spid="145"/>
                                        </p:tgtEl>
                                      </p:cBhvr>
                                    </p:animEffect>
                                    <p:anim calcmode="lin" valueType="num">
                                      <p:cBhvr>
                                        <p:cTn id="36" dur="1500" fill="hold"/>
                                        <p:tgtEl>
                                          <p:spTgt spid="145"/>
                                        </p:tgtEl>
                                        <p:attrNameLst>
                                          <p:attrName>ppt_x</p:attrName>
                                        </p:attrNameLst>
                                      </p:cBhvr>
                                      <p:tavLst>
                                        <p:tav tm="0">
                                          <p:val>
                                            <p:strVal val="#ppt_x"/>
                                          </p:val>
                                        </p:tav>
                                        <p:tav tm="100000">
                                          <p:val>
                                            <p:strVal val="#ppt_x"/>
                                          </p:val>
                                        </p:tav>
                                      </p:tavLst>
                                    </p:anim>
                                    <p:anim calcmode="lin" valueType="num">
                                      <p:cBhvr>
                                        <p:cTn id="37" dur="1500" fill="hold"/>
                                        <p:tgtEl>
                                          <p:spTgt spid="145"/>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1000"/>
                                  </p:stCondLst>
                                  <p:childTnLst>
                                    <p:set>
                                      <p:cBhvr>
                                        <p:cTn id="39" dur="1" fill="hold">
                                          <p:stCondLst>
                                            <p:cond delay="0"/>
                                          </p:stCondLst>
                                        </p:cTn>
                                        <p:tgtEl>
                                          <p:spTgt spid="130"/>
                                        </p:tgtEl>
                                        <p:attrNameLst>
                                          <p:attrName>style.visibility</p:attrName>
                                        </p:attrNameLst>
                                      </p:cBhvr>
                                      <p:to>
                                        <p:strVal val="visible"/>
                                      </p:to>
                                    </p:set>
                                    <p:animEffect transition="in" filter="fade">
                                      <p:cBhvr>
                                        <p:cTn id="40" dur="1500"/>
                                        <p:tgtEl>
                                          <p:spTgt spid="130"/>
                                        </p:tgtEl>
                                      </p:cBhvr>
                                    </p:animEffect>
                                    <p:anim calcmode="lin" valueType="num">
                                      <p:cBhvr>
                                        <p:cTn id="41" dur="1500" fill="hold"/>
                                        <p:tgtEl>
                                          <p:spTgt spid="130"/>
                                        </p:tgtEl>
                                        <p:attrNameLst>
                                          <p:attrName>ppt_x</p:attrName>
                                        </p:attrNameLst>
                                      </p:cBhvr>
                                      <p:tavLst>
                                        <p:tav tm="0">
                                          <p:val>
                                            <p:strVal val="#ppt_x"/>
                                          </p:val>
                                        </p:tav>
                                        <p:tav tm="100000">
                                          <p:val>
                                            <p:strVal val="#ppt_x"/>
                                          </p:val>
                                        </p:tav>
                                      </p:tavLst>
                                    </p:anim>
                                    <p:anim calcmode="lin" valueType="num">
                                      <p:cBhvr>
                                        <p:cTn id="42" dur="1500" fill="hold"/>
                                        <p:tgtEl>
                                          <p:spTgt spid="130"/>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200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1500"/>
                                        <p:tgtEl>
                                          <p:spTgt spid="133"/>
                                        </p:tgtEl>
                                      </p:cBhvr>
                                    </p:animEffect>
                                    <p:anim calcmode="lin" valueType="num">
                                      <p:cBhvr>
                                        <p:cTn id="46" dur="1500" fill="hold"/>
                                        <p:tgtEl>
                                          <p:spTgt spid="133"/>
                                        </p:tgtEl>
                                        <p:attrNameLst>
                                          <p:attrName>ppt_x</p:attrName>
                                        </p:attrNameLst>
                                      </p:cBhvr>
                                      <p:tavLst>
                                        <p:tav tm="0">
                                          <p:val>
                                            <p:strVal val="#ppt_x"/>
                                          </p:val>
                                        </p:tav>
                                        <p:tav tm="100000">
                                          <p:val>
                                            <p:strVal val="#ppt_x"/>
                                          </p:val>
                                        </p:tav>
                                      </p:tavLst>
                                    </p:anim>
                                    <p:anim calcmode="lin" valueType="num">
                                      <p:cBhvr>
                                        <p:cTn id="47" dur="1500" fill="hold"/>
                                        <p:tgtEl>
                                          <p:spTgt spid="133"/>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200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500"/>
                                        <p:tgtEl>
                                          <p:spTgt spid="5"/>
                                        </p:tgtEl>
                                      </p:cBhvr>
                                    </p:animEffect>
                                    <p:anim calcmode="lin" valueType="num">
                                      <p:cBhvr>
                                        <p:cTn id="51" dur="1500" fill="hold"/>
                                        <p:tgtEl>
                                          <p:spTgt spid="5"/>
                                        </p:tgtEl>
                                        <p:attrNameLst>
                                          <p:attrName>ppt_x</p:attrName>
                                        </p:attrNameLst>
                                      </p:cBhvr>
                                      <p:tavLst>
                                        <p:tav tm="0">
                                          <p:val>
                                            <p:strVal val="#ppt_x"/>
                                          </p:val>
                                        </p:tav>
                                        <p:tav tm="100000">
                                          <p:val>
                                            <p:strVal val="#ppt_x"/>
                                          </p:val>
                                        </p:tav>
                                      </p:tavLst>
                                    </p:anim>
                                    <p:anim calcmode="lin" valueType="num">
                                      <p:cBhvr>
                                        <p:cTn id="52" dur="1500" fill="hold"/>
                                        <p:tgtEl>
                                          <p:spTgt spid="5"/>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200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1500"/>
                                        <p:tgtEl>
                                          <p:spTgt spid="136"/>
                                        </p:tgtEl>
                                      </p:cBhvr>
                                    </p:animEffect>
                                    <p:anim calcmode="lin" valueType="num">
                                      <p:cBhvr>
                                        <p:cTn id="56" dur="1500" fill="hold"/>
                                        <p:tgtEl>
                                          <p:spTgt spid="136"/>
                                        </p:tgtEl>
                                        <p:attrNameLst>
                                          <p:attrName>ppt_x</p:attrName>
                                        </p:attrNameLst>
                                      </p:cBhvr>
                                      <p:tavLst>
                                        <p:tav tm="0">
                                          <p:val>
                                            <p:strVal val="#ppt_x"/>
                                          </p:val>
                                        </p:tav>
                                        <p:tav tm="100000">
                                          <p:val>
                                            <p:strVal val="#ppt_x"/>
                                          </p:val>
                                        </p:tav>
                                      </p:tavLst>
                                    </p:anim>
                                    <p:anim calcmode="lin" valueType="num">
                                      <p:cBhvr>
                                        <p:cTn id="57" dur="1500" fill="hold"/>
                                        <p:tgtEl>
                                          <p:spTgt spid="136"/>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3000"/>
                                  </p:stCondLst>
                                  <p:childTnLst>
                                    <p:set>
                                      <p:cBhvr>
                                        <p:cTn id="59" dur="1" fill="hold">
                                          <p:stCondLst>
                                            <p:cond delay="0"/>
                                          </p:stCondLst>
                                        </p:cTn>
                                        <p:tgtEl>
                                          <p:spTgt spid="139"/>
                                        </p:tgtEl>
                                        <p:attrNameLst>
                                          <p:attrName>style.visibility</p:attrName>
                                        </p:attrNameLst>
                                      </p:cBhvr>
                                      <p:to>
                                        <p:strVal val="visible"/>
                                      </p:to>
                                    </p:set>
                                    <p:animEffect transition="in" filter="fade">
                                      <p:cBhvr>
                                        <p:cTn id="60" dur="1500"/>
                                        <p:tgtEl>
                                          <p:spTgt spid="139"/>
                                        </p:tgtEl>
                                      </p:cBhvr>
                                    </p:animEffect>
                                    <p:anim calcmode="lin" valueType="num">
                                      <p:cBhvr>
                                        <p:cTn id="61" dur="1500" fill="hold"/>
                                        <p:tgtEl>
                                          <p:spTgt spid="139"/>
                                        </p:tgtEl>
                                        <p:attrNameLst>
                                          <p:attrName>ppt_x</p:attrName>
                                        </p:attrNameLst>
                                      </p:cBhvr>
                                      <p:tavLst>
                                        <p:tav tm="0">
                                          <p:val>
                                            <p:strVal val="#ppt_x"/>
                                          </p:val>
                                        </p:tav>
                                        <p:tav tm="100000">
                                          <p:val>
                                            <p:strVal val="#ppt_x"/>
                                          </p:val>
                                        </p:tav>
                                      </p:tavLst>
                                    </p:anim>
                                    <p:anim calcmode="lin" valueType="num">
                                      <p:cBhvr>
                                        <p:cTn id="62" dur="1500" fill="hold"/>
                                        <p:tgtEl>
                                          <p:spTgt spid="139"/>
                                        </p:tgtEl>
                                        <p:attrNameLst>
                                          <p:attrName>ppt_y</p:attrName>
                                        </p:attrNameLst>
                                      </p:cBhvr>
                                      <p:tavLst>
                                        <p:tav tm="0">
                                          <p:val>
                                            <p:strVal val="#ppt_y-.1"/>
                                          </p:val>
                                        </p:tav>
                                        <p:tav tm="100000">
                                          <p:val>
                                            <p:strVal val="#ppt_y"/>
                                          </p:val>
                                        </p:tav>
                                      </p:tavLst>
                                    </p:anim>
                                  </p:childTnLst>
                                </p:cTn>
                              </p:par>
                              <p:par>
                                <p:cTn id="63" presetID="47" presetClass="entr" presetSubtype="0" fill="hold" nodeType="withEffect">
                                  <p:stCondLst>
                                    <p:cond delay="2000"/>
                                  </p:stCondLst>
                                  <p:childTnLst>
                                    <p:set>
                                      <p:cBhvr>
                                        <p:cTn id="64" dur="1" fill="hold">
                                          <p:stCondLst>
                                            <p:cond delay="0"/>
                                          </p:stCondLst>
                                        </p:cTn>
                                        <p:tgtEl>
                                          <p:spTgt spid="142"/>
                                        </p:tgtEl>
                                        <p:attrNameLst>
                                          <p:attrName>style.visibility</p:attrName>
                                        </p:attrNameLst>
                                      </p:cBhvr>
                                      <p:to>
                                        <p:strVal val="visible"/>
                                      </p:to>
                                    </p:set>
                                    <p:animEffect transition="in" filter="fade">
                                      <p:cBhvr>
                                        <p:cTn id="65" dur="1500"/>
                                        <p:tgtEl>
                                          <p:spTgt spid="142"/>
                                        </p:tgtEl>
                                      </p:cBhvr>
                                    </p:animEffect>
                                    <p:anim calcmode="lin" valueType="num">
                                      <p:cBhvr>
                                        <p:cTn id="66" dur="1500" fill="hold"/>
                                        <p:tgtEl>
                                          <p:spTgt spid="142"/>
                                        </p:tgtEl>
                                        <p:attrNameLst>
                                          <p:attrName>ppt_x</p:attrName>
                                        </p:attrNameLst>
                                      </p:cBhvr>
                                      <p:tavLst>
                                        <p:tav tm="0">
                                          <p:val>
                                            <p:strVal val="#ppt_x"/>
                                          </p:val>
                                        </p:tav>
                                        <p:tav tm="100000">
                                          <p:val>
                                            <p:strVal val="#ppt_x"/>
                                          </p:val>
                                        </p:tav>
                                      </p:tavLst>
                                    </p:anim>
                                    <p:anim calcmode="lin" valueType="num">
                                      <p:cBhvr>
                                        <p:cTn id="67" dur="1500" fill="hold"/>
                                        <p:tgtEl>
                                          <p:spTgt spid="142"/>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50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1500"/>
                                        <p:tgtEl>
                                          <p:spTgt spid="6"/>
                                        </p:tgtEl>
                                      </p:cBhvr>
                                    </p:animEffect>
                                    <p:anim calcmode="lin" valueType="num">
                                      <p:cBhvr>
                                        <p:cTn id="71" dur="1500" fill="hold"/>
                                        <p:tgtEl>
                                          <p:spTgt spid="6"/>
                                        </p:tgtEl>
                                        <p:attrNameLst>
                                          <p:attrName>ppt_x</p:attrName>
                                        </p:attrNameLst>
                                      </p:cBhvr>
                                      <p:tavLst>
                                        <p:tav tm="0">
                                          <p:val>
                                            <p:strVal val="#ppt_x"/>
                                          </p:val>
                                        </p:tav>
                                        <p:tav tm="100000">
                                          <p:val>
                                            <p:strVal val="#ppt_x"/>
                                          </p:val>
                                        </p:tav>
                                      </p:tavLst>
                                    </p:anim>
                                    <p:anim calcmode="lin" valueType="num">
                                      <p:cBhvr>
                                        <p:cTn id="72" dur="1500" fill="hold"/>
                                        <p:tgtEl>
                                          <p:spTgt spid="6"/>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100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1500"/>
                                        <p:tgtEl>
                                          <p:spTgt spid="77"/>
                                        </p:tgtEl>
                                      </p:cBhvr>
                                    </p:animEffect>
                                  </p:childTnLst>
                                </p:cTn>
                              </p:par>
                              <p:par>
                                <p:cTn id="76" presetID="10" presetClass="entr" presetSubtype="0" fill="hold" grpId="0" nodeType="withEffect">
                                  <p:stCondLst>
                                    <p:cond delay="200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1500"/>
                                        <p:tgtEl>
                                          <p:spTgt spid="85"/>
                                        </p:tgtEl>
                                      </p:cBhvr>
                                    </p:animEffect>
                                  </p:childTnLst>
                                </p:cTn>
                              </p:par>
                              <p:par>
                                <p:cTn id="79" presetID="2" presetClass="entr" presetSubtype="1" decel="5000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additive="base">
                                        <p:cTn id="81" dur="5000" fill="hold"/>
                                        <p:tgtEl>
                                          <p:spTgt spid="36"/>
                                        </p:tgtEl>
                                        <p:attrNameLst>
                                          <p:attrName>ppt_x</p:attrName>
                                        </p:attrNameLst>
                                      </p:cBhvr>
                                      <p:tavLst>
                                        <p:tav tm="0">
                                          <p:val>
                                            <p:strVal val="#ppt_x"/>
                                          </p:val>
                                        </p:tav>
                                        <p:tav tm="100000">
                                          <p:val>
                                            <p:strVal val="#ppt_x"/>
                                          </p:val>
                                        </p:tav>
                                      </p:tavLst>
                                    </p:anim>
                                    <p:anim calcmode="lin" valueType="num">
                                      <p:cBhvr additive="base">
                                        <p:cTn id="82" dur="50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6" grpId="0" animBg="1"/>
      <p:bldP spid="37" grpId="0" animBg="1"/>
      <p:bldP spid="41" grpId="0" animBg="1"/>
      <p:bldP spid="77" grpId="0"/>
      <p:bldP spid="96" grpId="0" animBg="1"/>
      <p:bldP spid="127" grpId="0" animBg="1"/>
      <p:bldP spid="128" grpId="0" animBg="1"/>
      <p:bldP spid="8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grpSp>
        <p:nvGrpSpPr>
          <p:cNvPr id="253" name="Group 252">
            <a:extLst>
              <a:ext uri="{FF2B5EF4-FFF2-40B4-BE49-F238E27FC236}">
                <a16:creationId xmlns:a16="http://schemas.microsoft.com/office/drawing/2014/main" id="{B8FA584D-C211-9548-8E7C-A92B5EA1B735}"/>
              </a:ext>
            </a:extLst>
          </p:cNvPr>
          <p:cNvGrpSpPr/>
          <p:nvPr/>
        </p:nvGrpSpPr>
        <p:grpSpPr>
          <a:xfrm rot="10800000">
            <a:off x="2159717" y="363158"/>
            <a:ext cx="176215" cy="1107852"/>
            <a:chOff x="9483237" y="1321506"/>
            <a:chExt cx="273513" cy="1719570"/>
          </a:xfrm>
        </p:grpSpPr>
        <p:sp>
          <p:nvSpPr>
            <p:cNvPr id="254" name="Oval 253">
              <a:extLst>
                <a:ext uri="{FF2B5EF4-FFF2-40B4-BE49-F238E27FC236}">
                  <a16:creationId xmlns:a16="http://schemas.microsoft.com/office/drawing/2014/main" id="{13BD7BC8-3485-634A-A6E7-9CC7FDF76F41}"/>
                </a:ext>
              </a:extLst>
            </p:cNvPr>
            <p:cNvSpPr/>
            <p:nvPr/>
          </p:nvSpPr>
          <p:spPr>
            <a:xfrm>
              <a:off x="9483237" y="2767564"/>
              <a:ext cx="273513" cy="273512"/>
            </a:xfrm>
            <a:prstGeom prst="ellipse">
              <a:avLst/>
            </a:prstGeom>
            <a:solidFill>
              <a:srgbClr val="869BB3"/>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39DD971C-4A02-7046-9230-8C605516F4DA}"/>
                </a:ext>
              </a:extLst>
            </p:cNvPr>
            <p:cNvSpPr/>
            <p:nvPr/>
          </p:nvSpPr>
          <p:spPr>
            <a:xfrm>
              <a:off x="9597191" y="1321506"/>
              <a:ext cx="45719" cy="1513093"/>
            </a:xfrm>
            <a:prstGeom prst="rect">
              <a:avLst/>
            </a:prstGeom>
            <a:gradFill flip="none" rotWithShape="1">
              <a:gsLst>
                <a:gs pos="0">
                  <a:srgbClr val="869BB3"/>
                </a:gs>
                <a:gs pos="100000">
                  <a:srgbClr val="869BB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3" name="Picture Placeholder 62">
            <a:extLst>
              <a:ext uri="{FF2B5EF4-FFF2-40B4-BE49-F238E27FC236}">
                <a16:creationId xmlns:a16="http://schemas.microsoft.com/office/drawing/2014/main" id="{92AD5F66-0425-A742-84E8-FC3F981EAEDA}"/>
              </a:ext>
            </a:extLst>
          </p:cNvPr>
          <p:cNvPicPr>
            <a:picLocks noGrp="1" noChangeAspect="1"/>
          </p:cNvPicPr>
          <p:nvPr>
            <p:ph type="pic" sz="quarter" idx="4294967295"/>
          </p:nvPr>
        </p:nvPicPr>
        <p:blipFill>
          <a:blip r:embed="rId2">
            <a:duotone>
              <a:schemeClr val="bg2">
                <a:shade val="45000"/>
                <a:satMod val="135000"/>
              </a:schemeClr>
              <a:prstClr val="white"/>
            </a:duotone>
            <a:alphaModFix amt="65000"/>
            <a:extLst>
              <a:ext uri="{BEBA8EAE-BF5A-486C-A8C5-ECC9F3942E4B}">
                <a14:imgProps xmlns:a14="http://schemas.microsoft.com/office/drawing/2010/main">
                  <a14:imgLayer r:embed="rId3">
                    <a14:imgEffect>
                      <a14:artisticCrisscrossEtching/>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l="12797" r="12797"/>
          <a:stretch>
            <a:fillRect/>
          </a:stretch>
        </p:blipFill>
        <p:spPr>
          <a:xfrm>
            <a:off x="5841666" y="0"/>
            <a:ext cx="5246687" cy="6858000"/>
          </a:xfrm>
          <a:custGeom>
            <a:avLst/>
            <a:gdLst>
              <a:gd name="connsiteX0" fmla="*/ 0 w 5247205"/>
              <a:gd name="connsiteY0" fmla="*/ 0 h 6462760"/>
              <a:gd name="connsiteX1" fmla="*/ 5247205 w 5247205"/>
              <a:gd name="connsiteY1" fmla="*/ 0 h 6462760"/>
              <a:gd name="connsiteX2" fmla="*/ 5247205 w 5247205"/>
              <a:gd name="connsiteY2" fmla="*/ 6462760 h 6462760"/>
              <a:gd name="connsiteX3" fmla="*/ 0 w 5247205"/>
              <a:gd name="connsiteY3" fmla="*/ 6462760 h 6462760"/>
            </a:gdLst>
            <a:ahLst/>
            <a:cxnLst>
              <a:cxn ang="0">
                <a:pos x="connsiteX0" y="connsiteY0"/>
              </a:cxn>
              <a:cxn ang="0">
                <a:pos x="connsiteX1" y="connsiteY1"/>
              </a:cxn>
              <a:cxn ang="0">
                <a:pos x="connsiteX2" y="connsiteY2"/>
              </a:cxn>
              <a:cxn ang="0">
                <a:pos x="connsiteX3" y="connsiteY3"/>
              </a:cxn>
            </a:cxnLst>
            <a:rect l="l" t="t" r="r" b="b"/>
            <a:pathLst>
              <a:path w="5247205" h="6462760">
                <a:moveTo>
                  <a:pt x="0" y="0"/>
                </a:moveTo>
                <a:lnTo>
                  <a:pt x="5247205" y="0"/>
                </a:lnTo>
                <a:lnTo>
                  <a:pt x="5247205" y="6462760"/>
                </a:lnTo>
                <a:lnTo>
                  <a:pt x="0" y="6462760"/>
                </a:lnTo>
                <a:close/>
              </a:path>
            </a:pathLst>
          </a:custGeom>
          <a:solidFill>
            <a:schemeClr val="bg1">
              <a:lumMod val="95000"/>
            </a:schemeClr>
          </a:solidFill>
        </p:spPr>
      </p:pic>
      <p:sp>
        <p:nvSpPr>
          <p:cNvPr id="27" name="TextBox 26">
            <a:extLst>
              <a:ext uri="{FF2B5EF4-FFF2-40B4-BE49-F238E27FC236}">
                <a16:creationId xmlns:a16="http://schemas.microsoft.com/office/drawing/2014/main" id="{D8C006BC-DAEB-4DD3-9987-2B196B855F47}"/>
              </a:ext>
            </a:extLst>
          </p:cNvPr>
          <p:cNvSpPr txBox="1"/>
          <p:nvPr/>
        </p:nvSpPr>
        <p:spPr>
          <a:xfrm>
            <a:off x="246742" y="824794"/>
            <a:ext cx="5097045" cy="897682"/>
          </a:xfrm>
          <a:prstGeom prst="rect">
            <a:avLst/>
          </a:prstGeom>
          <a:noFill/>
        </p:spPr>
        <p:txBody>
          <a:bodyPr wrap="square" lIns="0" tIns="0" rIns="0" bIns="0" rtlCol="0">
            <a:spAutoFit/>
          </a:bodyPr>
          <a:lstStyle/>
          <a:p>
            <a:pPr marL="0" marR="0" lvl="0" indent="0" algn="l" defTabSz="914400" rtl="0" eaLnBrk="1" fontAlgn="auto" latinLnBrk="0" hangingPunct="1">
              <a:lnSpc>
                <a:spcPts val="3480"/>
              </a:lnSpc>
              <a:spcBef>
                <a:spcPts val="0"/>
              </a:spcBef>
              <a:spcAft>
                <a:spcPts val="0"/>
              </a:spcAft>
              <a:buClrTx/>
              <a:buSzTx/>
              <a:buFontTx/>
              <a:buNone/>
              <a:tabLst/>
              <a:defRPr/>
            </a:pPr>
            <a:r>
              <a:rPr lang="en-US" sz="3200" b="1" spc="50" dirty="0">
                <a:solidFill>
                  <a:prstClr val="white"/>
                </a:solidFill>
                <a:latin typeface="Century Gothic" panose="020B0502020202020204" pitchFamily="34" charset="0"/>
              </a:rPr>
              <a:t>Why do we say </a:t>
            </a:r>
          </a:p>
          <a:p>
            <a:pPr marL="0" marR="0" lvl="0" indent="0" algn="l" defTabSz="914400" rtl="0" eaLnBrk="1" fontAlgn="auto" latinLnBrk="0" hangingPunct="1">
              <a:lnSpc>
                <a:spcPts val="3480"/>
              </a:lnSpc>
              <a:spcBef>
                <a:spcPts val="0"/>
              </a:spcBef>
              <a:spcAft>
                <a:spcPts val="0"/>
              </a:spcAft>
              <a:buClrTx/>
              <a:buSzTx/>
              <a:buFontTx/>
              <a:buNone/>
              <a:tabLst/>
              <a:defRPr/>
            </a:pPr>
            <a:r>
              <a:rPr lang="en-US" sz="3200" b="1" spc="50" dirty="0">
                <a:solidFill>
                  <a:prstClr val="white"/>
                </a:solidFill>
                <a:latin typeface="Century Gothic" panose="020B0502020202020204" pitchFamily="34" charset="0"/>
              </a:rPr>
              <a:t>“DEPLOYMENT STRATEGY”</a:t>
            </a:r>
          </a:p>
        </p:txBody>
      </p:sp>
      <p:sp>
        <p:nvSpPr>
          <p:cNvPr id="29" name="Rectangle 28">
            <a:extLst>
              <a:ext uri="{FF2B5EF4-FFF2-40B4-BE49-F238E27FC236}">
                <a16:creationId xmlns:a16="http://schemas.microsoft.com/office/drawing/2014/main" id="{3B1E94EC-09E9-4DC7-8186-8D8F3D76F977}"/>
              </a:ext>
            </a:extLst>
          </p:cNvPr>
          <p:cNvSpPr/>
          <p:nvPr/>
        </p:nvSpPr>
        <p:spPr>
          <a:xfrm>
            <a:off x="267821" y="2067547"/>
            <a:ext cx="4808420" cy="805798"/>
          </a:xfrm>
          <a:prstGeom prst="rect">
            <a:avLst/>
          </a:prstGeom>
        </p:spPr>
        <p:txBody>
          <a:bodyPr wrap="square" lIns="0" tIns="0" rIns="0" bIns="0">
            <a:spAutoFit/>
          </a:bodyPr>
          <a:lstStyle/>
          <a:p>
            <a:pPr marL="0" marR="0" lvl="0" indent="0" defTabSz="914400" rtl="0" eaLnBrk="1" fontAlgn="auto" latinLnBrk="0" hangingPunct="1">
              <a:lnSpc>
                <a:spcPts val="1600"/>
              </a:lnSpc>
              <a:spcBef>
                <a:spcPts val="0"/>
              </a:spcBef>
              <a:spcAft>
                <a:spcPts val="0"/>
              </a:spcAft>
              <a:buClrTx/>
              <a:buSzTx/>
              <a:buFontTx/>
              <a:buNone/>
              <a:tabLst/>
              <a:defRPr/>
            </a:pPr>
            <a:r>
              <a:rPr lang="en-IN" sz="1300" b="1" dirty="0">
                <a:solidFill>
                  <a:prstClr val="white"/>
                </a:solidFill>
                <a:latin typeface="Century Gothic" panose="020B0502020202020204" pitchFamily="34" charset="0"/>
              </a:rPr>
              <a:t>Deployment is the method by which you integrate a machine learning model into an existing production environment to make practical business decisions based on data.</a:t>
            </a:r>
            <a:endParaRPr lang="en-US" sz="1300" b="1" dirty="0">
              <a:solidFill>
                <a:prstClr val="white"/>
              </a:solidFill>
              <a:latin typeface="Century Gothic" panose="020B0502020202020204" pitchFamily="34" charset="0"/>
            </a:endParaRPr>
          </a:p>
        </p:txBody>
      </p:sp>
      <p:sp>
        <p:nvSpPr>
          <p:cNvPr id="80" name="Rectangle: Rounded Corners 30">
            <a:extLst>
              <a:ext uri="{FF2B5EF4-FFF2-40B4-BE49-F238E27FC236}">
                <a16:creationId xmlns:a16="http://schemas.microsoft.com/office/drawing/2014/main" id="{D1DCE28F-B172-A34F-9D4E-6D694CE3296B}"/>
              </a:ext>
            </a:extLst>
          </p:cNvPr>
          <p:cNvSpPr/>
          <p:nvPr/>
        </p:nvSpPr>
        <p:spPr>
          <a:xfrm>
            <a:off x="249766" y="3951824"/>
            <a:ext cx="2228570" cy="1769505"/>
          </a:xfrm>
          <a:prstGeom prst="roundRect">
            <a:avLst>
              <a:gd name="adj" fmla="val 4211"/>
            </a:avLst>
          </a:prstGeom>
          <a:solidFill>
            <a:schemeClr val="bg1"/>
          </a:solidFill>
          <a:ln w="38100">
            <a:solidFill>
              <a:schemeClr val="bg1">
                <a:lumMod val="65000"/>
              </a:schemeClr>
            </a:solidFill>
          </a:ln>
          <a:effectLst>
            <a:outerShdw blurRad="431800" dist="419100" dir="5400000" sx="94000" sy="94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99" name="Rectangle 98">
            <a:extLst>
              <a:ext uri="{FF2B5EF4-FFF2-40B4-BE49-F238E27FC236}">
                <a16:creationId xmlns:a16="http://schemas.microsoft.com/office/drawing/2014/main" id="{0CD17C60-842A-334D-8C6B-DCB4977EA96C}"/>
              </a:ext>
            </a:extLst>
          </p:cNvPr>
          <p:cNvSpPr/>
          <p:nvPr/>
        </p:nvSpPr>
        <p:spPr>
          <a:xfrm>
            <a:off x="341959" y="4126094"/>
            <a:ext cx="1979438" cy="1597297"/>
          </a:xfrm>
          <a:prstGeom prst="rect">
            <a:avLst/>
          </a:prstGeom>
        </p:spPr>
        <p:txBody>
          <a:bodyPr wrap="square" lIns="0" tIns="0" rIns="0" bIns="0">
            <a:spAutoFit/>
          </a:bodyPr>
          <a:lstStyle/>
          <a:p>
            <a:pPr algn="ctr">
              <a:lnSpc>
                <a:spcPts val="1820"/>
              </a:lnSpc>
              <a:defRPr/>
            </a:pPr>
            <a:r>
              <a:rPr lang="en-IN" sz="1400" b="1" dirty="0">
                <a:solidFill>
                  <a:schemeClr val="accent1"/>
                </a:solidFill>
                <a:latin typeface="Century Gothic" panose="020B0502020202020204"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Venturebeat</a:t>
            </a:r>
            <a:r>
              <a:rPr lang="en-IN" sz="1400" b="1" dirty="0">
                <a:latin typeface="Century Gothic" panose="020B0502020202020204" pitchFamily="34" charset="0"/>
                <a:cs typeface="Segoe UI Light" panose="020B0502040204020203" pitchFamily="34" charset="0"/>
              </a:rPr>
              <a:t> reports that 87% of data science projects never make it to production, while </a:t>
            </a:r>
            <a:r>
              <a:rPr lang="en-IN" sz="1400" b="1" dirty="0" err="1">
                <a:solidFill>
                  <a:schemeClr val="accent1"/>
                </a:solidFill>
                <a:latin typeface="Century Gothic" panose="020B0502020202020204" pitchFamily="34" charset="0"/>
                <a:cs typeface="Segoe UI Light" panose="020B0502040204020203" pitchFamily="34" charset="0"/>
                <a:hlinkClick r:id="rId5">
                  <a:extLst>
                    <a:ext uri="{A12FA001-AC4F-418D-AE19-62706E023703}">
                      <ahyp:hlinkClr xmlns:ahyp="http://schemas.microsoft.com/office/drawing/2018/hyperlinkcolor" val="tx"/>
                    </a:ext>
                  </a:extLst>
                </a:hlinkClick>
              </a:rPr>
              <a:t>redapt</a:t>
            </a:r>
            <a:r>
              <a:rPr lang="en-IN" sz="1400" b="1" dirty="0">
                <a:latin typeface="Century Gothic" panose="020B0502020202020204" pitchFamily="34" charset="0"/>
                <a:cs typeface="Segoe UI Light" panose="020B0502040204020203" pitchFamily="34" charset="0"/>
              </a:rPr>
              <a:t> claims it is 90%. </a:t>
            </a:r>
          </a:p>
          <a:p>
            <a:pPr marL="0" marR="0" lvl="0" indent="0" algn="ctr" defTabSz="914400" rtl="0" eaLnBrk="1" fontAlgn="auto" latinLnBrk="0" hangingPunct="1">
              <a:lnSpc>
                <a:spcPts val="182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Century Gothic" panose="020B0502020202020204" pitchFamily="34" charset="0"/>
              <a:ea typeface="+mn-ea"/>
              <a:cs typeface="Segoe UI Light" panose="020B0502040204020203" pitchFamily="34" charset="0"/>
            </a:endParaRPr>
          </a:p>
        </p:txBody>
      </p:sp>
      <p:grpSp>
        <p:nvGrpSpPr>
          <p:cNvPr id="204" name="Group 203">
            <a:extLst>
              <a:ext uri="{FF2B5EF4-FFF2-40B4-BE49-F238E27FC236}">
                <a16:creationId xmlns:a16="http://schemas.microsoft.com/office/drawing/2014/main" id="{C9CA6E23-6102-6C44-8778-614498E4544D}"/>
              </a:ext>
            </a:extLst>
          </p:cNvPr>
          <p:cNvGrpSpPr/>
          <p:nvPr/>
        </p:nvGrpSpPr>
        <p:grpSpPr>
          <a:xfrm rot="10800000">
            <a:off x="307275" y="5846993"/>
            <a:ext cx="176215" cy="1107852"/>
            <a:chOff x="9483237" y="1321506"/>
            <a:chExt cx="273513" cy="1719570"/>
          </a:xfrm>
        </p:grpSpPr>
        <p:sp>
          <p:nvSpPr>
            <p:cNvPr id="205" name="Oval 204">
              <a:extLst>
                <a:ext uri="{FF2B5EF4-FFF2-40B4-BE49-F238E27FC236}">
                  <a16:creationId xmlns:a16="http://schemas.microsoft.com/office/drawing/2014/main" id="{013709A4-1569-5943-9477-EE9E0532CF38}"/>
                </a:ext>
              </a:extLst>
            </p:cNvPr>
            <p:cNvSpPr/>
            <p:nvPr/>
          </p:nvSpPr>
          <p:spPr>
            <a:xfrm>
              <a:off x="9483237" y="2767564"/>
              <a:ext cx="273513" cy="273512"/>
            </a:xfrm>
            <a:prstGeom prst="ellipse">
              <a:avLst/>
            </a:prstGeom>
            <a:solidFill>
              <a:srgbClr val="869BB3"/>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B812BBAE-1977-094D-9902-B5C313F081CD}"/>
                </a:ext>
              </a:extLst>
            </p:cNvPr>
            <p:cNvSpPr/>
            <p:nvPr/>
          </p:nvSpPr>
          <p:spPr>
            <a:xfrm>
              <a:off x="9597191" y="1321506"/>
              <a:ext cx="45719" cy="1513093"/>
            </a:xfrm>
            <a:prstGeom prst="rect">
              <a:avLst/>
            </a:prstGeom>
            <a:gradFill flip="none" rotWithShape="1">
              <a:gsLst>
                <a:gs pos="0">
                  <a:srgbClr val="869BB3"/>
                </a:gs>
                <a:gs pos="100000">
                  <a:srgbClr val="869BB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0" name="Group 209">
            <a:extLst>
              <a:ext uri="{FF2B5EF4-FFF2-40B4-BE49-F238E27FC236}">
                <a16:creationId xmlns:a16="http://schemas.microsoft.com/office/drawing/2014/main" id="{2D6262B7-5D7A-644D-A308-87A6673E7714}"/>
              </a:ext>
            </a:extLst>
          </p:cNvPr>
          <p:cNvGrpSpPr/>
          <p:nvPr/>
        </p:nvGrpSpPr>
        <p:grpSpPr>
          <a:xfrm rot="10800000">
            <a:off x="4960605" y="571217"/>
            <a:ext cx="176215" cy="1107852"/>
            <a:chOff x="9483237" y="1321506"/>
            <a:chExt cx="273513" cy="1719570"/>
          </a:xfrm>
        </p:grpSpPr>
        <p:sp>
          <p:nvSpPr>
            <p:cNvPr id="211" name="Oval 210">
              <a:extLst>
                <a:ext uri="{FF2B5EF4-FFF2-40B4-BE49-F238E27FC236}">
                  <a16:creationId xmlns:a16="http://schemas.microsoft.com/office/drawing/2014/main" id="{79145F2C-FD9D-094F-8866-559F6A753A3A}"/>
                </a:ext>
              </a:extLst>
            </p:cNvPr>
            <p:cNvSpPr/>
            <p:nvPr/>
          </p:nvSpPr>
          <p:spPr>
            <a:xfrm>
              <a:off x="9483237" y="2767564"/>
              <a:ext cx="273513" cy="273512"/>
            </a:xfrm>
            <a:prstGeom prst="ellipse">
              <a:avLst/>
            </a:prstGeom>
            <a:solidFill>
              <a:srgbClr val="869BB3"/>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EC9DD951-ECD9-0344-AE42-9B9DD62FA9D1}"/>
                </a:ext>
              </a:extLst>
            </p:cNvPr>
            <p:cNvSpPr/>
            <p:nvPr/>
          </p:nvSpPr>
          <p:spPr>
            <a:xfrm>
              <a:off x="9597191" y="1321506"/>
              <a:ext cx="45719" cy="1513093"/>
            </a:xfrm>
            <a:prstGeom prst="rect">
              <a:avLst/>
            </a:prstGeom>
            <a:gradFill flip="none" rotWithShape="1">
              <a:gsLst>
                <a:gs pos="0">
                  <a:srgbClr val="869BB3"/>
                </a:gs>
                <a:gs pos="100000">
                  <a:srgbClr val="869BB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3" name="Group 212">
            <a:extLst>
              <a:ext uri="{FF2B5EF4-FFF2-40B4-BE49-F238E27FC236}">
                <a16:creationId xmlns:a16="http://schemas.microsoft.com/office/drawing/2014/main" id="{5315F121-CA02-674F-B11C-50101AA72CA4}"/>
              </a:ext>
            </a:extLst>
          </p:cNvPr>
          <p:cNvGrpSpPr/>
          <p:nvPr/>
        </p:nvGrpSpPr>
        <p:grpSpPr>
          <a:xfrm rot="10800000">
            <a:off x="11252970" y="1606256"/>
            <a:ext cx="176215" cy="1107852"/>
            <a:chOff x="9483237" y="1321506"/>
            <a:chExt cx="273513" cy="1719570"/>
          </a:xfrm>
        </p:grpSpPr>
        <p:sp>
          <p:nvSpPr>
            <p:cNvPr id="214" name="Oval 213">
              <a:extLst>
                <a:ext uri="{FF2B5EF4-FFF2-40B4-BE49-F238E27FC236}">
                  <a16:creationId xmlns:a16="http://schemas.microsoft.com/office/drawing/2014/main" id="{48106F85-7967-5F4C-A56E-24FF22821C60}"/>
                </a:ext>
              </a:extLst>
            </p:cNvPr>
            <p:cNvSpPr/>
            <p:nvPr/>
          </p:nvSpPr>
          <p:spPr>
            <a:xfrm>
              <a:off x="9483237" y="2767564"/>
              <a:ext cx="273513" cy="273512"/>
            </a:xfrm>
            <a:prstGeom prst="ellipse">
              <a:avLst/>
            </a:prstGeom>
            <a:solidFill>
              <a:srgbClr val="869BB3"/>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D26B901D-E8C7-7649-BB7D-AB9D5F759409}"/>
                </a:ext>
              </a:extLst>
            </p:cNvPr>
            <p:cNvSpPr/>
            <p:nvPr/>
          </p:nvSpPr>
          <p:spPr>
            <a:xfrm>
              <a:off x="9597191" y="1321506"/>
              <a:ext cx="45719" cy="1513093"/>
            </a:xfrm>
            <a:prstGeom prst="rect">
              <a:avLst/>
            </a:prstGeom>
            <a:gradFill flip="none" rotWithShape="1">
              <a:gsLst>
                <a:gs pos="0">
                  <a:srgbClr val="869BB3"/>
                </a:gs>
                <a:gs pos="100000">
                  <a:srgbClr val="869BB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6" name="Group 215">
            <a:extLst>
              <a:ext uri="{FF2B5EF4-FFF2-40B4-BE49-F238E27FC236}">
                <a16:creationId xmlns:a16="http://schemas.microsoft.com/office/drawing/2014/main" id="{2A76FD66-4F47-A840-BFD8-0B18FBD1993D}"/>
              </a:ext>
            </a:extLst>
          </p:cNvPr>
          <p:cNvGrpSpPr/>
          <p:nvPr/>
        </p:nvGrpSpPr>
        <p:grpSpPr>
          <a:xfrm rot="10800000">
            <a:off x="11755879" y="4804272"/>
            <a:ext cx="176215" cy="1107852"/>
            <a:chOff x="9483237" y="1321506"/>
            <a:chExt cx="273513" cy="1719570"/>
          </a:xfrm>
        </p:grpSpPr>
        <p:sp>
          <p:nvSpPr>
            <p:cNvPr id="217" name="Oval 216">
              <a:extLst>
                <a:ext uri="{FF2B5EF4-FFF2-40B4-BE49-F238E27FC236}">
                  <a16:creationId xmlns:a16="http://schemas.microsoft.com/office/drawing/2014/main" id="{F17B4EFB-B548-B849-AFE1-CAEFE6A6A955}"/>
                </a:ext>
              </a:extLst>
            </p:cNvPr>
            <p:cNvSpPr/>
            <p:nvPr/>
          </p:nvSpPr>
          <p:spPr>
            <a:xfrm>
              <a:off x="9483237" y="2767564"/>
              <a:ext cx="273513" cy="273512"/>
            </a:xfrm>
            <a:prstGeom prst="ellipse">
              <a:avLst/>
            </a:prstGeom>
            <a:solidFill>
              <a:srgbClr val="869BB3"/>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33F2486A-8498-E741-AF48-A8188A8D8C9E}"/>
                </a:ext>
              </a:extLst>
            </p:cNvPr>
            <p:cNvSpPr/>
            <p:nvPr/>
          </p:nvSpPr>
          <p:spPr>
            <a:xfrm>
              <a:off x="9597191" y="1321506"/>
              <a:ext cx="45719" cy="1513093"/>
            </a:xfrm>
            <a:prstGeom prst="rect">
              <a:avLst/>
            </a:prstGeom>
            <a:gradFill flip="none" rotWithShape="1">
              <a:gsLst>
                <a:gs pos="0">
                  <a:srgbClr val="869BB3"/>
                </a:gs>
                <a:gs pos="100000">
                  <a:srgbClr val="869BB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56" name="Oval 255">
            <a:extLst>
              <a:ext uri="{FF2B5EF4-FFF2-40B4-BE49-F238E27FC236}">
                <a16:creationId xmlns:a16="http://schemas.microsoft.com/office/drawing/2014/main" id="{668F51F2-F06E-EE4C-A58D-99FA7D550535}"/>
              </a:ext>
            </a:extLst>
          </p:cNvPr>
          <p:cNvSpPr/>
          <p:nvPr/>
        </p:nvSpPr>
        <p:spPr>
          <a:xfrm rot="15069083" flipH="1">
            <a:off x="12059065" y="3751152"/>
            <a:ext cx="265870" cy="265867"/>
          </a:xfrm>
          <a:prstGeom prst="ellipse">
            <a:avLst/>
          </a:prstGeom>
          <a:solidFill>
            <a:srgbClr val="869BB3"/>
          </a:solidFill>
          <a:ln>
            <a:noFill/>
          </a:ln>
          <a:effectLst>
            <a:outerShdw blurRad="266700" sx="103000" sy="103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0">
            <a:extLst>
              <a:ext uri="{FF2B5EF4-FFF2-40B4-BE49-F238E27FC236}">
                <a16:creationId xmlns:a16="http://schemas.microsoft.com/office/drawing/2014/main" id="{2D008DAD-BDB3-4445-AD5A-5F22C4478964}"/>
              </a:ext>
            </a:extLst>
          </p:cNvPr>
          <p:cNvSpPr/>
          <p:nvPr/>
        </p:nvSpPr>
        <p:spPr>
          <a:xfrm>
            <a:off x="2673820" y="3945884"/>
            <a:ext cx="2228570" cy="1769505"/>
          </a:xfrm>
          <a:prstGeom prst="roundRect">
            <a:avLst>
              <a:gd name="adj" fmla="val 4211"/>
            </a:avLst>
          </a:prstGeom>
          <a:solidFill>
            <a:schemeClr val="bg1"/>
          </a:solidFill>
          <a:ln w="38100">
            <a:solidFill>
              <a:schemeClr val="bg1">
                <a:lumMod val="65000"/>
              </a:schemeClr>
            </a:solidFill>
          </a:ln>
          <a:effectLst>
            <a:outerShdw blurRad="431800" dist="419100" dir="5400000" sx="94000" sy="94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37" name="Rectangle: Rounded Corners 30">
            <a:extLst>
              <a:ext uri="{FF2B5EF4-FFF2-40B4-BE49-F238E27FC236}">
                <a16:creationId xmlns:a16="http://schemas.microsoft.com/office/drawing/2014/main" id="{7C731277-E29F-4EFD-8C3A-C82DFE44CFB6}"/>
              </a:ext>
            </a:extLst>
          </p:cNvPr>
          <p:cNvSpPr/>
          <p:nvPr/>
        </p:nvSpPr>
        <p:spPr>
          <a:xfrm>
            <a:off x="5140350" y="3945884"/>
            <a:ext cx="2228570" cy="1769505"/>
          </a:xfrm>
          <a:prstGeom prst="roundRect">
            <a:avLst>
              <a:gd name="adj" fmla="val 4211"/>
            </a:avLst>
          </a:prstGeom>
          <a:solidFill>
            <a:schemeClr val="bg1"/>
          </a:solidFill>
          <a:ln w="38100">
            <a:solidFill>
              <a:schemeClr val="bg1">
                <a:lumMod val="65000"/>
              </a:schemeClr>
            </a:solidFill>
          </a:ln>
          <a:effectLst>
            <a:outerShdw blurRad="431800" dist="419100" dir="5400000" sx="94000" sy="94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38" name="Rectangle: Rounded Corners 30">
            <a:extLst>
              <a:ext uri="{FF2B5EF4-FFF2-40B4-BE49-F238E27FC236}">
                <a16:creationId xmlns:a16="http://schemas.microsoft.com/office/drawing/2014/main" id="{7AF5D90C-FAB6-41D3-BB97-21B3B56BEB24}"/>
              </a:ext>
            </a:extLst>
          </p:cNvPr>
          <p:cNvSpPr/>
          <p:nvPr/>
        </p:nvSpPr>
        <p:spPr>
          <a:xfrm>
            <a:off x="7478209" y="3945884"/>
            <a:ext cx="2228570" cy="1769505"/>
          </a:xfrm>
          <a:prstGeom prst="roundRect">
            <a:avLst>
              <a:gd name="adj" fmla="val 4211"/>
            </a:avLst>
          </a:prstGeom>
          <a:solidFill>
            <a:schemeClr val="bg1"/>
          </a:solidFill>
          <a:ln w="38100">
            <a:solidFill>
              <a:schemeClr val="bg1">
                <a:lumMod val="65000"/>
              </a:schemeClr>
            </a:solidFill>
          </a:ln>
          <a:effectLst>
            <a:outerShdw blurRad="431800" dist="419100" dir="5400000" sx="94000" sy="94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39" name="Rectangle: Rounded Corners 30">
            <a:extLst>
              <a:ext uri="{FF2B5EF4-FFF2-40B4-BE49-F238E27FC236}">
                <a16:creationId xmlns:a16="http://schemas.microsoft.com/office/drawing/2014/main" id="{34BEFC32-68A7-45C0-B33E-CF34CBFEF608}"/>
              </a:ext>
            </a:extLst>
          </p:cNvPr>
          <p:cNvSpPr/>
          <p:nvPr/>
        </p:nvSpPr>
        <p:spPr>
          <a:xfrm>
            <a:off x="9839516" y="3945884"/>
            <a:ext cx="2228570" cy="1769505"/>
          </a:xfrm>
          <a:prstGeom prst="roundRect">
            <a:avLst>
              <a:gd name="adj" fmla="val 4211"/>
            </a:avLst>
          </a:prstGeom>
          <a:solidFill>
            <a:schemeClr val="bg1"/>
          </a:solidFill>
          <a:ln w="38100">
            <a:solidFill>
              <a:schemeClr val="bg1">
                <a:lumMod val="65000"/>
              </a:schemeClr>
            </a:solidFill>
          </a:ln>
          <a:effectLst>
            <a:outerShdw blurRad="431800" dist="419100" dir="5400000" sx="94000" sy="94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40" name="Rectangle 39">
            <a:extLst>
              <a:ext uri="{FF2B5EF4-FFF2-40B4-BE49-F238E27FC236}">
                <a16:creationId xmlns:a16="http://schemas.microsoft.com/office/drawing/2014/main" id="{15A5CC08-821F-4499-8BB7-8F1BE6AC1219}"/>
              </a:ext>
            </a:extLst>
          </p:cNvPr>
          <p:cNvSpPr/>
          <p:nvPr/>
        </p:nvSpPr>
        <p:spPr>
          <a:xfrm>
            <a:off x="2771781" y="4135101"/>
            <a:ext cx="1979438" cy="1135632"/>
          </a:xfrm>
          <a:prstGeom prst="rect">
            <a:avLst/>
          </a:prstGeom>
        </p:spPr>
        <p:txBody>
          <a:bodyPr wrap="square" lIns="0" tIns="0" rIns="0" bIns="0">
            <a:spAutoFit/>
          </a:bodyPr>
          <a:lstStyle/>
          <a:p>
            <a:pPr algn="ctr">
              <a:lnSpc>
                <a:spcPts val="1820"/>
              </a:lnSpc>
              <a:defRPr/>
            </a:pPr>
            <a:r>
              <a:rPr lang="en-IN" sz="1400" b="1" dirty="0">
                <a:latin typeface="Century Gothic" panose="020B0502020202020204" pitchFamily="34" charset="0"/>
                <a:cs typeface="Segoe UI Light" panose="020B0502040204020203" pitchFamily="34" charset="0"/>
              </a:rPr>
              <a:t>Collaboration and iteration as a team is critical</a:t>
            </a:r>
          </a:p>
          <a:p>
            <a:pPr algn="ctr">
              <a:lnSpc>
                <a:spcPts val="1820"/>
              </a:lnSpc>
              <a:defRPr/>
            </a:pPr>
            <a:r>
              <a:rPr lang="en-IN" sz="1400" b="1" dirty="0">
                <a:latin typeface="Century Gothic" panose="020B0502020202020204" pitchFamily="34" charset="0"/>
                <a:cs typeface="Segoe UI Light" panose="020B0502040204020203" pitchFamily="34" charset="0"/>
              </a:rPr>
              <a:t> </a:t>
            </a:r>
          </a:p>
          <a:p>
            <a:pPr marL="0" marR="0" lvl="0" indent="0" algn="ctr" defTabSz="914400" rtl="0" eaLnBrk="1" fontAlgn="auto" latinLnBrk="0" hangingPunct="1">
              <a:lnSpc>
                <a:spcPts val="182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Century Gothic" panose="020B0502020202020204" pitchFamily="34" charset="0"/>
              <a:ea typeface="+mn-ea"/>
              <a:cs typeface="Segoe UI Light" panose="020B0502040204020203" pitchFamily="34" charset="0"/>
            </a:endParaRPr>
          </a:p>
        </p:txBody>
      </p:sp>
      <p:sp>
        <p:nvSpPr>
          <p:cNvPr id="41" name="Rectangle 40">
            <a:extLst>
              <a:ext uri="{FF2B5EF4-FFF2-40B4-BE49-F238E27FC236}">
                <a16:creationId xmlns:a16="http://schemas.microsoft.com/office/drawing/2014/main" id="{6217FB9C-F4AC-4285-BE68-95CF6DF492AB}"/>
              </a:ext>
            </a:extLst>
          </p:cNvPr>
          <p:cNvSpPr/>
          <p:nvPr/>
        </p:nvSpPr>
        <p:spPr>
          <a:xfrm>
            <a:off x="5271872" y="4135101"/>
            <a:ext cx="1979438" cy="904799"/>
          </a:xfrm>
          <a:prstGeom prst="rect">
            <a:avLst/>
          </a:prstGeom>
        </p:spPr>
        <p:txBody>
          <a:bodyPr wrap="square" lIns="0" tIns="0" rIns="0" bIns="0">
            <a:spAutoFit/>
          </a:bodyPr>
          <a:lstStyle/>
          <a:p>
            <a:pPr algn="ctr">
              <a:lnSpc>
                <a:spcPts val="1820"/>
              </a:lnSpc>
              <a:defRPr/>
            </a:pPr>
            <a:r>
              <a:rPr lang="en-GB" sz="1400" b="1" dirty="0">
                <a:latin typeface="Century Gothic" panose="020B0502020202020204" pitchFamily="34" charset="0"/>
                <a:cs typeface="Segoe UI Light" panose="020B0502040204020203" pitchFamily="34" charset="0"/>
              </a:rPr>
              <a:t>Deploying machine learning models is more of an art than science.</a:t>
            </a:r>
            <a:endParaRPr kumimoji="0" lang="en-US" sz="1400" b="1" i="0" u="none" strike="noStrike" kern="1200" cap="none" spc="0" normalizeH="0" baseline="0" noProof="0" dirty="0">
              <a:ln>
                <a:noFill/>
              </a:ln>
              <a:effectLst/>
              <a:uLnTx/>
              <a:uFillTx/>
              <a:latin typeface="Century Gothic" panose="020B0502020202020204" pitchFamily="34" charset="0"/>
              <a:ea typeface="+mn-ea"/>
              <a:cs typeface="Segoe UI Light" panose="020B0502040204020203" pitchFamily="34" charset="0"/>
            </a:endParaRPr>
          </a:p>
        </p:txBody>
      </p:sp>
      <p:sp>
        <p:nvSpPr>
          <p:cNvPr id="42" name="Rectangle 41">
            <a:extLst>
              <a:ext uri="{FF2B5EF4-FFF2-40B4-BE49-F238E27FC236}">
                <a16:creationId xmlns:a16="http://schemas.microsoft.com/office/drawing/2014/main" id="{21FCE8E1-3BC7-4F22-ABDA-4EC1CC11BA96}"/>
              </a:ext>
            </a:extLst>
          </p:cNvPr>
          <p:cNvSpPr/>
          <p:nvPr/>
        </p:nvSpPr>
        <p:spPr>
          <a:xfrm>
            <a:off x="7567411" y="4135101"/>
            <a:ext cx="1979438" cy="1135632"/>
          </a:xfrm>
          <a:prstGeom prst="rect">
            <a:avLst/>
          </a:prstGeom>
        </p:spPr>
        <p:txBody>
          <a:bodyPr wrap="square" lIns="0" tIns="0" rIns="0" bIns="0">
            <a:spAutoFit/>
          </a:bodyPr>
          <a:lstStyle/>
          <a:p>
            <a:pPr algn="ctr">
              <a:lnSpc>
                <a:spcPts val="1820"/>
              </a:lnSpc>
              <a:defRPr/>
            </a:pPr>
            <a:r>
              <a:rPr lang="en-GB" sz="1400" b="1" dirty="0">
                <a:latin typeface="Century Gothic" panose="020B0502020202020204" pitchFamily="34" charset="0"/>
                <a:cs typeface="Segoe UI Light" panose="020B0502040204020203" pitchFamily="34" charset="0"/>
              </a:rPr>
              <a:t>Deployment requires skills of a software engineering and DevOps</a:t>
            </a:r>
            <a:r>
              <a:rPr lang="en-IN" sz="1400" b="1" dirty="0">
                <a:latin typeface="Century Gothic" panose="020B0502020202020204" pitchFamily="34" charset="0"/>
                <a:cs typeface="Segoe UI Light" panose="020B0502040204020203" pitchFamily="34" charset="0"/>
              </a:rPr>
              <a:t> </a:t>
            </a:r>
          </a:p>
          <a:p>
            <a:pPr marL="0" marR="0" lvl="0" indent="0" algn="ctr" defTabSz="914400" rtl="0" eaLnBrk="1" fontAlgn="auto" latinLnBrk="0" hangingPunct="1">
              <a:lnSpc>
                <a:spcPts val="182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Century Gothic" panose="020B0502020202020204" pitchFamily="34" charset="0"/>
              <a:ea typeface="+mn-ea"/>
              <a:cs typeface="Segoe UI Light" panose="020B0502040204020203" pitchFamily="34" charset="0"/>
            </a:endParaRPr>
          </a:p>
        </p:txBody>
      </p:sp>
      <p:sp>
        <p:nvSpPr>
          <p:cNvPr id="43" name="Rectangle 42">
            <a:extLst>
              <a:ext uri="{FF2B5EF4-FFF2-40B4-BE49-F238E27FC236}">
                <a16:creationId xmlns:a16="http://schemas.microsoft.com/office/drawing/2014/main" id="{8953F36B-7C46-47AC-A7C6-F952B0C8877B}"/>
              </a:ext>
            </a:extLst>
          </p:cNvPr>
          <p:cNvSpPr/>
          <p:nvPr/>
        </p:nvSpPr>
        <p:spPr>
          <a:xfrm>
            <a:off x="9964378" y="4147404"/>
            <a:ext cx="1979438" cy="1366464"/>
          </a:xfrm>
          <a:prstGeom prst="rect">
            <a:avLst/>
          </a:prstGeom>
        </p:spPr>
        <p:txBody>
          <a:bodyPr wrap="square" lIns="0" tIns="0" rIns="0" bIns="0">
            <a:spAutoFit/>
          </a:bodyPr>
          <a:lstStyle/>
          <a:p>
            <a:pPr algn="ctr">
              <a:lnSpc>
                <a:spcPts val="1820"/>
              </a:lnSpc>
              <a:defRPr/>
            </a:pPr>
            <a:r>
              <a:rPr lang="en-GB" sz="1400" b="1" dirty="0">
                <a:latin typeface="Century Gothic" panose="020B0502020202020204" pitchFamily="34" charset="0"/>
                <a:cs typeface="Segoe UI Light" panose="020B0502040204020203" pitchFamily="34" charset="0"/>
              </a:rPr>
              <a:t>Disconnect between IT and Data Scientists.  Bridging the gap between those two worlds is key</a:t>
            </a:r>
            <a:r>
              <a:rPr lang="en-IN" sz="1400" b="1" dirty="0">
                <a:latin typeface="Century Gothic" panose="020B0502020202020204" pitchFamily="34" charset="0"/>
                <a:cs typeface="Segoe UI Light" panose="020B0502040204020203" pitchFamily="34" charset="0"/>
              </a:rPr>
              <a:t> </a:t>
            </a:r>
          </a:p>
          <a:p>
            <a:pPr marL="0" marR="0" lvl="0" indent="0" algn="ctr" defTabSz="914400" rtl="0" eaLnBrk="1" fontAlgn="auto" latinLnBrk="0" hangingPunct="1">
              <a:lnSpc>
                <a:spcPts val="182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Century Gothic" panose="020B0502020202020204" pitchFamily="34" charset="0"/>
              <a:ea typeface="+mn-ea"/>
              <a:cs typeface="Segoe UI Light" panose="020B0502040204020203" pitchFamily="34" charset="0"/>
            </a:endParaRPr>
          </a:p>
        </p:txBody>
      </p:sp>
    </p:spTree>
    <p:extLst>
      <p:ext uri="{BB962C8B-B14F-4D97-AF65-F5344CB8AC3E}">
        <p14:creationId xmlns:p14="http://schemas.microsoft.com/office/powerpoint/2010/main" val="388309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1000" fill="hold"/>
                                        <p:tgtEl>
                                          <p:spTgt spid="8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1000"/>
                                        <p:tgtEl>
                                          <p:spTgt spid="99"/>
                                        </p:tgtEl>
                                      </p:cBhvr>
                                    </p:animEffect>
                                    <p:anim calcmode="lin" valueType="num">
                                      <p:cBhvr>
                                        <p:cTn id="33" dur="1000" fill="hold"/>
                                        <p:tgtEl>
                                          <p:spTgt spid="99"/>
                                        </p:tgtEl>
                                        <p:attrNameLst>
                                          <p:attrName>ppt_x</p:attrName>
                                        </p:attrNameLst>
                                      </p:cBhvr>
                                      <p:tavLst>
                                        <p:tav tm="0">
                                          <p:val>
                                            <p:strVal val="#ppt_x"/>
                                          </p:val>
                                        </p:tav>
                                        <p:tav tm="100000">
                                          <p:val>
                                            <p:strVal val="#ppt_x"/>
                                          </p:val>
                                        </p:tav>
                                      </p:tavLst>
                                    </p:anim>
                                    <p:anim calcmode="lin" valueType="num">
                                      <p:cBhvr>
                                        <p:cTn id="34" dur="1000" fill="hold"/>
                                        <p:tgtEl>
                                          <p:spTgt spid="9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1000"/>
                                        <p:tgtEl>
                                          <p:spTgt spid="42"/>
                                        </p:tgtEl>
                                      </p:cBhvr>
                                    </p:animEffect>
                                    <p:anim calcmode="lin" valueType="num">
                                      <p:cBhvr>
                                        <p:cTn id="38" dur="1000" fill="hold"/>
                                        <p:tgtEl>
                                          <p:spTgt spid="42"/>
                                        </p:tgtEl>
                                        <p:attrNameLst>
                                          <p:attrName>ppt_x</p:attrName>
                                        </p:attrNameLst>
                                      </p:cBhvr>
                                      <p:tavLst>
                                        <p:tav tm="0">
                                          <p:val>
                                            <p:strVal val="#ppt_x"/>
                                          </p:val>
                                        </p:tav>
                                        <p:tav tm="100000">
                                          <p:val>
                                            <p:strVal val="#ppt_x"/>
                                          </p:val>
                                        </p:tav>
                                      </p:tavLst>
                                    </p:anim>
                                    <p:anim calcmode="lin" valueType="num">
                                      <p:cBhvr>
                                        <p:cTn id="39" dur="10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1000"/>
                                        <p:tgtEl>
                                          <p:spTgt spid="39"/>
                                        </p:tgtEl>
                                      </p:cBhvr>
                                    </p:animEffect>
                                    <p:anim calcmode="lin" valueType="num">
                                      <p:cBhvr>
                                        <p:cTn id="53" dur="1000" fill="hold"/>
                                        <p:tgtEl>
                                          <p:spTgt spid="39"/>
                                        </p:tgtEl>
                                        <p:attrNameLst>
                                          <p:attrName>ppt_x</p:attrName>
                                        </p:attrNameLst>
                                      </p:cBhvr>
                                      <p:tavLst>
                                        <p:tav tm="0">
                                          <p:val>
                                            <p:strVal val="#ppt_x"/>
                                          </p:val>
                                        </p:tav>
                                        <p:tav tm="100000">
                                          <p:val>
                                            <p:strVal val="#ppt_x"/>
                                          </p:val>
                                        </p:tav>
                                      </p:tavLst>
                                    </p:anim>
                                    <p:anim calcmode="lin" valueType="num">
                                      <p:cBhvr>
                                        <p:cTn id="5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99" grpId="0"/>
      <p:bldP spid="34" grpId="0" animBg="1"/>
      <p:bldP spid="37" grpId="0" animBg="1"/>
      <p:bldP spid="38" grpId="0" animBg="1"/>
      <p:bldP spid="39" grpId="0" animBg="1"/>
      <p:bldP spid="40" grpId="0"/>
      <p:bldP spid="41" grpId="0"/>
      <p:bldP spid="42"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C8E78719-BAF2-9A45-888D-2A91C723E508}"/>
              </a:ext>
            </a:extLst>
          </p:cNvPr>
          <p:cNvSpPr/>
          <p:nvPr/>
        </p:nvSpPr>
        <p:spPr>
          <a:xfrm>
            <a:off x="2126895" y="-1989108"/>
            <a:ext cx="6860222" cy="6860227"/>
          </a:xfrm>
          <a:prstGeom prst="ellipse">
            <a:avLst/>
          </a:prstGeom>
          <a:pattFill prst="pct5">
            <a:fgClr>
              <a:schemeClr val="accent1"/>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8">
            <a:extLst>
              <a:ext uri="{FF2B5EF4-FFF2-40B4-BE49-F238E27FC236}">
                <a16:creationId xmlns:a16="http://schemas.microsoft.com/office/drawing/2014/main" id="{8535C4B1-46B7-DC49-98D5-89F56A2AA9E8}"/>
              </a:ext>
            </a:extLst>
          </p:cNvPr>
          <p:cNvSpPr/>
          <p:nvPr/>
        </p:nvSpPr>
        <p:spPr>
          <a:xfrm rot="722445">
            <a:off x="4207557" y="2894608"/>
            <a:ext cx="1764923" cy="1361360"/>
          </a:xfrm>
          <a:custGeom>
            <a:avLst/>
            <a:gdLst>
              <a:gd name="connsiteX0" fmla="*/ 682823 w 1365513"/>
              <a:gd name="connsiteY0" fmla="*/ 32865 h 1053278"/>
              <a:gd name="connsiteX1" fmla="*/ 406693 w 1365513"/>
              <a:gd name="connsiteY1" fmla="*/ 2575 h 1053278"/>
              <a:gd name="connsiteX2" fmla="*/ 282011 w 1365513"/>
              <a:gd name="connsiteY2" fmla="*/ 71536 h 1053278"/>
              <a:gd name="connsiteX3" fmla="*/ 6548 w 1365513"/>
              <a:gd name="connsiteY3" fmla="*/ 831346 h 1053278"/>
              <a:gd name="connsiteX4" fmla="*/ 79224 w 1365513"/>
              <a:gd name="connsiteY4" fmla="*/ 972697 h 1053278"/>
              <a:gd name="connsiteX5" fmla="*/ 682728 w 1365513"/>
              <a:gd name="connsiteY5" fmla="*/ 1053278 h 1053278"/>
              <a:gd name="connsiteX6" fmla="*/ 1286232 w 1365513"/>
              <a:gd name="connsiteY6" fmla="*/ 972697 h 1053278"/>
              <a:gd name="connsiteX7" fmla="*/ 1359003 w 1365513"/>
              <a:gd name="connsiteY7" fmla="*/ 831346 h 1053278"/>
              <a:gd name="connsiteX8" fmla="*/ 1083540 w 1365513"/>
              <a:gd name="connsiteY8" fmla="*/ 71536 h 1053278"/>
              <a:gd name="connsiteX9" fmla="*/ 958858 w 1365513"/>
              <a:gd name="connsiteY9" fmla="*/ 2575 h 1053278"/>
              <a:gd name="connsiteX10" fmla="*/ 682823 w 1365513"/>
              <a:gd name="connsiteY10" fmla="*/ 32865 h 105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5513" h="1053278">
                <a:moveTo>
                  <a:pt x="682823" y="32865"/>
                </a:moveTo>
                <a:cubicBezTo>
                  <a:pt x="587954" y="32865"/>
                  <a:pt x="495562" y="22387"/>
                  <a:pt x="406693" y="2575"/>
                </a:cubicBezTo>
                <a:cubicBezTo>
                  <a:pt x="353830" y="-9236"/>
                  <a:pt x="300490" y="20578"/>
                  <a:pt x="282011" y="71536"/>
                </a:cubicBezTo>
                <a:lnTo>
                  <a:pt x="6548" y="831346"/>
                </a:lnTo>
                <a:cubicBezTo>
                  <a:pt x="-14978" y="890591"/>
                  <a:pt x="18454" y="956028"/>
                  <a:pt x="79224" y="972697"/>
                </a:cubicBezTo>
                <a:cubicBezTo>
                  <a:pt x="271534" y="1025179"/>
                  <a:pt x="473845" y="1053278"/>
                  <a:pt x="682728" y="1053278"/>
                </a:cubicBezTo>
                <a:cubicBezTo>
                  <a:pt x="891611" y="1053278"/>
                  <a:pt x="1094017" y="1025179"/>
                  <a:pt x="1286232" y="972697"/>
                </a:cubicBezTo>
                <a:cubicBezTo>
                  <a:pt x="1347097" y="956123"/>
                  <a:pt x="1380434" y="890686"/>
                  <a:pt x="1359003" y="831346"/>
                </a:cubicBezTo>
                <a:lnTo>
                  <a:pt x="1083540" y="71536"/>
                </a:lnTo>
                <a:cubicBezTo>
                  <a:pt x="1065061" y="20578"/>
                  <a:pt x="1011721" y="-9236"/>
                  <a:pt x="958858" y="2575"/>
                </a:cubicBezTo>
                <a:cubicBezTo>
                  <a:pt x="869990" y="22387"/>
                  <a:pt x="777692" y="32865"/>
                  <a:pt x="682823" y="32865"/>
                </a:cubicBezTo>
                <a:close/>
              </a:path>
            </a:pathLst>
          </a:custGeom>
          <a:solidFill>
            <a:schemeClr val="accent1">
              <a:lumMod val="50000"/>
            </a:schemeClr>
          </a:solidFill>
          <a:ln>
            <a:noFill/>
          </a:ln>
          <a:effectLst>
            <a:outerShdw blurRad="254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entury Gothic" panose="020B0502020202020204" pitchFamily="34" charset="0"/>
            </a:endParaRPr>
          </a:p>
        </p:txBody>
      </p:sp>
      <p:sp>
        <p:nvSpPr>
          <p:cNvPr id="18" name="Freeform: Shape 19">
            <a:extLst>
              <a:ext uri="{FF2B5EF4-FFF2-40B4-BE49-F238E27FC236}">
                <a16:creationId xmlns:a16="http://schemas.microsoft.com/office/drawing/2014/main" id="{12314F74-71D4-B842-94D5-F88300548BDB}"/>
              </a:ext>
            </a:extLst>
          </p:cNvPr>
          <p:cNvSpPr/>
          <p:nvPr/>
        </p:nvSpPr>
        <p:spPr>
          <a:xfrm rot="1113118">
            <a:off x="2627829" y="1717258"/>
            <a:ext cx="1702791" cy="1696917"/>
          </a:xfrm>
          <a:custGeom>
            <a:avLst/>
            <a:gdLst>
              <a:gd name="connsiteX0" fmla="*/ 729537 w 1317442"/>
              <a:gd name="connsiteY0" fmla="*/ 17132 h 1312897"/>
              <a:gd name="connsiteX1" fmla="*/ 49833 w 1317442"/>
              <a:gd name="connsiteY1" fmla="*/ 453854 h 1312897"/>
              <a:gd name="connsiteX2" fmla="*/ 22305 w 1317442"/>
              <a:gd name="connsiteY2" fmla="*/ 610921 h 1312897"/>
              <a:gd name="connsiteX3" fmla="*/ 888318 w 1317442"/>
              <a:gd name="connsiteY3" fmla="*/ 1303007 h 1312897"/>
              <a:gd name="connsiteX4" fmla="*/ 1035480 w 1317442"/>
              <a:gd name="connsiteY4" fmla="*/ 1241381 h 1312897"/>
              <a:gd name="connsiteX5" fmla="*/ 1310943 w 1317442"/>
              <a:gd name="connsiteY5" fmla="*/ 481667 h 1312897"/>
              <a:gd name="connsiteX6" fmla="*/ 1258269 w 1317442"/>
              <a:gd name="connsiteY6" fmla="*/ 348221 h 1312897"/>
              <a:gd name="connsiteX7" fmla="*/ 871459 w 1317442"/>
              <a:gd name="connsiteY7" fmla="*/ 39135 h 1312897"/>
              <a:gd name="connsiteX8" fmla="*/ 729537 w 1317442"/>
              <a:gd name="connsiteY8" fmla="*/ 17132 h 131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442" h="1312897">
                <a:moveTo>
                  <a:pt x="729537" y="17132"/>
                </a:moveTo>
                <a:lnTo>
                  <a:pt x="49833" y="453854"/>
                </a:lnTo>
                <a:cubicBezTo>
                  <a:pt x="-3507" y="488144"/>
                  <a:pt x="-16176" y="560629"/>
                  <a:pt x="22305" y="610921"/>
                </a:cubicBezTo>
                <a:cubicBezTo>
                  <a:pt x="248715" y="906958"/>
                  <a:pt x="545704" y="1146035"/>
                  <a:pt x="888318" y="1303007"/>
                </a:cubicBezTo>
                <a:cubicBezTo>
                  <a:pt x="945945" y="1329392"/>
                  <a:pt x="1013858" y="1301007"/>
                  <a:pt x="1035480" y="1241381"/>
                </a:cubicBezTo>
                <a:lnTo>
                  <a:pt x="1310943" y="481667"/>
                </a:lnTo>
                <a:cubicBezTo>
                  <a:pt x="1329612" y="430232"/>
                  <a:pt x="1306847" y="373367"/>
                  <a:pt x="1258269" y="348221"/>
                </a:cubicBezTo>
                <a:cubicBezTo>
                  <a:pt x="1109775" y="271259"/>
                  <a:pt x="978425" y="165818"/>
                  <a:pt x="871459" y="39135"/>
                </a:cubicBezTo>
                <a:cubicBezTo>
                  <a:pt x="836217" y="-2775"/>
                  <a:pt x="775638" y="-12490"/>
                  <a:pt x="729537" y="17132"/>
                </a:cubicBezTo>
                <a:close/>
              </a:path>
            </a:pathLst>
          </a:custGeom>
          <a:solidFill>
            <a:schemeClr val="accent1">
              <a:lumMod val="50000"/>
            </a:schemeClr>
          </a:solidFill>
          <a:ln>
            <a:noFill/>
          </a:ln>
          <a:effectLst>
            <a:outerShdw blurRad="254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entury Gothic" panose="020B0502020202020204" pitchFamily="34" charset="0"/>
            </a:endParaRPr>
          </a:p>
        </p:txBody>
      </p:sp>
      <p:sp>
        <p:nvSpPr>
          <p:cNvPr id="19" name="Freeform: Shape 20">
            <a:extLst>
              <a:ext uri="{FF2B5EF4-FFF2-40B4-BE49-F238E27FC236}">
                <a16:creationId xmlns:a16="http://schemas.microsoft.com/office/drawing/2014/main" id="{F63E194B-614F-4D4A-8079-7FAB96F70193}"/>
              </a:ext>
            </a:extLst>
          </p:cNvPr>
          <p:cNvSpPr/>
          <p:nvPr/>
        </p:nvSpPr>
        <p:spPr>
          <a:xfrm rot="232381">
            <a:off x="6091489" y="2449242"/>
            <a:ext cx="1702791" cy="1696924"/>
          </a:xfrm>
          <a:custGeom>
            <a:avLst/>
            <a:gdLst>
              <a:gd name="connsiteX0" fmla="*/ 6500 w 1317442"/>
              <a:gd name="connsiteY0" fmla="*/ 481672 h 1312903"/>
              <a:gd name="connsiteX1" fmla="*/ 281963 w 1317442"/>
              <a:gd name="connsiteY1" fmla="*/ 1241386 h 1312903"/>
              <a:gd name="connsiteX2" fmla="*/ 429124 w 1317442"/>
              <a:gd name="connsiteY2" fmla="*/ 1303013 h 1312903"/>
              <a:gd name="connsiteX3" fmla="*/ 1295137 w 1317442"/>
              <a:gd name="connsiteY3" fmla="*/ 610927 h 1312903"/>
              <a:gd name="connsiteX4" fmla="*/ 1267610 w 1317442"/>
              <a:gd name="connsiteY4" fmla="*/ 453859 h 1312903"/>
              <a:gd name="connsiteX5" fmla="*/ 587906 w 1317442"/>
              <a:gd name="connsiteY5" fmla="*/ 17138 h 1312903"/>
              <a:gd name="connsiteX6" fmla="*/ 445983 w 1317442"/>
              <a:gd name="connsiteY6" fmla="*/ 39046 h 1312903"/>
              <a:gd name="connsiteX7" fmla="*/ 59173 w 1317442"/>
              <a:gd name="connsiteY7" fmla="*/ 348132 h 1312903"/>
              <a:gd name="connsiteX8" fmla="*/ 6500 w 1317442"/>
              <a:gd name="connsiteY8" fmla="*/ 481672 h 131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442" h="1312903">
                <a:moveTo>
                  <a:pt x="6500" y="481672"/>
                </a:moveTo>
                <a:lnTo>
                  <a:pt x="281963" y="1241386"/>
                </a:lnTo>
                <a:cubicBezTo>
                  <a:pt x="303585" y="1301013"/>
                  <a:pt x="371498" y="1329397"/>
                  <a:pt x="429124" y="1303013"/>
                </a:cubicBezTo>
                <a:cubicBezTo>
                  <a:pt x="771643" y="1146041"/>
                  <a:pt x="1068728" y="906964"/>
                  <a:pt x="1295137" y="610927"/>
                </a:cubicBezTo>
                <a:cubicBezTo>
                  <a:pt x="1333618" y="560635"/>
                  <a:pt x="1320950" y="488149"/>
                  <a:pt x="1267610" y="453859"/>
                </a:cubicBezTo>
                <a:lnTo>
                  <a:pt x="587906" y="17138"/>
                </a:lnTo>
                <a:cubicBezTo>
                  <a:pt x="541900" y="-12485"/>
                  <a:pt x="481321" y="-2769"/>
                  <a:pt x="445983" y="39046"/>
                </a:cubicBezTo>
                <a:cubicBezTo>
                  <a:pt x="339018" y="165823"/>
                  <a:pt x="207763" y="271265"/>
                  <a:pt x="59173" y="348132"/>
                </a:cubicBezTo>
                <a:cubicBezTo>
                  <a:pt x="10596" y="373373"/>
                  <a:pt x="-12169" y="430237"/>
                  <a:pt x="6500" y="481672"/>
                </a:cubicBezTo>
                <a:close/>
              </a:path>
            </a:pathLst>
          </a:custGeom>
          <a:solidFill>
            <a:schemeClr val="accent1">
              <a:lumMod val="50000"/>
            </a:schemeClr>
          </a:solidFill>
          <a:ln>
            <a:noFill/>
          </a:ln>
          <a:effectLst>
            <a:outerShdw blurRad="254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entury Gothic" panose="020B0502020202020204" pitchFamily="34" charset="0"/>
            </a:endParaRPr>
          </a:p>
        </p:txBody>
      </p:sp>
      <p:sp>
        <p:nvSpPr>
          <p:cNvPr id="20" name="Freeform: Shape 21">
            <a:extLst>
              <a:ext uri="{FF2B5EF4-FFF2-40B4-BE49-F238E27FC236}">
                <a16:creationId xmlns:a16="http://schemas.microsoft.com/office/drawing/2014/main" id="{3E16A8FC-7461-A743-9963-E1F568644DEE}"/>
              </a:ext>
            </a:extLst>
          </p:cNvPr>
          <p:cNvSpPr/>
          <p:nvPr/>
        </p:nvSpPr>
        <p:spPr>
          <a:xfrm>
            <a:off x="7010247" y="1441006"/>
            <a:ext cx="1480225" cy="1377466"/>
          </a:xfrm>
          <a:custGeom>
            <a:avLst/>
            <a:gdLst>
              <a:gd name="connsiteX0" fmla="*/ 121431 w 1145244"/>
              <a:gd name="connsiteY0" fmla="*/ 95250 h 1065739"/>
              <a:gd name="connsiteX1" fmla="*/ 10655 w 1145244"/>
              <a:gd name="connsiteY1" fmla="*/ 473297 h 1065739"/>
              <a:gd name="connsiteX2" fmla="*/ 49613 w 1145244"/>
              <a:gd name="connsiteY2" fmla="*/ 611791 h 1065739"/>
              <a:gd name="connsiteX3" fmla="*/ 729412 w 1145244"/>
              <a:gd name="connsiteY3" fmla="*/ 1048512 h 1065739"/>
              <a:gd name="connsiteX4" fmla="*/ 883431 w 1145244"/>
              <a:gd name="connsiteY4" fmla="*/ 1008698 h 1065739"/>
              <a:gd name="connsiteX5" fmla="*/ 1144892 w 1145244"/>
              <a:gd name="connsiteY5" fmla="*/ 117062 h 1065739"/>
              <a:gd name="connsiteX6" fmla="*/ 1036783 w 1145244"/>
              <a:gd name="connsiteY6" fmla="*/ 0 h 1065739"/>
              <a:gd name="connsiteX7" fmla="*/ 228968 w 1145244"/>
              <a:gd name="connsiteY7" fmla="*/ 0 h 1065739"/>
              <a:gd name="connsiteX8" fmla="*/ 121431 w 1145244"/>
              <a:gd name="connsiteY8" fmla="*/ 95250 h 106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244" h="1065739">
                <a:moveTo>
                  <a:pt x="121431" y="95250"/>
                </a:moveTo>
                <a:cubicBezTo>
                  <a:pt x="104191" y="228886"/>
                  <a:pt x="66186" y="356044"/>
                  <a:pt x="10655" y="473297"/>
                </a:cubicBezTo>
                <a:cubicBezTo>
                  <a:pt x="-12776" y="522827"/>
                  <a:pt x="3416" y="582073"/>
                  <a:pt x="49613" y="611791"/>
                </a:cubicBezTo>
                <a:lnTo>
                  <a:pt x="729412" y="1048512"/>
                </a:lnTo>
                <a:cubicBezTo>
                  <a:pt x="782561" y="1082612"/>
                  <a:pt x="853618" y="1064419"/>
                  <a:pt x="883431" y="1008698"/>
                </a:cubicBezTo>
                <a:cubicBezTo>
                  <a:pt x="1027544" y="739235"/>
                  <a:pt x="1119270" y="437483"/>
                  <a:pt x="1144892" y="117062"/>
                </a:cubicBezTo>
                <a:cubicBezTo>
                  <a:pt x="1149940" y="54007"/>
                  <a:pt x="1100125" y="0"/>
                  <a:pt x="1036783" y="0"/>
                </a:cubicBezTo>
                <a:lnTo>
                  <a:pt x="228968" y="0"/>
                </a:lnTo>
                <a:cubicBezTo>
                  <a:pt x="174199" y="95"/>
                  <a:pt x="128480" y="40957"/>
                  <a:pt x="121431" y="95250"/>
                </a:cubicBezTo>
                <a:close/>
              </a:path>
            </a:pathLst>
          </a:custGeom>
          <a:solidFill>
            <a:schemeClr val="accent1">
              <a:lumMod val="50000"/>
            </a:schemeClr>
          </a:solidFill>
          <a:ln>
            <a:noFill/>
          </a:ln>
          <a:effectLst>
            <a:outerShdw blurRad="254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Century Gothic" panose="020B0502020202020204" pitchFamily="34" charset="0"/>
            </a:endParaRPr>
          </a:p>
        </p:txBody>
      </p:sp>
      <p:sp>
        <p:nvSpPr>
          <p:cNvPr id="28" name="Freeform: Shape 29">
            <a:extLst>
              <a:ext uri="{FF2B5EF4-FFF2-40B4-BE49-F238E27FC236}">
                <a16:creationId xmlns:a16="http://schemas.microsoft.com/office/drawing/2014/main" id="{9D1D82EC-C0F6-6042-A715-D289DA533ECA}"/>
              </a:ext>
            </a:extLst>
          </p:cNvPr>
          <p:cNvSpPr/>
          <p:nvPr/>
        </p:nvSpPr>
        <p:spPr>
          <a:xfrm flipH="1">
            <a:off x="5484597" y="4446008"/>
            <a:ext cx="59091" cy="822960"/>
          </a:xfrm>
          <a:custGeom>
            <a:avLst/>
            <a:gdLst>
              <a:gd name="connsiteX0" fmla="*/ 0 w 9525"/>
              <a:gd name="connsiteY0" fmla="*/ 216789 h 216789"/>
              <a:gd name="connsiteX1" fmla="*/ 0 w 9525"/>
              <a:gd name="connsiteY1" fmla="*/ 0 h 216789"/>
            </a:gdLst>
            <a:ahLst/>
            <a:cxnLst>
              <a:cxn ang="0">
                <a:pos x="connsiteX0" y="connsiteY0"/>
              </a:cxn>
              <a:cxn ang="0">
                <a:pos x="connsiteX1" y="connsiteY1"/>
              </a:cxn>
            </a:cxnLst>
            <a:rect l="l" t="t" r="r" b="b"/>
            <a:pathLst>
              <a:path w="9525" h="216789">
                <a:moveTo>
                  <a:pt x="0" y="216789"/>
                </a:moveTo>
                <a:lnTo>
                  <a:pt x="0" y="0"/>
                </a:lnTo>
              </a:path>
            </a:pathLst>
          </a:custGeom>
          <a:ln w="19050" cap="rnd">
            <a:gradFill>
              <a:gsLst>
                <a:gs pos="0">
                  <a:schemeClr val="bg1">
                    <a:lumMod val="85000"/>
                  </a:schemeClr>
                </a:gs>
                <a:gs pos="100000">
                  <a:schemeClr val="bg1">
                    <a:lumMod val="50000"/>
                  </a:schemeClr>
                </a:gs>
              </a:gsLst>
              <a:lin ang="5400000" scaled="1"/>
            </a:gradFill>
            <a:prstDash val="solid"/>
            <a:round/>
            <a:headEnd type="oval" w="lg" len="lg"/>
          </a:ln>
        </p:spPr>
        <p:txBody>
          <a:bodyPr rtlCol="0" anchor="ctr"/>
          <a:lstStyle/>
          <a:p>
            <a:endParaRPr lang="en-US">
              <a:latin typeface="Century Gothic" panose="020B0502020202020204" pitchFamily="34" charset="0"/>
            </a:endParaRPr>
          </a:p>
        </p:txBody>
      </p:sp>
      <p:grpSp>
        <p:nvGrpSpPr>
          <p:cNvPr id="50" name="Group 49">
            <a:extLst>
              <a:ext uri="{FF2B5EF4-FFF2-40B4-BE49-F238E27FC236}">
                <a16:creationId xmlns:a16="http://schemas.microsoft.com/office/drawing/2014/main" id="{543C3748-B04B-9E48-8A54-75134BC4FF0D}"/>
              </a:ext>
            </a:extLst>
          </p:cNvPr>
          <p:cNvGrpSpPr/>
          <p:nvPr/>
        </p:nvGrpSpPr>
        <p:grpSpPr>
          <a:xfrm>
            <a:off x="52423" y="4124380"/>
            <a:ext cx="3345327" cy="1079391"/>
            <a:chOff x="2153115" y="3896700"/>
            <a:chExt cx="1993143" cy="968630"/>
          </a:xfrm>
        </p:grpSpPr>
        <p:sp>
          <p:nvSpPr>
            <p:cNvPr id="51" name="TextBox 50">
              <a:extLst>
                <a:ext uri="{FF2B5EF4-FFF2-40B4-BE49-F238E27FC236}">
                  <a16:creationId xmlns:a16="http://schemas.microsoft.com/office/drawing/2014/main" id="{3AA145C2-CDA3-2B4B-B6D8-2DD511FBCE35}"/>
                </a:ext>
              </a:extLst>
            </p:cNvPr>
            <p:cNvSpPr txBox="1"/>
            <p:nvPr/>
          </p:nvSpPr>
          <p:spPr>
            <a:xfrm>
              <a:off x="2197599" y="4265010"/>
              <a:ext cx="1904173" cy="600320"/>
            </a:xfrm>
            <a:prstGeom prst="rect">
              <a:avLst/>
            </a:prstGeom>
            <a:noFill/>
          </p:spPr>
          <p:txBody>
            <a:bodyPr wrap="square" lIns="0" tIns="0" rIns="0" bIns="0" rtlCol="0" anchor="t">
              <a:spAutoFit/>
            </a:bodyPr>
            <a:lstStyle/>
            <a:p>
              <a:pPr algn="r">
                <a:lnSpc>
                  <a:spcPts val="1800"/>
                </a:lnSpc>
                <a:spcAft>
                  <a:spcPts val="1200"/>
                </a:spcAft>
              </a:pPr>
              <a:r>
                <a:rPr lang="en-GB" sz="1200" dirty="0">
                  <a:solidFill>
                    <a:schemeClr val="bg1"/>
                  </a:solidFill>
                  <a:latin typeface="Century Gothic" panose="020B0502020202020204" pitchFamily="34" charset="0"/>
                </a:rPr>
                <a:t>Young team, ready for experiment, working towards changing the way people consuming and looking at news.</a:t>
              </a:r>
              <a:endParaRPr lang="en-US" sz="1200" dirty="0">
                <a:solidFill>
                  <a:schemeClr val="bg1"/>
                </a:solidFill>
                <a:latin typeface="Century Gothic" panose="020B0502020202020204" pitchFamily="34" charset="0"/>
              </a:endParaRPr>
            </a:p>
          </p:txBody>
        </p:sp>
        <p:sp>
          <p:nvSpPr>
            <p:cNvPr id="52" name="TextBox 51">
              <a:extLst>
                <a:ext uri="{FF2B5EF4-FFF2-40B4-BE49-F238E27FC236}">
                  <a16:creationId xmlns:a16="http://schemas.microsoft.com/office/drawing/2014/main" id="{7A1E2137-6B5F-8E44-8CB7-86B042F1D505}"/>
                </a:ext>
              </a:extLst>
            </p:cNvPr>
            <p:cNvSpPr txBox="1"/>
            <p:nvPr/>
          </p:nvSpPr>
          <p:spPr>
            <a:xfrm>
              <a:off x="2153115" y="3896700"/>
              <a:ext cx="1993143" cy="331433"/>
            </a:xfrm>
            <a:prstGeom prst="rect">
              <a:avLst/>
            </a:prstGeom>
            <a:noFill/>
          </p:spPr>
          <p:txBody>
            <a:bodyPr wrap="square" lIns="0" tIns="0" rIns="0" bIns="0" rtlCol="0" anchor="ctr">
              <a:spAutoFit/>
            </a:bodyPr>
            <a:lstStyle/>
            <a:p>
              <a:pPr algn="ctr">
                <a:spcAft>
                  <a:spcPts val="1200"/>
                </a:spcAft>
              </a:pPr>
              <a:r>
                <a:rPr lang="en-US" sz="2400" b="1" dirty="0">
                  <a:solidFill>
                    <a:schemeClr val="bg1"/>
                  </a:solidFill>
                  <a:latin typeface="Century Gothic" panose="020B0502020202020204" pitchFamily="34" charset="0"/>
                </a:rPr>
                <a:t>Strength</a:t>
              </a:r>
            </a:p>
          </p:txBody>
        </p:sp>
      </p:grpSp>
      <p:grpSp>
        <p:nvGrpSpPr>
          <p:cNvPr id="54" name="Group 53">
            <a:extLst>
              <a:ext uri="{FF2B5EF4-FFF2-40B4-BE49-F238E27FC236}">
                <a16:creationId xmlns:a16="http://schemas.microsoft.com/office/drawing/2014/main" id="{2D5E0E88-0AE0-1241-ADC8-09E1F7BFF358}"/>
              </a:ext>
            </a:extLst>
          </p:cNvPr>
          <p:cNvGrpSpPr/>
          <p:nvPr/>
        </p:nvGrpSpPr>
        <p:grpSpPr>
          <a:xfrm>
            <a:off x="3050102" y="5449588"/>
            <a:ext cx="4210778" cy="1053485"/>
            <a:chOff x="4965984" y="5203896"/>
            <a:chExt cx="2261757" cy="945382"/>
          </a:xfrm>
        </p:grpSpPr>
        <p:sp>
          <p:nvSpPr>
            <p:cNvPr id="55" name="TextBox 54">
              <a:extLst>
                <a:ext uri="{FF2B5EF4-FFF2-40B4-BE49-F238E27FC236}">
                  <a16:creationId xmlns:a16="http://schemas.microsoft.com/office/drawing/2014/main" id="{7596F22F-6A25-B046-83D6-EE4A168CA316}"/>
                </a:ext>
              </a:extLst>
            </p:cNvPr>
            <p:cNvSpPr txBox="1"/>
            <p:nvPr/>
          </p:nvSpPr>
          <p:spPr>
            <a:xfrm>
              <a:off x="5068698" y="5548958"/>
              <a:ext cx="2056329" cy="600320"/>
            </a:xfrm>
            <a:prstGeom prst="rect">
              <a:avLst/>
            </a:prstGeom>
            <a:noFill/>
          </p:spPr>
          <p:txBody>
            <a:bodyPr wrap="square" lIns="0" tIns="0" rIns="0" bIns="0" rtlCol="0" anchor="t">
              <a:spAutoFit/>
            </a:bodyPr>
            <a:lstStyle/>
            <a:p>
              <a:pPr algn="ctr">
                <a:lnSpc>
                  <a:spcPts val="1800"/>
                </a:lnSpc>
                <a:spcAft>
                  <a:spcPts val="1200"/>
                </a:spcAft>
              </a:pPr>
              <a:r>
                <a:rPr lang="en-GB" sz="1200" dirty="0">
                  <a:solidFill>
                    <a:schemeClr val="bg1"/>
                  </a:solidFill>
                  <a:latin typeface="Century Gothic" panose="020B0502020202020204" pitchFamily="34" charset="0"/>
                </a:rPr>
                <a:t>Currently no revenue plan, high dependency on investors and going back to investors for each modification or cost related implication. </a:t>
              </a:r>
            </a:p>
          </p:txBody>
        </p:sp>
        <p:sp>
          <p:nvSpPr>
            <p:cNvPr id="56" name="TextBox 55">
              <a:extLst>
                <a:ext uri="{FF2B5EF4-FFF2-40B4-BE49-F238E27FC236}">
                  <a16:creationId xmlns:a16="http://schemas.microsoft.com/office/drawing/2014/main" id="{9D2558FA-92BF-A140-8835-1CA4FB1F2180}"/>
                </a:ext>
              </a:extLst>
            </p:cNvPr>
            <p:cNvSpPr txBox="1"/>
            <p:nvPr/>
          </p:nvSpPr>
          <p:spPr>
            <a:xfrm>
              <a:off x="4965984" y="5203896"/>
              <a:ext cx="2261757" cy="331433"/>
            </a:xfrm>
            <a:prstGeom prst="rect">
              <a:avLst/>
            </a:prstGeom>
            <a:noFill/>
          </p:spPr>
          <p:txBody>
            <a:bodyPr wrap="square" lIns="0" tIns="0" rIns="0" bIns="0" rtlCol="0" anchor="ctr">
              <a:spAutoFit/>
            </a:bodyPr>
            <a:lstStyle/>
            <a:p>
              <a:pPr algn="ctr">
                <a:spcAft>
                  <a:spcPts val="1200"/>
                </a:spcAft>
              </a:pPr>
              <a:r>
                <a:rPr lang="en-US" sz="2400" b="1" dirty="0">
                  <a:solidFill>
                    <a:schemeClr val="bg1"/>
                  </a:solidFill>
                  <a:latin typeface="Century Gothic" panose="020B0502020202020204" pitchFamily="34" charset="0"/>
                </a:rPr>
                <a:t>Weakness</a:t>
              </a:r>
            </a:p>
          </p:txBody>
        </p:sp>
      </p:grpSp>
      <p:grpSp>
        <p:nvGrpSpPr>
          <p:cNvPr id="60" name="Group 59">
            <a:extLst>
              <a:ext uri="{FF2B5EF4-FFF2-40B4-BE49-F238E27FC236}">
                <a16:creationId xmlns:a16="http://schemas.microsoft.com/office/drawing/2014/main" id="{2906AB24-BC15-2043-9FA7-8734DEEAFD29}"/>
              </a:ext>
            </a:extLst>
          </p:cNvPr>
          <p:cNvGrpSpPr/>
          <p:nvPr/>
        </p:nvGrpSpPr>
        <p:grpSpPr>
          <a:xfrm>
            <a:off x="9109922" y="2108581"/>
            <a:ext cx="3234897" cy="2005154"/>
            <a:chOff x="8981189" y="2496746"/>
            <a:chExt cx="1993143" cy="1799397"/>
          </a:xfrm>
        </p:grpSpPr>
        <p:sp>
          <p:nvSpPr>
            <p:cNvPr id="61" name="TextBox 60">
              <a:extLst>
                <a:ext uri="{FF2B5EF4-FFF2-40B4-BE49-F238E27FC236}">
                  <a16:creationId xmlns:a16="http://schemas.microsoft.com/office/drawing/2014/main" id="{087BAE7E-84B1-B04F-954C-7A0C85C7478D}"/>
                </a:ext>
              </a:extLst>
            </p:cNvPr>
            <p:cNvSpPr txBox="1"/>
            <p:nvPr/>
          </p:nvSpPr>
          <p:spPr>
            <a:xfrm>
              <a:off x="8981190" y="2867240"/>
              <a:ext cx="1811592" cy="1428903"/>
            </a:xfrm>
            <a:prstGeom prst="rect">
              <a:avLst/>
            </a:prstGeom>
            <a:noFill/>
          </p:spPr>
          <p:txBody>
            <a:bodyPr wrap="square" lIns="0" tIns="0" rIns="0" bIns="0" rtlCol="0" anchor="t">
              <a:spAutoFit/>
            </a:bodyPr>
            <a:lstStyle/>
            <a:p>
              <a:pPr algn="ctr">
                <a:lnSpc>
                  <a:spcPts val="1800"/>
                </a:lnSpc>
                <a:spcAft>
                  <a:spcPts val="1200"/>
                </a:spcAft>
              </a:pPr>
              <a:r>
                <a:rPr lang="en-GB" sz="1200" dirty="0">
                  <a:solidFill>
                    <a:schemeClr val="bg1"/>
                  </a:solidFill>
                  <a:latin typeface="Century Gothic" panose="020B0502020202020204" pitchFamily="34" charset="0"/>
                </a:rPr>
                <a:t>The giants of social media has no clear-cut policy on fake news, why they have ban someone with or without notice, it is because of various political and social pressure. The platform will face strong push back once people start noticing it.</a:t>
              </a:r>
              <a:endParaRPr lang="en-US" sz="1200" dirty="0">
                <a:solidFill>
                  <a:schemeClr val="bg1"/>
                </a:solidFill>
                <a:latin typeface="Century Gothic" panose="020B0502020202020204" pitchFamily="34" charset="0"/>
              </a:endParaRPr>
            </a:p>
          </p:txBody>
        </p:sp>
        <p:sp>
          <p:nvSpPr>
            <p:cNvPr id="62" name="TextBox 61">
              <a:extLst>
                <a:ext uri="{FF2B5EF4-FFF2-40B4-BE49-F238E27FC236}">
                  <a16:creationId xmlns:a16="http://schemas.microsoft.com/office/drawing/2014/main" id="{CD2AAD58-7F61-184F-8696-0BA4728C3734}"/>
                </a:ext>
              </a:extLst>
            </p:cNvPr>
            <p:cNvSpPr txBox="1"/>
            <p:nvPr/>
          </p:nvSpPr>
          <p:spPr>
            <a:xfrm>
              <a:off x="8981189" y="2496746"/>
              <a:ext cx="1993143" cy="331433"/>
            </a:xfrm>
            <a:prstGeom prst="rect">
              <a:avLst/>
            </a:prstGeom>
            <a:noFill/>
          </p:spPr>
          <p:txBody>
            <a:bodyPr wrap="square" lIns="0" tIns="0" rIns="0" bIns="0" rtlCol="0" anchor="ctr">
              <a:spAutoFit/>
            </a:bodyPr>
            <a:lstStyle/>
            <a:p>
              <a:pPr algn="ctr">
                <a:spcAft>
                  <a:spcPts val="1200"/>
                </a:spcAft>
              </a:pPr>
              <a:r>
                <a:rPr lang="en-US" sz="2400" b="1" dirty="0">
                  <a:solidFill>
                    <a:schemeClr val="bg1"/>
                  </a:solidFill>
                  <a:latin typeface="Century Gothic" panose="020B0502020202020204" pitchFamily="34" charset="0"/>
                </a:rPr>
                <a:t>Threats</a:t>
              </a:r>
            </a:p>
          </p:txBody>
        </p:sp>
      </p:grpSp>
      <p:sp>
        <p:nvSpPr>
          <p:cNvPr id="63" name="TextBox 62">
            <a:extLst>
              <a:ext uri="{FF2B5EF4-FFF2-40B4-BE49-F238E27FC236}">
                <a16:creationId xmlns:a16="http://schemas.microsoft.com/office/drawing/2014/main" id="{C1020999-66D4-7A40-ABBD-60EED9DDACB5}"/>
              </a:ext>
            </a:extLst>
          </p:cNvPr>
          <p:cNvSpPr txBox="1"/>
          <p:nvPr/>
        </p:nvSpPr>
        <p:spPr>
          <a:xfrm rot="2923866">
            <a:off x="3232961" y="2129739"/>
            <a:ext cx="523679" cy="826893"/>
          </a:xfrm>
          <a:prstGeom prst="rect">
            <a:avLst/>
          </a:prstGeom>
          <a:noFill/>
        </p:spPr>
        <p:txBody>
          <a:bodyPr wrap="square" rtlCol="0">
            <a:spAutoFit/>
          </a:bodyPr>
          <a:lstStyle/>
          <a:p>
            <a:pPr algn="ctr">
              <a:lnSpc>
                <a:spcPct val="120000"/>
              </a:lnSpc>
            </a:pPr>
            <a:r>
              <a:rPr lang="en-US" sz="4400" b="1" dirty="0">
                <a:solidFill>
                  <a:schemeClr val="bg1"/>
                </a:solidFill>
                <a:latin typeface="Century Gothic" panose="020B0502020202020204" pitchFamily="34" charset="0"/>
              </a:rPr>
              <a:t>S</a:t>
            </a:r>
          </a:p>
        </p:txBody>
      </p:sp>
      <p:sp>
        <p:nvSpPr>
          <p:cNvPr id="65" name="TextBox 64">
            <a:extLst>
              <a:ext uri="{FF2B5EF4-FFF2-40B4-BE49-F238E27FC236}">
                <a16:creationId xmlns:a16="http://schemas.microsoft.com/office/drawing/2014/main" id="{A4E4E543-2DD0-4B44-927F-9C64A65F7749}"/>
              </a:ext>
            </a:extLst>
          </p:cNvPr>
          <p:cNvSpPr txBox="1"/>
          <p:nvPr/>
        </p:nvSpPr>
        <p:spPr>
          <a:xfrm rot="650355">
            <a:off x="4841334" y="3075427"/>
            <a:ext cx="523679" cy="826893"/>
          </a:xfrm>
          <a:prstGeom prst="rect">
            <a:avLst/>
          </a:prstGeom>
          <a:noFill/>
        </p:spPr>
        <p:txBody>
          <a:bodyPr wrap="square" rtlCol="0">
            <a:spAutoFit/>
          </a:bodyPr>
          <a:lstStyle/>
          <a:p>
            <a:pPr algn="ctr">
              <a:lnSpc>
                <a:spcPct val="120000"/>
              </a:lnSpc>
            </a:pPr>
            <a:r>
              <a:rPr lang="en-US" sz="4400" b="1" dirty="0">
                <a:solidFill>
                  <a:schemeClr val="bg1"/>
                </a:solidFill>
                <a:latin typeface="Century Gothic" panose="020B0502020202020204" pitchFamily="34" charset="0"/>
              </a:rPr>
              <a:t>W</a:t>
            </a:r>
          </a:p>
        </p:txBody>
      </p:sp>
      <p:sp>
        <p:nvSpPr>
          <p:cNvPr id="66" name="TextBox 65">
            <a:extLst>
              <a:ext uri="{FF2B5EF4-FFF2-40B4-BE49-F238E27FC236}">
                <a16:creationId xmlns:a16="http://schemas.microsoft.com/office/drawing/2014/main" id="{86143AEA-7FCA-B947-A956-C31BDD5DE036}"/>
              </a:ext>
            </a:extLst>
          </p:cNvPr>
          <p:cNvSpPr txBox="1"/>
          <p:nvPr/>
        </p:nvSpPr>
        <p:spPr>
          <a:xfrm>
            <a:off x="6672650" y="2733824"/>
            <a:ext cx="475810" cy="824713"/>
          </a:xfrm>
          <a:prstGeom prst="rect">
            <a:avLst/>
          </a:prstGeom>
          <a:noFill/>
        </p:spPr>
        <p:txBody>
          <a:bodyPr wrap="square" rtlCol="0">
            <a:spAutoFit/>
          </a:bodyPr>
          <a:lstStyle/>
          <a:p>
            <a:pPr algn="ctr">
              <a:lnSpc>
                <a:spcPct val="120000"/>
              </a:lnSpc>
            </a:pPr>
            <a:r>
              <a:rPr lang="en-US" sz="4400" b="1" dirty="0">
                <a:solidFill>
                  <a:schemeClr val="bg1"/>
                </a:solidFill>
                <a:latin typeface="Century Gothic" panose="020B0502020202020204" pitchFamily="34" charset="0"/>
              </a:rPr>
              <a:t>O</a:t>
            </a:r>
          </a:p>
        </p:txBody>
      </p:sp>
      <p:sp>
        <p:nvSpPr>
          <p:cNvPr id="67" name="TextBox 66">
            <a:extLst>
              <a:ext uri="{FF2B5EF4-FFF2-40B4-BE49-F238E27FC236}">
                <a16:creationId xmlns:a16="http://schemas.microsoft.com/office/drawing/2014/main" id="{B7BE34CF-C1F2-B24B-B1B1-EFD86A15B472}"/>
              </a:ext>
            </a:extLst>
          </p:cNvPr>
          <p:cNvSpPr txBox="1"/>
          <p:nvPr/>
        </p:nvSpPr>
        <p:spPr>
          <a:xfrm rot="17909444">
            <a:off x="7595804" y="1614657"/>
            <a:ext cx="523679" cy="826893"/>
          </a:xfrm>
          <a:prstGeom prst="rect">
            <a:avLst/>
          </a:prstGeom>
          <a:noFill/>
        </p:spPr>
        <p:txBody>
          <a:bodyPr wrap="square" rtlCol="0">
            <a:spAutoFit/>
          </a:bodyPr>
          <a:lstStyle/>
          <a:p>
            <a:pPr algn="ctr">
              <a:lnSpc>
                <a:spcPct val="120000"/>
              </a:lnSpc>
            </a:pPr>
            <a:r>
              <a:rPr lang="en-US" sz="4400" b="1" dirty="0">
                <a:solidFill>
                  <a:schemeClr val="bg1"/>
                </a:solidFill>
                <a:latin typeface="Century Gothic" panose="020B0502020202020204" pitchFamily="34" charset="0"/>
              </a:rPr>
              <a:t>T</a:t>
            </a:r>
          </a:p>
        </p:txBody>
      </p:sp>
      <p:sp>
        <p:nvSpPr>
          <p:cNvPr id="53" name="Oval 52">
            <a:extLst>
              <a:ext uri="{FF2B5EF4-FFF2-40B4-BE49-F238E27FC236}">
                <a16:creationId xmlns:a16="http://schemas.microsoft.com/office/drawing/2014/main" id="{CC3FBA53-0BC9-F94B-A1ED-775E9FE168A4}"/>
              </a:ext>
            </a:extLst>
          </p:cNvPr>
          <p:cNvSpPr/>
          <p:nvPr/>
        </p:nvSpPr>
        <p:spPr>
          <a:xfrm>
            <a:off x="4032071" y="-189615"/>
            <a:ext cx="3023336" cy="3023338"/>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aphic 2">
            <a:extLst>
              <a:ext uri="{FF2B5EF4-FFF2-40B4-BE49-F238E27FC236}">
                <a16:creationId xmlns:a16="http://schemas.microsoft.com/office/drawing/2014/main" id="{B2704130-A2D6-4B4C-A30D-2A5FD9DCB677}"/>
              </a:ext>
            </a:extLst>
          </p:cNvPr>
          <p:cNvGrpSpPr/>
          <p:nvPr/>
        </p:nvGrpSpPr>
        <p:grpSpPr>
          <a:xfrm>
            <a:off x="4097912" y="1299752"/>
            <a:ext cx="2891654" cy="1445124"/>
            <a:chOff x="5115401" y="2090737"/>
            <a:chExt cx="1961576" cy="980311"/>
          </a:xfrm>
        </p:grpSpPr>
        <p:grpSp>
          <p:nvGrpSpPr>
            <p:cNvPr id="5" name="Graphic 2">
              <a:extLst>
                <a:ext uri="{FF2B5EF4-FFF2-40B4-BE49-F238E27FC236}">
                  <a16:creationId xmlns:a16="http://schemas.microsoft.com/office/drawing/2014/main" id="{4B04D56B-9DFA-CC4F-B984-C2971C3E0F0B}"/>
                </a:ext>
              </a:extLst>
            </p:cNvPr>
            <p:cNvGrpSpPr/>
            <p:nvPr/>
          </p:nvGrpSpPr>
          <p:grpSpPr>
            <a:xfrm>
              <a:off x="5141023" y="2115501"/>
              <a:ext cx="1910905" cy="955547"/>
              <a:chOff x="5141023" y="2115501"/>
              <a:chExt cx="1910905" cy="955547"/>
            </a:xfrm>
            <a:noFill/>
          </p:grpSpPr>
          <p:sp>
            <p:nvSpPr>
              <p:cNvPr id="12" name="Freeform: Shape 6">
                <a:extLst>
                  <a:ext uri="{FF2B5EF4-FFF2-40B4-BE49-F238E27FC236}">
                    <a16:creationId xmlns:a16="http://schemas.microsoft.com/office/drawing/2014/main" id="{15F584F1-51E9-5E45-AAA6-DBA8EBAE859A}"/>
                  </a:ext>
                </a:extLst>
              </p:cNvPr>
              <p:cNvSpPr/>
              <p:nvPr/>
            </p:nvSpPr>
            <p:spPr>
              <a:xfrm>
                <a:off x="5141023" y="2115501"/>
                <a:ext cx="146018" cy="507968"/>
              </a:xfrm>
              <a:custGeom>
                <a:avLst/>
                <a:gdLst>
                  <a:gd name="connsiteX0" fmla="*/ 146018 w 146018"/>
                  <a:gd name="connsiteY0" fmla="*/ 507968 h 507968"/>
                  <a:gd name="connsiteX1" fmla="*/ 0 w 146018"/>
                  <a:gd name="connsiteY1" fmla="*/ 0 h 507968"/>
                </a:gdLst>
                <a:ahLst/>
                <a:cxnLst>
                  <a:cxn ang="0">
                    <a:pos x="connsiteX0" y="connsiteY0"/>
                  </a:cxn>
                  <a:cxn ang="0">
                    <a:pos x="connsiteX1" y="connsiteY1"/>
                  </a:cxn>
                </a:cxnLst>
                <a:rect l="l" t="t" r="r" b="b"/>
                <a:pathLst>
                  <a:path w="146018" h="507968">
                    <a:moveTo>
                      <a:pt x="146018" y="507968"/>
                    </a:moveTo>
                    <a:cubicBezTo>
                      <a:pt x="53530" y="360807"/>
                      <a:pt x="0" y="186690"/>
                      <a:pt x="0" y="0"/>
                    </a:cubicBezTo>
                  </a:path>
                </a:pathLst>
              </a:custGeom>
              <a:ln w="9525" cap="rnd">
                <a:solidFill>
                  <a:schemeClr val="bg1">
                    <a:lumMod val="6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3" name="Freeform: Shape 7">
                <a:extLst>
                  <a:ext uri="{FF2B5EF4-FFF2-40B4-BE49-F238E27FC236}">
                    <a16:creationId xmlns:a16="http://schemas.microsoft.com/office/drawing/2014/main" id="{B2A95F6F-3198-E24C-9C9D-D81EA64E726D}"/>
                  </a:ext>
                </a:extLst>
              </p:cNvPr>
              <p:cNvSpPr/>
              <p:nvPr/>
            </p:nvSpPr>
            <p:spPr>
              <a:xfrm>
                <a:off x="5287041" y="2623470"/>
                <a:ext cx="423957" cy="366617"/>
              </a:xfrm>
              <a:custGeom>
                <a:avLst/>
                <a:gdLst>
                  <a:gd name="connsiteX0" fmla="*/ 423958 w 423957"/>
                  <a:gd name="connsiteY0" fmla="*/ 366617 h 366617"/>
                  <a:gd name="connsiteX1" fmla="*/ 0 w 423957"/>
                  <a:gd name="connsiteY1" fmla="*/ 0 h 366617"/>
                </a:gdLst>
                <a:ahLst/>
                <a:cxnLst>
                  <a:cxn ang="0">
                    <a:pos x="connsiteX0" y="connsiteY0"/>
                  </a:cxn>
                  <a:cxn ang="0">
                    <a:pos x="connsiteX1" y="connsiteY1"/>
                  </a:cxn>
                </a:cxnLst>
                <a:rect l="l" t="t" r="r" b="b"/>
                <a:pathLst>
                  <a:path w="423957" h="366617">
                    <a:moveTo>
                      <a:pt x="423958" y="366617"/>
                    </a:moveTo>
                    <a:cubicBezTo>
                      <a:pt x="248698" y="289274"/>
                      <a:pt x="101060" y="160782"/>
                      <a:pt x="0" y="0"/>
                    </a:cubicBezTo>
                  </a:path>
                </a:pathLst>
              </a:custGeom>
              <a:ln w="9525" cap="rnd">
                <a:solidFill>
                  <a:schemeClr val="bg1">
                    <a:lumMod val="6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4" name="Freeform: Shape 8">
                <a:extLst>
                  <a:ext uri="{FF2B5EF4-FFF2-40B4-BE49-F238E27FC236}">
                    <a16:creationId xmlns:a16="http://schemas.microsoft.com/office/drawing/2014/main" id="{E6CAB4A4-1D17-A44E-B087-5A3B1F1519E9}"/>
                  </a:ext>
                </a:extLst>
              </p:cNvPr>
              <p:cNvSpPr/>
              <p:nvPr/>
            </p:nvSpPr>
            <p:spPr>
              <a:xfrm>
                <a:off x="5710999" y="2987801"/>
                <a:ext cx="776192" cy="83248"/>
              </a:xfrm>
              <a:custGeom>
                <a:avLst/>
                <a:gdLst>
                  <a:gd name="connsiteX0" fmla="*/ 776192 w 776192"/>
                  <a:gd name="connsiteY0" fmla="*/ 0 h 83248"/>
                  <a:gd name="connsiteX1" fmla="*/ 385477 w 776192"/>
                  <a:gd name="connsiteY1" fmla="*/ 83248 h 83248"/>
                  <a:gd name="connsiteX2" fmla="*/ 0 w 776192"/>
                  <a:gd name="connsiteY2" fmla="*/ 2286 h 83248"/>
                </a:gdLst>
                <a:ahLst/>
                <a:cxnLst>
                  <a:cxn ang="0">
                    <a:pos x="connsiteX0" y="connsiteY0"/>
                  </a:cxn>
                  <a:cxn ang="0">
                    <a:pos x="connsiteX1" y="connsiteY1"/>
                  </a:cxn>
                  <a:cxn ang="0">
                    <a:pos x="connsiteX2" y="connsiteY2"/>
                  </a:cxn>
                </a:cxnLst>
                <a:rect l="l" t="t" r="r" b="b"/>
                <a:pathLst>
                  <a:path w="776192" h="83248">
                    <a:moveTo>
                      <a:pt x="776192" y="0"/>
                    </a:moveTo>
                    <a:cubicBezTo>
                      <a:pt x="656939" y="53531"/>
                      <a:pt x="524637" y="83248"/>
                      <a:pt x="385477" y="83248"/>
                    </a:cubicBezTo>
                    <a:cubicBezTo>
                      <a:pt x="248317" y="83248"/>
                      <a:pt x="117920" y="54388"/>
                      <a:pt x="0" y="2286"/>
                    </a:cubicBezTo>
                  </a:path>
                </a:pathLst>
              </a:custGeom>
              <a:ln w="9525" cap="rnd">
                <a:solidFill>
                  <a:schemeClr val="bg1">
                    <a:lumMod val="6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5" name="Freeform: Shape 9">
                <a:extLst>
                  <a:ext uri="{FF2B5EF4-FFF2-40B4-BE49-F238E27FC236}">
                    <a16:creationId xmlns:a16="http://schemas.microsoft.com/office/drawing/2014/main" id="{480F42A0-953F-D745-8E67-8E31EBD1A733}"/>
                  </a:ext>
                </a:extLst>
              </p:cNvPr>
              <p:cNvSpPr/>
              <p:nvPr/>
            </p:nvSpPr>
            <p:spPr>
              <a:xfrm>
                <a:off x="6487191" y="2635281"/>
                <a:ext cx="411194" cy="352520"/>
              </a:xfrm>
              <a:custGeom>
                <a:avLst/>
                <a:gdLst>
                  <a:gd name="connsiteX0" fmla="*/ 411194 w 411194"/>
                  <a:gd name="connsiteY0" fmla="*/ 0 h 352520"/>
                  <a:gd name="connsiteX1" fmla="*/ 0 w 411194"/>
                  <a:gd name="connsiteY1" fmla="*/ 352520 h 352520"/>
                </a:gdLst>
                <a:ahLst/>
                <a:cxnLst>
                  <a:cxn ang="0">
                    <a:pos x="connsiteX0" y="connsiteY0"/>
                  </a:cxn>
                  <a:cxn ang="0">
                    <a:pos x="connsiteX1" y="connsiteY1"/>
                  </a:cxn>
                </a:cxnLst>
                <a:rect l="l" t="t" r="r" b="b"/>
                <a:pathLst>
                  <a:path w="411194" h="352520">
                    <a:moveTo>
                      <a:pt x="411194" y="0"/>
                    </a:moveTo>
                    <a:cubicBezTo>
                      <a:pt x="311372" y="153638"/>
                      <a:pt x="168688" y="276797"/>
                      <a:pt x="0" y="352520"/>
                    </a:cubicBezTo>
                  </a:path>
                </a:pathLst>
              </a:custGeom>
              <a:ln w="9525" cap="rnd">
                <a:solidFill>
                  <a:schemeClr val="bg1">
                    <a:lumMod val="6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6" name="Freeform: Shape 10">
                <a:extLst>
                  <a:ext uri="{FF2B5EF4-FFF2-40B4-BE49-F238E27FC236}">
                    <a16:creationId xmlns:a16="http://schemas.microsoft.com/office/drawing/2014/main" id="{625193F6-32E8-2847-84CD-56560BA5A41A}"/>
                  </a:ext>
                </a:extLst>
              </p:cNvPr>
              <p:cNvSpPr/>
              <p:nvPr/>
            </p:nvSpPr>
            <p:spPr>
              <a:xfrm>
                <a:off x="6898385" y="2115501"/>
                <a:ext cx="153542" cy="519683"/>
              </a:xfrm>
              <a:custGeom>
                <a:avLst/>
                <a:gdLst>
                  <a:gd name="connsiteX0" fmla="*/ 153543 w 153542"/>
                  <a:gd name="connsiteY0" fmla="*/ 0 h 519683"/>
                  <a:gd name="connsiteX1" fmla="*/ 0 w 153542"/>
                  <a:gd name="connsiteY1" fmla="*/ 519684 h 519683"/>
                </a:gdLst>
                <a:ahLst/>
                <a:cxnLst>
                  <a:cxn ang="0">
                    <a:pos x="connsiteX0" y="connsiteY0"/>
                  </a:cxn>
                  <a:cxn ang="0">
                    <a:pos x="connsiteX1" y="connsiteY1"/>
                  </a:cxn>
                </a:cxnLst>
                <a:rect l="l" t="t" r="r" b="b"/>
                <a:pathLst>
                  <a:path w="153542" h="519683">
                    <a:moveTo>
                      <a:pt x="153543" y="0"/>
                    </a:moveTo>
                    <a:cubicBezTo>
                      <a:pt x="153543" y="191643"/>
                      <a:pt x="97155" y="370142"/>
                      <a:pt x="0" y="519684"/>
                    </a:cubicBezTo>
                  </a:path>
                </a:pathLst>
              </a:custGeom>
              <a:ln w="9525" cap="rnd">
                <a:solidFill>
                  <a:schemeClr val="bg1">
                    <a:lumMod val="6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grpSp>
        <p:sp>
          <p:nvSpPr>
            <p:cNvPr id="6" name="Freeform: Shape 12">
              <a:extLst>
                <a:ext uri="{FF2B5EF4-FFF2-40B4-BE49-F238E27FC236}">
                  <a16:creationId xmlns:a16="http://schemas.microsoft.com/office/drawing/2014/main" id="{21002641-6308-0142-B44D-A4B4BAF12ED7}"/>
                </a:ext>
              </a:extLst>
            </p:cNvPr>
            <p:cNvSpPr/>
            <p:nvPr/>
          </p:nvSpPr>
          <p:spPr>
            <a:xfrm>
              <a:off x="5115401" y="2090737"/>
              <a:ext cx="50101" cy="50101"/>
            </a:xfrm>
            <a:custGeom>
              <a:avLst/>
              <a:gdLst>
                <a:gd name="connsiteX0" fmla="*/ 50101 w 50101"/>
                <a:gd name="connsiteY0" fmla="*/ 25051 h 50101"/>
                <a:gd name="connsiteX1" fmla="*/ 25051 w 50101"/>
                <a:gd name="connsiteY1" fmla="*/ 50102 h 50101"/>
                <a:gd name="connsiteX2" fmla="*/ 0 w 50101"/>
                <a:gd name="connsiteY2" fmla="*/ 25051 h 50101"/>
                <a:gd name="connsiteX3" fmla="*/ 25051 w 50101"/>
                <a:gd name="connsiteY3" fmla="*/ 0 h 50101"/>
                <a:gd name="connsiteX4" fmla="*/ 50101 w 50101"/>
                <a:gd name="connsiteY4" fmla="*/ 25051 h 50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1" h="50101">
                  <a:moveTo>
                    <a:pt x="50101" y="25051"/>
                  </a:moveTo>
                  <a:cubicBezTo>
                    <a:pt x="50101" y="38862"/>
                    <a:pt x="38862" y="50102"/>
                    <a:pt x="25051" y="50102"/>
                  </a:cubicBezTo>
                  <a:cubicBezTo>
                    <a:pt x="11239" y="50102"/>
                    <a:pt x="0" y="38862"/>
                    <a:pt x="0" y="25051"/>
                  </a:cubicBezTo>
                  <a:cubicBezTo>
                    <a:pt x="0" y="11239"/>
                    <a:pt x="11239" y="0"/>
                    <a:pt x="25051" y="0"/>
                  </a:cubicBezTo>
                  <a:cubicBezTo>
                    <a:pt x="38862" y="0"/>
                    <a:pt x="50101" y="11239"/>
                    <a:pt x="50101" y="25051"/>
                  </a:cubicBezTo>
                  <a:close/>
                </a:path>
              </a:pathLst>
            </a:custGeom>
            <a:solidFill>
              <a:schemeClr val="bg1"/>
            </a:solidFill>
            <a:ln w="9525" cap="flat">
              <a:solidFill>
                <a:schemeClr val="bg1">
                  <a:lumMod val="65000"/>
                </a:schemeClr>
              </a:solidFill>
              <a:prstDash val="solid"/>
              <a:miter/>
            </a:ln>
          </p:spPr>
          <p:txBody>
            <a:bodyPr rtlCol="0" anchor="ctr"/>
            <a:lstStyle/>
            <a:p>
              <a:endParaRPr lang="en-US" dirty="0">
                <a:latin typeface="Century Gothic" panose="020B0502020202020204" pitchFamily="34" charset="0"/>
              </a:endParaRPr>
            </a:p>
          </p:txBody>
        </p:sp>
        <p:sp>
          <p:nvSpPr>
            <p:cNvPr id="11" name="Freeform: Shape 161">
              <a:extLst>
                <a:ext uri="{FF2B5EF4-FFF2-40B4-BE49-F238E27FC236}">
                  <a16:creationId xmlns:a16="http://schemas.microsoft.com/office/drawing/2014/main" id="{42D9BD05-A706-1D45-B470-FB43C410EECF}"/>
                </a:ext>
              </a:extLst>
            </p:cNvPr>
            <p:cNvSpPr/>
            <p:nvPr/>
          </p:nvSpPr>
          <p:spPr>
            <a:xfrm>
              <a:off x="7026876" y="2090737"/>
              <a:ext cx="50101" cy="50101"/>
            </a:xfrm>
            <a:custGeom>
              <a:avLst/>
              <a:gdLst>
                <a:gd name="connsiteX0" fmla="*/ 50101 w 50101"/>
                <a:gd name="connsiteY0" fmla="*/ 25051 h 50101"/>
                <a:gd name="connsiteX1" fmla="*/ 25051 w 50101"/>
                <a:gd name="connsiteY1" fmla="*/ 50102 h 50101"/>
                <a:gd name="connsiteX2" fmla="*/ 0 w 50101"/>
                <a:gd name="connsiteY2" fmla="*/ 25051 h 50101"/>
                <a:gd name="connsiteX3" fmla="*/ 25051 w 50101"/>
                <a:gd name="connsiteY3" fmla="*/ 0 h 50101"/>
                <a:gd name="connsiteX4" fmla="*/ 50101 w 50101"/>
                <a:gd name="connsiteY4" fmla="*/ 25051 h 50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1" h="50101">
                  <a:moveTo>
                    <a:pt x="50101" y="25051"/>
                  </a:moveTo>
                  <a:cubicBezTo>
                    <a:pt x="50101" y="38862"/>
                    <a:pt x="38862" y="50102"/>
                    <a:pt x="25051" y="50102"/>
                  </a:cubicBezTo>
                  <a:cubicBezTo>
                    <a:pt x="11239" y="50102"/>
                    <a:pt x="0" y="38862"/>
                    <a:pt x="0" y="25051"/>
                  </a:cubicBezTo>
                  <a:cubicBezTo>
                    <a:pt x="0" y="11239"/>
                    <a:pt x="11239" y="0"/>
                    <a:pt x="25051" y="0"/>
                  </a:cubicBezTo>
                  <a:cubicBezTo>
                    <a:pt x="38862" y="0"/>
                    <a:pt x="50101" y="11239"/>
                    <a:pt x="50101" y="25051"/>
                  </a:cubicBezTo>
                  <a:close/>
                </a:path>
              </a:pathLst>
            </a:custGeom>
            <a:solidFill>
              <a:schemeClr val="bg1"/>
            </a:solidFill>
            <a:ln w="9525" cap="flat">
              <a:solidFill>
                <a:schemeClr val="bg1">
                  <a:lumMod val="65000"/>
                </a:schemeClr>
              </a:solidFill>
              <a:prstDash val="solid"/>
              <a:miter/>
            </a:ln>
          </p:spPr>
          <p:txBody>
            <a:bodyPr rtlCol="0" anchor="ctr"/>
            <a:lstStyle/>
            <a:p>
              <a:endParaRPr lang="en-US" dirty="0">
                <a:latin typeface="Century Gothic" panose="020B0502020202020204" pitchFamily="34" charset="0"/>
              </a:endParaRPr>
            </a:p>
          </p:txBody>
        </p:sp>
      </p:grpSp>
      <p:sp>
        <p:nvSpPr>
          <p:cNvPr id="3" name="TextBox 2">
            <a:extLst>
              <a:ext uri="{FF2B5EF4-FFF2-40B4-BE49-F238E27FC236}">
                <a16:creationId xmlns:a16="http://schemas.microsoft.com/office/drawing/2014/main" id="{FE3560F3-2EA1-314A-8481-A1BCD042B21E}"/>
              </a:ext>
            </a:extLst>
          </p:cNvPr>
          <p:cNvSpPr txBox="1"/>
          <p:nvPr/>
        </p:nvSpPr>
        <p:spPr>
          <a:xfrm>
            <a:off x="4302260" y="1097220"/>
            <a:ext cx="2566011" cy="425245"/>
          </a:xfrm>
          <a:prstGeom prst="rect">
            <a:avLst/>
          </a:prstGeom>
          <a:noFill/>
        </p:spPr>
        <p:txBody>
          <a:bodyPr wrap="square" rtlCol="0">
            <a:spAutoFit/>
          </a:bodyPr>
          <a:lstStyle/>
          <a:p>
            <a:pPr algn="ctr">
              <a:lnSpc>
                <a:spcPct val="120000"/>
              </a:lnSpc>
            </a:pPr>
            <a:r>
              <a:rPr lang="id-ID" sz="2000" b="1" dirty="0">
                <a:solidFill>
                  <a:schemeClr val="tx1">
                    <a:lumMod val="65000"/>
                    <a:lumOff val="35000"/>
                  </a:schemeClr>
                </a:solidFill>
                <a:latin typeface="Century Gothic" panose="020B0502020202020204" pitchFamily="34" charset="0"/>
              </a:rPr>
              <a:t>SWOT - Pixstory</a:t>
            </a:r>
            <a:endParaRPr lang="en-US" sz="2000" b="1" dirty="0">
              <a:solidFill>
                <a:schemeClr val="tx1">
                  <a:lumMod val="65000"/>
                  <a:lumOff val="35000"/>
                </a:schemeClr>
              </a:solidFill>
              <a:latin typeface="Century Gothic" panose="020B0502020202020204" pitchFamily="34" charset="0"/>
            </a:endParaRPr>
          </a:p>
        </p:txBody>
      </p:sp>
      <p:sp>
        <p:nvSpPr>
          <p:cNvPr id="70" name="Freeform: Shape 29">
            <a:extLst>
              <a:ext uri="{FF2B5EF4-FFF2-40B4-BE49-F238E27FC236}">
                <a16:creationId xmlns:a16="http://schemas.microsoft.com/office/drawing/2014/main" id="{37E6D419-8A87-4D06-BE5C-0EC3759AB5CF}"/>
              </a:ext>
            </a:extLst>
          </p:cNvPr>
          <p:cNvSpPr/>
          <p:nvPr/>
        </p:nvSpPr>
        <p:spPr>
          <a:xfrm rot="2729293">
            <a:off x="2643684" y="3179960"/>
            <a:ext cx="191627" cy="849202"/>
          </a:xfrm>
          <a:custGeom>
            <a:avLst/>
            <a:gdLst>
              <a:gd name="connsiteX0" fmla="*/ 0 w 9525"/>
              <a:gd name="connsiteY0" fmla="*/ 216789 h 216789"/>
              <a:gd name="connsiteX1" fmla="*/ 0 w 9525"/>
              <a:gd name="connsiteY1" fmla="*/ 0 h 216789"/>
            </a:gdLst>
            <a:ahLst/>
            <a:cxnLst>
              <a:cxn ang="0">
                <a:pos x="connsiteX0" y="connsiteY0"/>
              </a:cxn>
              <a:cxn ang="0">
                <a:pos x="connsiteX1" y="connsiteY1"/>
              </a:cxn>
            </a:cxnLst>
            <a:rect l="l" t="t" r="r" b="b"/>
            <a:pathLst>
              <a:path w="9525" h="216789">
                <a:moveTo>
                  <a:pt x="0" y="216789"/>
                </a:moveTo>
                <a:lnTo>
                  <a:pt x="0" y="0"/>
                </a:lnTo>
              </a:path>
            </a:pathLst>
          </a:custGeom>
          <a:ln w="19050" cap="rnd">
            <a:gradFill>
              <a:gsLst>
                <a:gs pos="0">
                  <a:schemeClr val="bg1">
                    <a:lumMod val="85000"/>
                  </a:schemeClr>
                </a:gs>
                <a:gs pos="100000">
                  <a:schemeClr val="bg1">
                    <a:lumMod val="50000"/>
                  </a:schemeClr>
                </a:gs>
              </a:gsLst>
              <a:lin ang="5400000" scaled="1"/>
            </a:gradFill>
            <a:prstDash val="solid"/>
            <a:round/>
            <a:headEnd type="oval" w="lg" len="lg"/>
          </a:ln>
        </p:spPr>
        <p:txBody>
          <a:bodyPr rtlCol="0" anchor="ctr"/>
          <a:lstStyle/>
          <a:p>
            <a:endParaRPr lang="en-US">
              <a:latin typeface="Century Gothic" panose="020B0502020202020204" pitchFamily="34" charset="0"/>
            </a:endParaRPr>
          </a:p>
        </p:txBody>
      </p:sp>
      <p:sp>
        <p:nvSpPr>
          <p:cNvPr id="71" name="Freeform: Shape 29">
            <a:extLst>
              <a:ext uri="{FF2B5EF4-FFF2-40B4-BE49-F238E27FC236}">
                <a16:creationId xmlns:a16="http://schemas.microsoft.com/office/drawing/2014/main" id="{C09F3B69-C0F2-4277-8726-DE542B760AD0}"/>
              </a:ext>
            </a:extLst>
          </p:cNvPr>
          <p:cNvSpPr/>
          <p:nvPr/>
        </p:nvSpPr>
        <p:spPr>
          <a:xfrm rot="19331469" flipH="1">
            <a:off x="7426802" y="3875911"/>
            <a:ext cx="59091" cy="822960"/>
          </a:xfrm>
          <a:custGeom>
            <a:avLst/>
            <a:gdLst>
              <a:gd name="connsiteX0" fmla="*/ 0 w 9525"/>
              <a:gd name="connsiteY0" fmla="*/ 216789 h 216789"/>
              <a:gd name="connsiteX1" fmla="*/ 0 w 9525"/>
              <a:gd name="connsiteY1" fmla="*/ 0 h 216789"/>
            </a:gdLst>
            <a:ahLst/>
            <a:cxnLst>
              <a:cxn ang="0">
                <a:pos x="connsiteX0" y="connsiteY0"/>
              </a:cxn>
              <a:cxn ang="0">
                <a:pos x="connsiteX1" y="connsiteY1"/>
              </a:cxn>
            </a:cxnLst>
            <a:rect l="l" t="t" r="r" b="b"/>
            <a:pathLst>
              <a:path w="9525" h="216789">
                <a:moveTo>
                  <a:pt x="0" y="216789"/>
                </a:moveTo>
                <a:lnTo>
                  <a:pt x="0" y="0"/>
                </a:lnTo>
              </a:path>
            </a:pathLst>
          </a:custGeom>
          <a:ln w="19050" cap="rnd">
            <a:gradFill>
              <a:gsLst>
                <a:gs pos="0">
                  <a:schemeClr val="bg1">
                    <a:lumMod val="85000"/>
                  </a:schemeClr>
                </a:gs>
                <a:gs pos="100000">
                  <a:schemeClr val="bg1">
                    <a:lumMod val="50000"/>
                  </a:schemeClr>
                </a:gs>
              </a:gsLst>
              <a:lin ang="5400000" scaled="1"/>
            </a:gradFill>
            <a:prstDash val="solid"/>
            <a:round/>
            <a:headEnd type="oval" w="lg" len="lg"/>
          </a:ln>
        </p:spPr>
        <p:txBody>
          <a:bodyPr rtlCol="0" anchor="ctr"/>
          <a:lstStyle/>
          <a:p>
            <a:endParaRPr lang="en-US">
              <a:latin typeface="Century Gothic" panose="020B0502020202020204" pitchFamily="34" charset="0"/>
            </a:endParaRPr>
          </a:p>
        </p:txBody>
      </p:sp>
      <p:sp>
        <p:nvSpPr>
          <p:cNvPr id="72" name="Freeform: Shape 29">
            <a:extLst>
              <a:ext uri="{FF2B5EF4-FFF2-40B4-BE49-F238E27FC236}">
                <a16:creationId xmlns:a16="http://schemas.microsoft.com/office/drawing/2014/main" id="{5A534E70-8029-4292-BFEC-C3E32FD51EA2}"/>
              </a:ext>
            </a:extLst>
          </p:cNvPr>
          <p:cNvSpPr/>
          <p:nvPr/>
        </p:nvSpPr>
        <p:spPr>
          <a:xfrm rot="17946807" flipH="1">
            <a:off x="8649509" y="2386839"/>
            <a:ext cx="45719" cy="616292"/>
          </a:xfrm>
          <a:custGeom>
            <a:avLst/>
            <a:gdLst>
              <a:gd name="connsiteX0" fmla="*/ 0 w 9525"/>
              <a:gd name="connsiteY0" fmla="*/ 216789 h 216789"/>
              <a:gd name="connsiteX1" fmla="*/ 0 w 9525"/>
              <a:gd name="connsiteY1" fmla="*/ 0 h 216789"/>
            </a:gdLst>
            <a:ahLst/>
            <a:cxnLst>
              <a:cxn ang="0">
                <a:pos x="connsiteX0" y="connsiteY0"/>
              </a:cxn>
              <a:cxn ang="0">
                <a:pos x="connsiteX1" y="connsiteY1"/>
              </a:cxn>
            </a:cxnLst>
            <a:rect l="l" t="t" r="r" b="b"/>
            <a:pathLst>
              <a:path w="9525" h="216789">
                <a:moveTo>
                  <a:pt x="0" y="216789"/>
                </a:moveTo>
                <a:lnTo>
                  <a:pt x="0" y="0"/>
                </a:lnTo>
              </a:path>
            </a:pathLst>
          </a:custGeom>
          <a:ln w="19050" cap="rnd">
            <a:gradFill>
              <a:gsLst>
                <a:gs pos="0">
                  <a:schemeClr val="bg1">
                    <a:lumMod val="85000"/>
                  </a:schemeClr>
                </a:gs>
                <a:gs pos="100000">
                  <a:schemeClr val="bg1">
                    <a:lumMod val="50000"/>
                  </a:schemeClr>
                </a:gs>
              </a:gsLst>
              <a:lin ang="5400000" scaled="1"/>
            </a:gradFill>
            <a:prstDash val="solid"/>
            <a:round/>
            <a:headEnd type="oval" w="lg" len="lg"/>
          </a:ln>
        </p:spPr>
        <p:txBody>
          <a:bodyPr rtlCol="0" anchor="ctr"/>
          <a:lstStyle/>
          <a:p>
            <a:endParaRPr lang="en-US">
              <a:latin typeface="Century Gothic" panose="020B0502020202020204" pitchFamily="34" charset="0"/>
            </a:endParaRPr>
          </a:p>
        </p:txBody>
      </p:sp>
      <p:grpSp>
        <p:nvGrpSpPr>
          <p:cNvPr id="74" name="Group 73">
            <a:extLst>
              <a:ext uri="{FF2B5EF4-FFF2-40B4-BE49-F238E27FC236}">
                <a16:creationId xmlns:a16="http://schemas.microsoft.com/office/drawing/2014/main" id="{9C5D5456-6CEA-44AF-A3A2-D6CD42B5373C}"/>
              </a:ext>
            </a:extLst>
          </p:cNvPr>
          <p:cNvGrpSpPr/>
          <p:nvPr/>
        </p:nvGrpSpPr>
        <p:grpSpPr>
          <a:xfrm>
            <a:off x="7055407" y="4834441"/>
            <a:ext cx="4570084" cy="1546372"/>
            <a:chOff x="2051759" y="4046361"/>
            <a:chExt cx="1993143" cy="1387693"/>
          </a:xfrm>
        </p:grpSpPr>
        <p:sp>
          <p:nvSpPr>
            <p:cNvPr id="75" name="TextBox 74">
              <a:extLst>
                <a:ext uri="{FF2B5EF4-FFF2-40B4-BE49-F238E27FC236}">
                  <a16:creationId xmlns:a16="http://schemas.microsoft.com/office/drawing/2014/main" id="{58D5F960-3637-4549-9797-600144D3C28E}"/>
                </a:ext>
              </a:extLst>
            </p:cNvPr>
            <p:cNvSpPr txBox="1"/>
            <p:nvPr/>
          </p:nvSpPr>
          <p:spPr>
            <a:xfrm>
              <a:off x="2140728" y="4419441"/>
              <a:ext cx="1904173" cy="1014613"/>
            </a:xfrm>
            <a:prstGeom prst="rect">
              <a:avLst/>
            </a:prstGeom>
            <a:noFill/>
          </p:spPr>
          <p:txBody>
            <a:bodyPr wrap="square" lIns="0" tIns="0" rIns="0" bIns="0" rtlCol="0" anchor="t">
              <a:spAutoFit/>
            </a:bodyPr>
            <a:lstStyle/>
            <a:p>
              <a:pPr algn="ctr">
                <a:lnSpc>
                  <a:spcPts val="1800"/>
                </a:lnSpc>
                <a:spcAft>
                  <a:spcPts val="1200"/>
                </a:spcAft>
              </a:pPr>
              <a:r>
                <a:rPr lang="en-GB" sz="1200" dirty="0">
                  <a:solidFill>
                    <a:schemeClr val="bg1"/>
                  </a:solidFill>
                  <a:latin typeface="Century Gothic" panose="020B0502020202020204" pitchFamily="34" charset="0"/>
                </a:rPr>
                <a:t>There is a huge gap in social media on trust. Generally user doesn’t trust any news they see and there is almost no way to find out if the information is correct or not. Also, user spread fake news without knowing its fake and there is no method to correct the information at its source.</a:t>
              </a:r>
              <a:endParaRPr lang="en-US" sz="1200" dirty="0">
                <a:solidFill>
                  <a:schemeClr val="bg1"/>
                </a:solidFill>
                <a:latin typeface="Century Gothic" panose="020B0502020202020204" pitchFamily="34" charset="0"/>
              </a:endParaRPr>
            </a:p>
          </p:txBody>
        </p:sp>
        <p:sp>
          <p:nvSpPr>
            <p:cNvPr id="76" name="TextBox 75">
              <a:extLst>
                <a:ext uri="{FF2B5EF4-FFF2-40B4-BE49-F238E27FC236}">
                  <a16:creationId xmlns:a16="http://schemas.microsoft.com/office/drawing/2014/main" id="{74C130ED-1046-43D6-9193-F0834D7FAF1A}"/>
                </a:ext>
              </a:extLst>
            </p:cNvPr>
            <p:cNvSpPr txBox="1"/>
            <p:nvPr/>
          </p:nvSpPr>
          <p:spPr>
            <a:xfrm>
              <a:off x="2051759" y="4046361"/>
              <a:ext cx="1993143" cy="331433"/>
            </a:xfrm>
            <a:prstGeom prst="rect">
              <a:avLst/>
            </a:prstGeom>
            <a:noFill/>
          </p:spPr>
          <p:txBody>
            <a:bodyPr wrap="square" lIns="0" tIns="0" rIns="0" bIns="0" rtlCol="0" anchor="ctr">
              <a:spAutoFit/>
            </a:bodyPr>
            <a:lstStyle/>
            <a:p>
              <a:pPr algn="ctr">
                <a:spcAft>
                  <a:spcPts val="1200"/>
                </a:spcAft>
              </a:pPr>
              <a:r>
                <a:rPr lang="en-US" sz="2400" b="1" dirty="0">
                  <a:solidFill>
                    <a:schemeClr val="bg1"/>
                  </a:solidFill>
                  <a:latin typeface="Century Gothic" panose="020B0502020202020204" pitchFamily="34" charset="0"/>
                </a:rPr>
                <a:t>Opportunity</a:t>
              </a:r>
            </a:p>
          </p:txBody>
        </p:sp>
      </p:grpSp>
      <p:pic>
        <p:nvPicPr>
          <p:cNvPr id="38" name="object 8">
            <a:extLst>
              <a:ext uri="{FF2B5EF4-FFF2-40B4-BE49-F238E27FC236}">
                <a16:creationId xmlns:a16="http://schemas.microsoft.com/office/drawing/2014/main" id="{742E1AAB-6313-4F38-80E6-B47B99D5E390}"/>
              </a:ext>
            </a:extLst>
          </p:cNvPr>
          <p:cNvPicPr/>
          <p:nvPr/>
        </p:nvPicPr>
        <p:blipFill>
          <a:blip r:embed="rId2" cstate="print"/>
          <a:stretch>
            <a:fillRect/>
          </a:stretch>
        </p:blipFill>
        <p:spPr>
          <a:xfrm>
            <a:off x="4426464" y="375933"/>
            <a:ext cx="2261083" cy="569567"/>
          </a:xfrm>
          <a:prstGeom prst="rect">
            <a:avLst/>
          </a:prstGeom>
        </p:spPr>
      </p:pic>
    </p:spTree>
    <p:extLst>
      <p:ext uri="{BB962C8B-B14F-4D97-AF65-F5344CB8AC3E}">
        <p14:creationId xmlns:p14="http://schemas.microsoft.com/office/powerpoint/2010/main" val="291795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edge">
                                      <p:cBhvr>
                                        <p:cTn id="7" dur="2000"/>
                                        <p:tgtEl>
                                          <p:spTgt spid="68"/>
                                        </p:tgtEl>
                                      </p:cBhvr>
                                    </p:animEffect>
                                  </p:childTnLst>
                                </p:cTn>
                              </p:par>
                              <p:par>
                                <p:cTn id="8" presetID="16" presetClass="entr" presetSubtype="37"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1500"/>
                                        <p:tgtEl>
                                          <p:spTgt spid="4"/>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5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500"/>
                                        <p:tgtEl>
                                          <p:spTgt spid="1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500"/>
                                        <p:tgtEl>
                                          <p:spTgt spid="19"/>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500"/>
                                        <p:tgtEl>
                                          <p:spTgt spid="20"/>
                                        </p:tgtEl>
                                      </p:cBhvr>
                                    </p:animEffect>
                                  </p:childTnLst>
                                </p:cTn>
                              </p:par>
                              <p:par>
                                <p:cTn id="23" presetID="0" presetClass="path" presetSubtype="0" decel="50000" fill="hold" grpId="1" nodeType="withEffect">
                                  <p:stCondLst>
                                    <p:cond delay="2000"/>
                                  </p:stCondLst>
                                  <p:childTnLst>
                                    <p:animMotion origin="layout" path="M 0.12591 -0.2618 L 3.54167E-6 -4.07407E-6 " pathEditMode="relative" rAng="0" ptsTypes="AA">
                                      <p:cBhvr>
                                        <p:cTn id="24" dur="1500" fill="hold"/>
                                        <p:tgtEl>
                                          <p:spTgt spid="18"/>
                                        </p:tgtEl>
                                        <p:attrNameLst>
                                          <p:attrName>ppt_x</p:attrName>
                                          <p:attrName>ppt_y</p:attrName>
                                        </p:attrNameLst>
                                      </p:cBhvr>
                                      <p:rCtr x="-6302" y="13079"/>
                                    </p:animMotion>
                                  </p:childTnLst>
                                </p:cTn>
                              </p:par>
                              <p:par>
                                <p:cTn id="25" presetID="0" presetClass="path" presetSubtype="0" decel="50000" fill="hold" grpId="1" nodeType="withEffect">
                                  <p:stCondLst>
                                    <p:cond delay="2000"/>
                                  </p:stCondLst>
                                  <p:childTnLst>
                                    <p:animMotion origin="layout" path="M 2.08333E-6 -0.32524 L 2.08333E-6 3.7037E-6 " pathEditMode="relative" rAng="0" ptsTypes="AA">
                                      <p:cBhvr>
                                        <p:cTn id="26" dur="1500" fill="hold"/>
                                        <p:tgtEl>
                                          <p:spTgt spid="17"/>
                                        </p:tgtEl>
                                        <p:attrNameLst>
                                          <p:attrName>ppt_x</p:attrName>
                                          <p:attrName>ppt_y</p:attrName>
                                        </p:attrNameLst>
                                      </p:cBhvr>
                                      <p:rCtr x="0" y="16250"/>
                                    </p:animMotion>
                                  </p:childTnLst>
                                </p:cTn>
                              </p:par>
                              <p:par>
                                <p:cTn id="27" presetID="0" presetClass="path" presetSubtype="0" decel="50000" fill="hold" grpId="1" nodeType="withEffect">
                                  <p:stCondLst>
                                    <p:cond delay="2000"/>
                                  </p:stCondLst>
                                  <p:childTnLst>
                                    <p:animMotion origin="layout" path="M -0.12513 -0.26181 L -1.04167E-6 2.96296E-6 " pathEditMode="relative" rAng="0" ptsTypes="AA">
                                      <p:cBhvr>
                                        <p:cTn id="28" dur="1500" fill="hold"/>
                                        <p:tgtEl>
                                          <p:spTgt spid="19"/>
                                        </p:tgtEl>
                                        <p:attrNameLst>
                                          <p:attrName>ppt_x</p:attrName>
                                          <p:attrName>ppt_y</p:attrName>
                                        </p:attrNameLst>
                                      </p:cBhvr>
                                      <p:rCtr x="6250" y="13079"/>
                                    </p:animMotion>
                                  </p:childTnLst>
                                </p:cTn>
                              </p:par>
                              <p:par>
                                <p:cTn id="29" presetID="0" presetClass="path" presetSubtype="0" decel="50000" fill="hold" grpId="1" nodeType="withEffect">
                                  <p:stCondLst>
                                    <p:cond delay="2000"/>
                                  </p:stCondLst>
                                  <p:childTnLst>
                                    <p:animMotion origin="layout" path="M -0.18099 -0.10486 L 2.91667E-6 3.33333E-6 " pathEditMode="relative" rAng="0" ptsTypes="AA">
                                      <p:cBhvr>
                                        <p:cTn id="30" dur="1500" fill="hold"/>
                                        <p:tgtEl>
                                          <p:spTgt spid="20"/>
                                        </p:tgtEl>
                                        <p:attrNameLst>
                                          <p:attrName>ppt_x</p:attrName>
                                          <p:attrName>ppt_y</p:attrName>
                                        </p:attrNameLst>
                                      </p:cBhvr>
                                      <p:rCtr x="9049" y="5231"/>
                                    </p:animMotion>
                                  </p:childTnLst>
                                </p:cTn>
                              </p:par>
                              <p:par>
                                <p:cTn id="31" presetID="23" presetClass="entr" presetSubtype="16" fill="hold" grpId="0" nodeType="withEffect">
                                  <p:stCondLst>
                                    <p:cond delay="2500"/>
                                  </p:stCondLst>
                                  <p:childTnLst>
                                    <p:set>
                                      <p:cBhvr>
                                        <p:cTn id="32" dur="1" fill="hold">
                                          <p:stCondLst>
                                            <p:cond delay="0"/>
                                          </p:stCondLst>
                                        </p:cTn>
                                        <p:tgtEl>
                                          <p:spTgt spid="63"/>
                                        </p:tgtEl>
                                        <p:attrNameLst>
                                          <p:attrName>style.visibility</p:attrName>
                                        </p:attrNameLst>
                                      </p:cBhvr>
                                      <p:to>
                                        <p:strVal val="visible"/>
                                      </p:to>
                                    </p:set>
                                    <p:anim calcmode="lin" valueType="num">
                                      <p:cBhvr>
                                        <p:cTn id="33" dur="1000" fill="hold"/>
                                        <p:tgtEl>
                                          <p:spTgt spid="63"/>
                                        </p:tgtEl>
                                        <p:attrNameLst>
                                          <p:attrName>ppt_w</p:attrName>
                                        </p:attrNameLst>
                                      </p:cBhvr>
                                      <p:tavLst>
                                        <p:tav tm="0">
                                          <p:val>
                                            <p:fltVal val="0"/>
                                          </p:val>
                                        </p:tav>
                                        <p:tav tm="100000">
                                          <p:val>
                                            <p:strVal val="#ppt_w"/>
                                          </p:val>
                                        </p:tav>
                                      </p:tavLst>
                                    </p:anim>
                                    <p:anim calcmode="lin" valueType="num">
                                      <p:cBhvr>
                                        <p:cTn id="34" dur="1000" fill="hold"/>
                                        <p:tgtEl>
                                          <p:spTgt spid="6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2500"/>
                                  </p:stCondLst>
                                  <p:childTnLst>
                                    <p:set>
                                      <p:cBhvr>
                                        <p:cTn id="36" dur="1" fill="hold">
                                          <p:stCondLst>
                                            <p:cond delay="0"/>
                                          </p:stCondLst>
                                        </p:cTn>
                                        <p:tgtEl>
                                          <p:spTgt spid="65"/>
                                        </p:tgtEl>
                                        <p:attrNameLst>
                                          <p:attrName>style.visibility</p:attrName>
                                        </p:attrNameLst>
                                      </p:cBhvr>
                                      <p:to>
                                        <p:strVal val="visible"/>
                                      </p:to>
                                    </p:set>
                                    <p:anim calcmode="lin" valueType="num">
                                      <p:cBhvr>
                                        <p:cTn id="37" dur="1000" fill="hold"/>
                                        <p:tgtEl>
                                          <p:spTgt spid="65"/>
                                        </p:tgtEl>
                                        <p:attrNameLst>
                                          <p:attrName>ppt_w</p:attrName>
                                        </p:attrNameLst>
                                      </p:cBhvr>
                                      <p:tavLst>
                                        <p:tav tm="0">
                                          <p:val>
                                            <p:fltVal val="0"/>
                                          </p:val>
                                        </p:tav>
                                        <p:tav tm="100000">
                                          <p:val>
                                            <p:strVal val="#ppt_w"/>
                                          </p:val>
                                        </p:tav>
                                      </p:tavLst>
                                    </p:anim>
                                    <p:anim calcmode="lin" valueType="num">
                                      <p:cBhvr>
                                        <p:cTn id="38" dur="1000" fill="hold"/>
                                        <p:tgtEl>
                                          <p:spTgt spid="65"/>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2500"/>
                                  </p:stCondLst>
                                  <p:childTnLst>
                                    <p:set>
                                      <p:cBhvr>
                                        <p:cTn id="40" dur="1" fill="hold">
                                          <p:stCondLst>
                                            <p:cond delay="0"/>
                                          </p:stCondLst>
                                        </p:cTn>
                                        <p:tgtEl>
                                          <p:spTgt spid="66"/>
                                        </p:tgtEl>
                                        <p:attrNameLst>
                                          <p:attrName>style.visibility</p:attrName>
                                        </p:attrNameLst>
                                      </p:cBhvr>
                                      <p:to>
                                        <p:strVal val="visible"/>
                                      </p:to>
                                    </p:set>
                                    <p:anim calcmode="lin" valueType="num">
                                      <p:cBhvr>
                                        <p:cTn id="41" dur="1000" fill="hold"/>
                                        <p:tgtEl>
                                          <p:spTgt spid="66"/>
                                        </p:tgtEl>
                                        <p:attrNameLst>
                                          <p:attrName>ppt_w</p:attrName>
                                        </p:attrNameLst>
                                      </p:cBhvr>
                                      <p:tavLst>
                                        <p:tav tm="0">
                                          <p:val>
                                            <p:fltVal val="0"/>
                                          </p:val>
                                        </p:tav>
                                        <p:tav tm="100000">
                                          <p:val>
                                            <p:strVal val="#ppt_w"/>
                                          </p:val>
                                        </p:tav>
                                      </p:tavLst>
                                    </p:anim>
                                    <p:anim calcmode="lin" valueType="num">
                                      <p:cBhvr>
                                        <p:cTn id="42" dur="1000" fill="hold"/>
                                        <p:tgtEl>
                                          <p:spTgt spid="66"/>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2500"/>
                                  </p:stCondLst>
                                  <p:childTnLst>
                                    <p:set>
                                      <p:cBhvr>
                                        <p:cTn id="44" dur="1" fill="hold">
                                          <p:stCondLst>
                                            <p:cond delay="0"/>
                                          </p:stCondLst>
                                        </p:cTn>
                                        <p:tgtEl>
                                          <p:spTgt spid="67"/>
                                        </p:tgtEl>
                                        <p:attrNameLst>
                                          <p:attrName>style.visibility</p:attrName>
                                        </p:attrNameLst>
                                      </p:cBhvr>
                                      <p:to>
                                        <p:strVal val="visible"/>
                                      </p:to>
                                    </p:set>
                                    <p:anim calcmode="lin" valueType="num">
                                      <p:cBhvr>
                                        <p:cTn id="45" dur="1000" fill="hold"/>
                                        <p:tgtEl>
                                          <p:spTgt spid="67"/>
                                        </p:tgtEl>
                                        <p:attrNameLst>
                                          <p:attrName>ppt_w</p:attrName>
                                        </p:attrNameLst>
                                      </p:cBhvr>
                                      <p:tavLst>
                                        <p:tav tm="0">
                                          <p:val>
                                            <p:fltVal val="0"/>
                                          </p:val>
                                        </p:tav>
                                        <p:tav tm="100000">
                                          <p:val>
                                            <p:strVal val="#ppt_w"/>
                                          </p:val>
                                        </p:tav>
                                      </p:tavLst>
                                    </p:anim>
                                    <p:anim calcmode="lin" valueType="num">
                                      <p:cBhvr>
                                        <p:cTn id="46" dur="1000" fill="hold"/>
                                        <p:tgtEl>
                                          <p:spTgt spid="67"/>
                                        </p:tgtEl>
                                        <p:attrNameLst>
                                          <p:attrName>ppt_h</p:attrName>
                                        </p:attrNameLst>
                                      </p:cBhvr>
                                      <p:tavLst>
                                        <p:tav tm="0">
                                          <p:val>
                                            <p:fltVal val="0"/>
                                          </p:val>
                                        </p:tav>
                                        <p:tav tm="100000">
                                          <p:val>
                                            <p:strVal val="#ppt_h"/>
                                          </p:val>
                                        </p:tav>
                                      </p:tavLst>
                                    </p:anim>
                                  </p:childTnLst>
                                </p:cTn>
                              </p:par>
                              <p:par>
                                <p:cTn id="47" presetID="17" presetClass="entr" presetSubtype="1" fill="hold" grpId="0" nodeType="withEffect">
                                  <p:stCondLst>
                                    <p:cond delay="3000"/>
                                  </p:stCondLst>
                                  <p:childTnLst>
                                    <p:set>
                                      <p:cBhvr>
                                        <p:cTn id="48" dur="1" fill="hold">
                                          <p:stCondLst>
                                            <p:cond delay="0"/>
                                          </p:stCondLst>
                                        </p:cTn>
                                        <p:tgtEl>
                                          <p:spTgt spid="28"/>
                                        </p:tgtEl>
                                        <p:attrNameLst>
                                          <p:attrName>style.visibility</p:attrName>
                                        </p:attrNameLst>
                                      </p:cBhvr>
                                      <p:to>
                                        <p:strVal val="visible"/>
                                      </p:to>
                                    </p:set>
                                    <p:anim calcmode="lin" valueType="num">
                                      <p:cBhvr>
                                        <p:cTn id="49" dur="1500" fill="hold"/>
                                        <p:tgtEl>
                                          <p:spTgt spid="28"/>
                                        </p:tgtEl>
                                        <p:attrNameLst>
                                          <p:attrName>ppt_x</p:attrName>
                                        </p:attrNameLst>
                                      </p:cBhvr>
                                      <p:tavLst>
                                        <p:tav tm="0">
                                          <p:val>
                                            <p:strVal val="#ppt_x"/>
                                          </p:val>
                                        </p:tav>
                                        <p:tav tm="100000">
                                          <p:val>
                                            <p:strVal val="#ppt_x"/>
                                          </p:val>
                                        </p:tav>
                                      </p:tavLst>
                                    </p:anim>
                                    <p:anim calcmode="lin" valueType="num">
                                      <p:cBhvr>
                                        <p:cTn id="50" dur="1500" fill="hold"/>
                                        <p:tgtEl>
                                          <p:spTgt spid="28"/>
                                        </p:tgtEl>
                                        <p:attrNameLst>
                                          <p:attrName>ppt_y</p:attrName>
                                        </p:attrNameLst>
                                      </p:cBhvr>
                                      <p:tavLst>
                                        <p:tav tm="0">
                                          <p:val>
                                            <p:strVal val="#ppt_y-#ppt_h/2"/>
                                          </p:val>
                                        </p:tav>
                                        <p:tav tm="100000">
                                          <p:val>
                                            <p:strVal val="#ppt_y"/>
                                          </p:val>
                                        </p:tav>
                                      </p:tavLst>
                                    </p:anim>
                                    <p:anim calcmode="lin" valueType="num">
                                      <p:cBhvr>
                                        <p:cTn id="51" dur="1500" fill="hold"/>
                                        <p:tgtEl>
                                          <p:spTgt spid="28"/>
                                        </p:tgtEl>
                                        <p:attrNameLst>
                                          <p:attrName>ppt_w</p:attrName>
                                        </p:attrNameLst>
                                      </p:cBhvr>
                                      <p:tavLst>
                                        <p:tav tm="0">
                                          <p:val>
                                            <p:strVal val="#ppt_w"/>
                                          </p:val>
                                        </p:tav>
                                        <p:tav tm="100000">
                                          <p:val>
                                            <p:strVal val="#ppt_w"/>
                                          </p:val>
                                        </p:tav>
                                      </p:tavLst>
                                    </p:anim>
                                    <p:anim calcmode="lin" valueType="num">
                                      <p:cBhvr>
                                        <p:cTn id="52" dur="1500" fill="hold"/>
                                        <p:tgtEl>
                                          <p:spTgt spid="28"/>
                                        </p:tgtEl>
                                        <p:attrNameLst>
                                          <p:attrName>ppt_h</p:attrName>
                                        </p:attrNameLst>
                                      </p:cBhvr>
                                      <p:tavLst>
                                        <p:tav tm="0">
                                          <p:val>
                                            <p:fltVal val="0"/>
                                          </p:val>
                                        </p:tav>
                                        <p:tav tm="100000">
                                          <p:val>
                                            <p:strVal val="#ppt_h"/>
                                          </p:val>
                                        </p:tav>
                                      </p:tavLst>
                                    </p:anim>
                                  </p:childTnLst>
                                </p:cTn>
                              </p:par>
                              <p:par>
                                <p:cTn id="53" presetID="12" presetClass="entr" presetSubtype="2" fill="hold" nodeType="withEffect">
                                  <p:stCondLst>
                                    <p:cond delay="350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1500"/>
                                        <p:tgtEl>
                                          <p:spTgt spid="50"/>
                                        </p:tgtEl>
                                        <p:attrNameLst>
                                          <p:attrName>ppt_x</p:attrName>
                                        </p:attrNameLst>
                                      </p:cBhvr>
                                      <p:tavLst>
                                        <p:tav tm="0">
                                          <p:val>
                                            <p:strVal val="#ppt_x+#ppt_w*1.125000"/>
                                          </p:val>
                                        </p:tav>
                                        <p:tav tm="100000">
                                          <p:val>
                                            <p:strVal val="#ppt_x"/>
                                          </p:val>
                                        </p:tav>
                                      </p:tavLst>
                                    </p:anim>
                                    <p:animEffect transition="in" filter="wipe(left)">
                                      <p:cBhvr>
                                        <p:cTn id="56" dur="1500"/>
                                        <p:tgtEl>
                                          <p:spTgt spid="50"/>
                                        </p:tgtEl>
                                      </p:cBhvr>
                                    </p:animEffect>
                                  </p:childTnLst>
                                </p:cTn>
                              </p:par>
                              <p:par>
                                <p:cTn id="57" presetID="12" presetClass="entr" presetSubtype="8" fill="hold" nodeType="withEffect">
                                  <p:stCondLst>
                                    <p:cond delay="350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1500"/>
                                        <p:tgtEl>
                                          <p:spTgt spid="60"/>
                                        </p:tgtEl>
                                        <p:attrNameLst>
                                          <p:attrName>ppt_x</p:attrName>
                                        </p:attrNameLst>
                                      </p:cBhvr>
                                      <p:tavLst>
                                        <p:tav tm="0">
                                          <p:val>
                                            <p:strVal val="#ppt_x-#ppt_w*1.125000"/>
                                          </p:val>
                                        </p:tav>
                                        <p:tav tm="100000">
                                          <p:val>
                                            <p:strVal val="#ppt_x"/>
                                          </p:val>
                                        </p:tav>
                                      </p:tavLst>
                                    </p:anim>
                                    <p:animEffect transition="in" filter="wipe(right)">
                                      <p:cBhvr>
                                        <p:cTn id="60" dur="1500"/>
                                        <p:tgtEl>
                                          <p:spTgt spid="60"/>
                                        </p:tgtEl>
                                      </p:cBhvr>
                                    </p:animEffect>
                                  </p:childTnLst>
                                </p:cTn>
                              </p:par>
                              <p:par>
                                <p:cTn id="61" presetID="12" presetClass="entr" presetSubtype="1" fill="hold" nodeType="withEffect">
                                  <p:stCondLst>
                                    <p:cond delay="350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1500"/>
                                        <p:tgtEl>
                                          <p:spTgt spid="54"/>
                                        </p:tgtEl>
                                        <p:attrNameLst>
                                          <p:attrName>ppt_y</p:attrName>
                                        </p:attrNameLst>
                                      </p:cBhvr>
                                      <p:tavLst>
                                        <p:tav tm="0">
                                          <p:val>
                                            <p:strVal val="#ppt_y-#ppt_h*1.125000"/>
                                          </p:val>
                                        </p:tav>
                                        <p:tav tm="100000">
                                          <p:val>
                                            <p:strVal val="#ppt_y"/>
                                          </p:val>
                                        </p:tav>
                                      </p:tavLst>
                                    </p:anim>
                                    <p:animEffect transition="in" filter="wipe(down)">
                                      <p:cBhvr>
                                        <p:cTn id="64" dur="1500"/>
                                        <p:tgtEl>
                                          <p:spTgt spid="54"/>
                                        </p:tgtEl>
                                      </p:cBhvr>
                                    </p:animEffect>
                                  </p:childTnLst>
                                </p:cTn>
                              </p:par>
                              <p:par>
                                <p:cTn id="65" presetID="17" presetClass="entr" presetSubtype="1" fill="hold" grpId="0" nodeType="withEffect">
                                  <p:stCondLst>
                                    <p:cond delay="3000"/>
                                  </p:stCondLst>
                                  <p:childTnLst>
                                    <p:set>
                                      <p:cBhvr>
                                        <p:cTn id="66" dur="1" fill="hold">
                                          <p:stCondLst>
                                            <p:cond delay="0"/>
                                          </p:stCondLst>
                                        </p:cTn>
                                        <p:tgtEl>
                                          <p:spTgt spid="70"/>
                                        </p:tgtEl>
                                        <p:attrNameLst>
                                          <p:attrName>style.visibility</p:attrName>
                                        </p:attrNameLst>
                                      </p:cBhvr>
                                      <p:to>
                                        <p:strVal val="visible"/>
                                      </p:to>
                                    </p:set>
                                    <p:anim calcmode="lin" valueType="num">
                                      <p:cBhvr>
                                        <p:cTn id="67" dur="1500" fill="hold"/>
                                        <p:tgtEl>
                                          <p:spTgt spid="70"/>
                                        </p:tgtEl>
                                        <p:attrNameLst>
                                          <p:attrName>ppt_x</p:attrName>
                                        </p:attrNameLst>
                                      </p:cBhvr>
                                      <p:tavLst>
                                        <p:tav tm="0">
                                          <p:val>
                                            <p:strVal val="#ppt_x"/>
                                          </p:val>
                                        </p:tav>
                                        <p:tav tm="100000">
                                          <p:val>
                                            <p:strVal val="#ppt_x"/>
                                          </p:val>
                                        </p:tav>
                                      </p:tavLst>
                                    </p:anim>
                                    <p:anim calcmode="lin" valueType="num">
                                      <p:cBhvr>
                                        <p:cTn id="68" dur="1500" fill="hold"/>
                                        <p:tgtEl>
                                          <p:spTgt spid="70"/>
                                        </p:tgtEl>
                                        <p:attrNameLst>
                                          <p:attrName>ppt_y</p:attrName>
                                        </p:attrNameLst>
                                      </p:cBhvr>
                                      <p:tavLst>
                                        <p:tav tm="0">
                                          <p:val>
                                            <p:strVal val="#ppt_y-#ppt_h/2"/>
                                          </p:val>
                                        </p:tav>
                                        <p:tav tm="100000">
                                          <p:val>
                                            <p:strVal val="#ppt_y"/>
                                          </p:val>
                                        </p:tav>
                                      </p:tavLst>
                                    </p:anim>
                                    <p:anim calcmode="lin" valueType="num">
                                      <p:cBhvr>
                                        <p:cTn id="69" dur="1500" fill="hold"/>
                                        <p:tgtEl>
                                          <p:spTgt spid="70"/>
                                        </p:tgtEl>
                                        <p:attrNameLst>
                                          <p:attrName>ppt_w</p:attrName>
                                        </p:attrNameLst>
                                      </p:cBhvr>
                                      <p:tavLst>
                                        <p:tav tm="0">
                                          <p:val>
                                            <p:strVal val="#ppt_w"/>
                                          </p:val>
                                        </p:tav>
                                        <p:tav tm="100000">
                                          <p:val>
                                            <p:strVal val="#ppt_w"/>
                                          </p:val>
                                        </p:tav>
                                      </p:tavLst>
                                    </p:anim>
                                    <p:anim calcmode="lin" valueType="num">
                                      <p:cBhvr>
                                        <p:cTn id="70" dur="1500" fill="hold"/>
                                        <p:tgtEl>
                                          <p:spTgt spid="70"/>
                                        </p:tgtEl>
                                        <p:attrNameLst>
                                          <p:attrName>ppt_h</p:attrName>
                                        </p:attrNameLst>
                                      </p:cBhvr>
                                      <p:tavLst>
                                        <p:tav tm="0">
                                          <p:val>
                                            <p:fltVal val="0"/>
                                          </p:val>
                                        </p:tav>
                                        <p:tav tm="100000">
                                          <p:val>
                                            <p:strVal val="#ppt_h"/>
                                          </p:val>
                                        </p:tav>
                                      </p:tavLst>
                                    </p:anim>
                                  </p:childTnLst>
                                </p:cTn>
                              </p:par>
                              <p:par>
                                <p:cTn id="71" presetID="17" presetClass="entr" presetSubtype="1" fill="hold" grpId="0" nodeType="withEffect">
                                  <p:stCondLst>
                                    <p:cond delay="3000"/>
                                  </p:stCondLst>
                                  <p:childTnLst>
                                    <p:set>
                                      <p:cBhvr>
                                        <p:cTn id="72" dur="1" fill="hold">
                                          <p:stCondLst>
                                            <p:cond delay="0"/>
                                          </p:stCondLst>
                                        </p:cTn>
                                        <p:tgtEl>
                                          <p:spTgt spid="71"/>
                                        </p:tgtEl>
                                        <p:attrNameLst>
                                          <p:attrName>style.visibility</p:attrName>
                                        </p:attrNameLst>
                                      </p:cBhvr>
                                      <p:to>
                                        <p:strVal val="visible"/>
                                      </p:to>
                                    </p:set>
                                    <p:anim calcmode="lin" valueType="num">
                                      <p:cBhvr>
                                        <p:cTn id="73" dur="1500" fill="hold"/>
                                        <p:tgtEl>
                                          <p:spTgt spid="71"/>
                                        </p:tgtEl>
                                        <p:attrNameLst>
                                          <p:attrName>ppt_x</p:attrName>
                                        </p:attrNameLst>
                                      </p:cBhvr>
                                      <p:tavLst>
                                        <p:tav tm="0">
                                          <p:val>
                                            <p:strVal val="#ppt_x"/>
                                          </p:val>
                                        </p:tav>
                                        <p:tav tm="100000">
                                          <p:val>
                                            <p:strVal val="#ppt_x"/>
                                          </p:val>
                                        </p:tav>
                                      </p:tavLst>
                                    </p:anim>
                                    <p:anim calcmode="lin" valueType="num">
                                      <p:cBhvr>
                                        <p:cTn id="74" dur="1500" fill="hold"/>
                                        <p:tgtEl>
                                          <p:spTgt spid="71"/>
                                        </p:tgtEl>
                                        <p:attrNameLst>
                                          <p:attrName>ppt_y</p:attrName>
                                        </p:attrNameLst>
                                      </p:cBhvr>
                                      <p:tavLst>
                                        <p:tav tm="0">
                                          <p:val>
                                            <p:strVal val="#ppt_y-#ppt_h/2"/>
                                          </p:val>
                                        </p:tav>
                                        <p:tav tm="100000">
                                          <p:val>
                                            <p:strVal val="#ppt_y"/>
                                          </p:val>
                                        </p:tav>
                                      </p:tavLst>
                                    </p:anim>
                                    <p:anim calcmode="lin" valueType="num">
                                      <p:cBhvr>
                                        <p:cTn id="75" dur="1500" fill="hold"/>
                                        <p:tgtEl>
                                          <p:spTgt spid="71"/>
                                        </p:tgtEl>
                                        <p:attrNameLst>
                                          <p:attrName>ppt_w</p:attrName>
                                        </p:attrNameLst>
                                      </p:cBhvr>
                                      <p:tavLst>
                                        <p:tav tm="0">
                                          <p:val>
                                            <p:strVal val="#ppt_w"/>
                                          </p:val>
                                        </p:tav>
                                        <p:tav tm="100000">
                                          <p:val>
                                            <p:strVal val="#ppt_w"/>
                                          </p:val>
                                        </p:tav>
                                      </p:tavLst>
                                    </p:anim>
                                    <p:anim calcmode="lin" valueType="num">
                                      <p:cBhvr>
                                        <p:cTn id="76" dur="1500" fill="hold"/>
                                        <p:tgtEl>
                                          <p:spTgt spid="71"/>
                                        </p:tgtEl>
                                        <p:attrNameLst>
                                          <p:attrName>ppt_h</p:attrName>
                                        </p:attrNameLst>
                                      </p:cBhvr>
                                      <p:tavLst>
                                        <p:tav tm="0">
                                          <p:val>
                                            <p:fltVal val="0"/>
                                          </p:val>
                                        </p:tav>
                                        <p:tav tm="100000">
                                          <p:val>
                                            <p:strVal val="#ppt_h"/>
                                          </p:val>
                                        </p:tav>
                                      </p:tavLst>
                                    </p:anim>
                                  </p:childTnLst>
                                </p:cTn>
                              </p:par>
                              <p:par>
                                <p:cTn id="77" presetID="17" presetClass="entr" presetSubtype="1" fill="hold" grpId="0" nodeType="withEffect">
                                  <p:stCondLst>
                                    <p:cond delay="3000"/>
                                  </p:stCondLst>
                                  <p:childTnLst>
                                    <p:set>
                                      <p:cBhvr>
                                        <p:cTn id="78" dur="1" fill="hold">
                                          <p:stCondLst>
                                            <p:cond delay="0"/>
                                          </p:stCondLst>
                                        </p:cTn>
                                        <p:tgtEl>
                                          <p:spTgt spid="72"/>
                                        </p:tgtEl>
                                        <p:attrNameLst>
                                          <p:attrName>style.visibility</p:attrName>
                                        </p:attrNameLst>
                                      </p:cBhvr>
                                      <p:to>
                                        <p:strVal val="visible"/>
                                      </p:to>
                                    </p:set>
                                    <p:anim calcmode="lin" valueType="num">
                                      <p:cBhvr>
                                        <p:cTn id="79" dur="1500" fill="hold"/>
                                        <p:tgtEl>
                                          <p:spTgt spid="72"/>
                                        </p:tgtEl>
                                        <p:attrNameLst>
                                          <p:attrName>ppt_x</p:attrName>
                                        </p:attrNameLst>
                                      </p:cBhvr>
                                      <p:tavLst>
                                        <p:tav tm="0">
                                          <p:val>
                                            <p:strVal val="#ppt_x"/>
                                          </p:val>
                                        </p:tav>
                                        <p:tav tm="100000">
                                          <p:val>
                                            <p:strVal val="#ppt_x"/>
                                          </p:val>
                                        </p:tav>
                                      </p:tavLst>
                                    </p:anim>
                                    <p:anim calcmode="lin" valueType="num">
                                      <p:cBhvr>
                                        <p:cTn id="80" dur="1500" fill="hold"/>
                                        <p:tgtEl>
                                          <p:spTgt spid="72"/>
                                        </p:tgtEl>
                                        <p:attrNameLst>
                                          <p:attrName>ppt_y</p:attrName>
                                        </p:attrNameLst>
                                      </p:cBhvr>
                                      <p:tavLst>
                                        <p:tav tm="0">
                                          <p:val>
                                            <p:strVal val="#ppt_y-#ppt_h/2"/>
                                          </p:val>
                                        </p:tav>
                                        <p:tav tm="100000">
                                          <p:val>
                                            <p:strVal val="#ppt_y"/>
                                          </p:val>
                                        </p:tav>
                                      </p:tavLst>
                                    </p:anim>
                                    <p:anim calcmode="lin" valueType="num">
                                      <p:cBhvr>
                                        <p:cTn id="81" dur="1500" fill="hold"/>
                                        <p:tgtEl>
                                          <p:spTgt spid="72"/>
                                        </p:tgtEl>
                                        <p:attrNameLst>
                                          <p:attrName>ppt_w</p:attrName>
                                        </p:attrNameLst>
                                      </p:cBhvr>
                                      <p:tavLst>
                                        <p:tav tm="0">
                                          <p:val>
                                            <p:strVal val="#ppt_w"/>
                                          </p:val>
                                        </p:tav>
                                        <p:tav tm="100000">
                                          <p:val>
                                            <p:strVal val="#ppt_w"/>
                                          </p:val>
                                        </p:tav>
                                      </p:tavLst>
                                    </p:anim>
                                    <p:anim calcmode="lin" valueType="num">
                                      <p:cBhvr>
                                        <p:cTn id="82" dur="1500" fill="hold"/>
                                        <p:tgtEl>
                                          <p:spTgt spid="72"/>
                                        </p:tgtEl>
                                        <p:attrNameLst>
                                          <p:attrName>ppt_h</p:attrName>
                                        </p:attrNameLst>
                                      </p:cBhvr>
                                      <p:tavLst>
                                        <p:tav tm="0">
                                          <p:val>
                                            <p:fltVal val="0"/>
                                          </p:val>
                                        </p:tav>
                                        <p:tav tm="100000">
                                          <p:val>
                                            <p:strVal val="#ppt_h"/>
                                          </p:val>
                                        </p:tav>
                                      </p:tavLst>
                                    </p:anim>
                                  </p:childTnLst>
                                </p:cTn>
                              </p:par>
                              <p:par>
                                <p:cTn id="83" presetID="12" presetClass="entr" presetSubtype="2" fill="hold" nodeType="withEffect">
                                  <p:stCondLst>
                                    <p:cond delay="3500"/>
                                  </p:stCondLst>
                                  <p:childTnLst>
                                    <p:set>
                                      <p:cBhvr>
                                        <p:cTn id="84" dur="1" fill="hold">
                                          <p:stCondLst>
                                            <p:cond delay="0"/>
                                          </p:stCondLst>
                                        </p:cTn>
                                        <p:tgtEl>
                                          <p:spTgt spid="74"/>
                                        </p:tgtEl>
                                        <p:attrNameLst>
                                          <p:attrName>style.visibility</p:attrName>
                                        </p:attrNameLst>
                                      </p:cBhvr>
                                      <p:to>
                                        <p:strVal val="visible"/>
                                      </p:to>
                                    </p:set>
                                    <p:anim calcmode="lin" valueType="num">
                                      <p:cBhvr additive="base">
                                        <p:cTn id="85" dur="1500"/>
                                        <p:tgtEl>
                                          <p:spTgt spid="74"/>
                                        </p:tgtEl>
                                        <p:attrNameLst>
                                          <p:attrName>ppt_x</p:attrName>
                                        </p:attrNameLst>
                                      </p:cBhvr>
                                      <p:tavLst>
                                        <p:tav tm="0">
                                          <p:val>
                                            <p:strVal val="#ppt_x+#ppt_w*1.125000"/>
                                          </p:val>
                                        </p:tav>
                                        <p:tav tm="100000">
                                          <p:val>
                                            <p:strVal val="#ppt_x"/>
                                          </p:val>
                                        </p:tav>
                                      </p:tavLst>
                                    </p:anim>
                                    <p:animEffect transition="in" filter="wipe(left)">
                                      <p:cBhvr>
                                        <p:cTn id="86" dur="1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7" grpId="0" animBg="1"/>
      <p:bldP spid="17" grpId="1" animBg="1"/>
      <p:bldP spid="18" grpId="0" animBg="1"/>
      <p:bldP spid="18" grpId="1" animBg="1"/>
      <p:bldP spid="19" grpId="0" animBg="1"/>
      <p:bldP spid="19" grpId="1" animBg="1"/>
      <p:bldP spid="20" grpId="0" animBg="1"/>
      <p:bldP spid="20" grpId="1" animBg="1"/>
      <p:bldP spid="28" grpId="0" animBg="1"/>
      <p:bldP spid="63" grpId="0"/>
      <p:bldP spid="65" grpId="0"/>
      <p:bldP spid="66" grpId="0"/>
      <p:bldP spid="67" grpId="0"/>
      <p:bldP spid="70" grpId="0" animBg="1"/>
      <p:bldP spid="71" grpId="0" animBg="1"/>
      <p:bldP spid="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65449931-20C2-A641-9F0F-3623774A50AA}"/>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32C6D87-6FE0-DD4B-81E1-74A45C76AE15}"/>
              </a:ext>
            </a:extLst>
          </p:cNvPr>
          <p:cNvGrpSpPr/>
          <p:nvPr/>
        </p:nvGrpSpPr>
        <p:grpSpPr>
          <a:xfrm>
            <a:off x="186119" y="4297398"/>
            <a:ext cx="5244019" cy="1777545"/>
            <a:chOff x="6263638" y="2488915"/>
            <a:chExt cx="5244019" cy="1777545"/>
          </a:xfrm>
        </p:grpSpPr>
        <p:sp>
          <p:nvSpPr>
            <p:cNvPr id="7" name="TextBox 6">
              <a:extLst>
                <a:ext uri="{FF2B5EF4-FFF2-40B4-BE49-F238E27FC236}">
                  <a16:creationId xmlns:a16="http://schemas.microsoft.com/office/drawing/2014/main" id="{1C578042-DA3A-7040-805C-16DD0193DA7D}"/>
                </a:ext>
              </a:extLst>
            </p:cNvPr>
            <p:cNvSpPr txBox="1"/>
            <p:nvPr/>
          </p:nvSpPr>
          <p:spPr>
            <a:xfrm>
              <a:off x="6263638" y="2824206"/>
              <a:ext cx="5244019" cy="1442254"/>
            </a:xfrm>
            <a:prstGeom prst="rect">
              <a:avLst/>
            </a:prstGeom>
            <a:noFill/>
          </p:spPr>
          <p:txBody>
            <a:bodyPr wrap="square" rtlCol="0">
              <a:spAutoFit/>
            </a:bodyPr>
            <a:lstStyle/>
            <a:p>
              <a:pPr algn="r">
                <a:lnSpc>
                  <a:spcPct val="150000"/>
                </a:lnSpc>
                <a:spcAft>
                  <a:spcPts val="1200"/>
                </a:spcAft>
              </a:pPr>
              <a:r>
                <a:rPr lang="en-GB" sz="1200" dirty="0">
                  <a:solidFill>
                    <a:schemeClr val="bg1"/>
                  </a:solidFill>
                  <a:latin typeface="Century Gothic" panose="020B0502020202020204" pitchFamily="34" charset="0"/>
                </a:rPr>
                <a:t>The problem we are trying to solve here is retention.  Currently we have research data which shows that people are demanding relevant content. Deploying in the real time and test it with user will be challenge specially user are wide variety in terms of demography and taste.</a:t>
              </a:r>
              <a:endParaRPr lang="en-US" sz="1200" dirty="0">
                <a:solidFill>
                  <a:schemeClr val="bg1"/>
                </a:solidFill>
                <a:latin typeface="Century Gothic" panose="020B0502020202020204" pitchFamily="34" charset="0"/>
              </a:endParaRPr>
            </a:p>
          </p:txBody>
        </p:sp>
        <p:sp>
          <p:nvSpPr>
            <p:cNvPr id="8" name="TextBox 7">
              <a:extLst>
                <a:ext uri="{FF2B5EF4-FFF2-40B4-BE49-F238E27FC236}">
                  <a16:creationId xmlns:a16="http://schemas.microsoft.com/office/drawing/2014/main" id="{BADB7752-B576-1249-BD89-2599BE5CED5B}"/>
                </a:ext>
              </a:extLst>
            </p:cNvPr>
            <p:cNvSpPr txBox="1"/>
            <p:nvPr/>
          </p:nvSpPr>
          <p:spPr>
            <a:xfrm>
              <a:off x="6793790" y="2488915"/>
              <a:ext cx="4668112" cy="373885"/>
            </a:xfrm>
            <a:prstGeom prst="rect">
              <a:avLst/>
            </a:prstGeom>
            <a:noFill/>
          </p:spPr>
          <p:txBody>
            <a:bodyPr wrap="square" rtlCol="0">
              <a:spAutoFit/>
            </a:bodyPr>
            <a:lstStyle/>
            <a:p>
              <a:pPr algn="r">
                <a:lnSpc>
                  <a:spcPct val="150000"/>
                </a:lnSpc>
                <a:spcAft>
                  <a:spcPts val="1200"/>
                </a:spcAft>
              </a:pPr>
              <a:r>
                <a:rPr lang="en-US" sz="1400" b="1" dirty="0">
                  <a:solidFill>
                    <a:schemeClr val="bg1"/>
                  </a:solidFill>
                  <a:latin typeface="Century Gothic" panose="020B0502020202020204" pitchFamily="34" charset="0"/>
                </a:rPr>
                <a:t>OTHER</a:t>
              </a:r>
            </a:p>
          </p:txBody>
        </p:sp>
      </p:grpSp>
      <p:grpSp>
        <p:nvGrpSpPr>
          <p:cNvPr id="10" name="Group 9">
            <a:extLst>
              <a:ext uri="{FF2B5EF4-FFF2-40B4-BE49-F238E27FC236}">
                <a16:creationId xmlns:a16="http://schemas.microsoft.com/office/drawing/2014/main" id="{501688BB-8B48-4E44-BF68-5C86B427F567}"/>
              </a:ext>
            </a:extLst>
          </p:cNvPr>
          <p:cNvGrpSpPr/>
          <p:nvPr/>
        </p:nvGrpSpPr>
        <p:grpSpPr>
          <a:xfrm>
            <a:off x="709769" y="692462"/>
            <a:ext cx="4733742" cy="1563904"/>
            <a:chOff x="6787288" y="2682705"/>
            <a:chExt cx="4733742" cy="1563904"/>
          </a:xfrm>
        </p:grpSpPr>
        <p:sp>
          <p:nvSpPr>
            <p:cNvPr id="11" name="TextBox 10">
              <a:extLst>
                <a:ext uri="{FF2B5EF4-FFF2-40B4-BE49-F238E27FC236}">
                  <a16:creationId xmlns:a16="http://schemas.microsoft.com/office/drawing/2014/main" id="{1C99ACA0-A104-F94C-9543-26A9E920BBA8}"/>
                </a:ext>
              </a:extLst>
            </p:cNvPr>
            <p:cNvSpPr txBox="1"/>
            <p:nvPr/>
          </p:nvSpPr>
          <p:spPr>
            <a:xfrm>
              <a:off x="7432634" y="3081354"/>
              <a:ext cx="4088396" cy="1165255"/>
            </a:xfrm>
            <a:prstGeom prst="rect">
              <a:avLst/>
            </a:prstGeom>
            <a:noFill/>
          </p:spPr>
          <p:txBody>
            <a:bodyPr wrap="square" rtlCol="0">
              <a:spAutoFit/>
            </a:bodyPr>
            <a:lstStyle/>
            <a:p>
              <a:pPr algn="r">
                <a:lnSpc>
                  <a:spcPct val="150000"/>
                </a:lnSpc>
                <a:spcAft>
                  <a:spcPts val="1200"/>
                </a:spcAft>
              </a:pPr>
              <a:r>
                <a:rPr lang="en-GB" sz="1200" dirty="0">
                  <a:solidFill>
                    <a:schemeClr val="bg1"/>
                  </a:solidFill>
                  <a:latin typeface="Century Gothic" panose="020B0502020202020204" pitchFamily="34" charset="0"/>
                </a:rPr>
                <a:t>Pixstory is a start-up and work with minimal manpower, currently we do not have data science or deployment team. It will lead us to many challenges while deploying the product.</a:t>
              </a:r>
              <a:endParaRPr lang="en-US" sz="1200" dirty="0">
                <a:solidFill>
                  <a:schemeClr val="bg1"/>
                </a:solidFill>
                <a:latin typeface="Century Gothic" panose="020B0502020202020204" pitchFamily="34" charset="0"/>
              </a:endParaRPr>
            </a:p>
          </p:txBody>
        </p:sp>
        <p:sp>
          <p:nvSpPr>
            <p:cNvPr id="12" name="TextBox 11">
              <a:extLst>
                <a:ext uri="{FF2B5EF4-FFF2-40B4-BE49-F238E27FC236}">
                  <a16:creationId xmlns:a16="http://schemas.microsoft.com/office/drawing/2014/main" id="{1DDD64B9-388A-E343-BCAA-79B42E861242}"/>
                </a:ext>
              </a:extLst>
            </p:cNvPr>
            <p:cNvSpPr txBox="1"/>
            <p:nvPr/>
          </p:nvSpPr>
          <p:spPr>
            <a:xfrm>
              <a:off x="6787288" y="2682705"/>
              <a:ext cx="4668112" cy="414088"/>
            </a:xfrm>
            <a:prstGeom prst="rect">
              <a:avLst/>
            </a:prstGeom>
            <a:noFill/>
          </p:spPr>
          <p:txBody>
            <a:bodyPr wrap="square" rtlCol="0">
              <a:spAutoFit/>
            </a:bodyPr>
            <a:lstStyle/>
            <a:p>
              <a:pPr algn="r">
                <a:lnSpc>
                  <a:spcPct val="150000"/>
                </a:lnSpc>
                <a:spcAft>
                  <a:spcPts val="1200"/>
                </a:spcAft>
              </a:pPr>
              <a:r>
                <a:rPr lang="en-US" sz="1600" b="1" dirty="0">
                  <a:solidFill>
                    <a:schemeClr val="bg1"/>
                  </a:solidFill>
                  <a:latin typeface="Century Gothic" panose="020B0502020202020204" pitchFamily="34" charset="0"/>
                </a:rPr>
                <a:t>MANPOWER</a:t>
              </a:r>
            </a:p>
          </p:txBody>
        </p:sp>
      </p:grpSp>
      <p:grpSp>
        <p:nvGrpSpPr>
          <p:cNvPr id="13" name="Group 12">
            <a:extLst>
              <a:ext uri="{FF2B5EF4-FFF2-40B4-BE49-F238E27FC236}">
                <a16:creationId xmlns:a16="http://schemas.microsoft.com/office/drawing/2014/main" id="{7F04199D-33C8-CD48-BA60-168B0F11FE45}"/>
              </a:ext>
            </a:extLst>
          </p:cNvPr>
          <p:cNvGrpSpPr/>
          <p:nvPr/>
        </p:nvGrpSpPr>
        <p:grpSpPr>
          <a:xfrm>
            <a:off x="794292" y="2542588"/>
            <a:ext cx="4668112" cy="1239951"/>
            <a:chOff x="6787288" y="2849709"/>
            <a:chExt cx="4668112" cy="1239951"/>
          </a:xfrm>
        </p:grpSpPr>
        <p:sp>
          <p:nvSpPr>
            <p:cNvPr id="14" name="TextBox 13">
              <a:extLst>
                <a:ext uri="{FF2B5EF4-FFF2-40B4-BE49-F238E27FC236}">
                  <a16:creationId xmlns:a16="http://schemas.microsoft.com/office/drawing/2014/main" id="{0DBA6CE4-1FDD-D64F-9D03-C63906B39E51}"/>
                </a:ext>
              </a:extLst>
            </p:cNvPr>
            <p:cNvSpPr txBox="1"/>
            <p:nvPr/>
          </p:nvSpPr>
          <p:spPr>
            <a:xfrm>
              <a:off x="7083359" y="3201404"/>
              <a:ext cx="4372041" cy="888256"/>
            </a:xfrm>
            <a:prstGeom prst="rect">
              <a:avLst/>
            </a:prstGeom>
            <a:noFill/>
          </p:spPr>
          <p:txBody>
            <a:bodyPr wrap="square" rtlCol="0">
              <a:spAutoFit/>
            </a:bodyPr>
            <a:lstStyle/>
            <a:p>
              <a:pPr algn="r">
                <a:lnSpc>
                  <a:spcPct val="150000"/>
                </a:lnSpc>
                <a:spcAft>
                  <a:spcPts val="1200"/>
                </a:spcAft>
              </a:pPr>
              <a:r>
                <a:rPr lang="en-GB" sz="1200" dirty="0">
                  <a:solidFill>
                    <a:schemeClr val="bg1"/>
                  </a:solidFill>
                  <a:latin typeface="Century Gothic" panose="020B0502020202020204" pitchFamily="34" charset="0"/>
                </a:rPr>
                <a:t>The deployment will need tech support, currently we are using AWS server and as we all know it is charged  as per the use. This implies more cost.</a:t>
              </a:r>
              <a:endParaRPr lang="en-US" sz="1200" dirty="0">
                <a:solidFill>
                  <a:schemeClr val="bg1"/>
                </a:solidFill>
                <a:latin typeface="Century Gothic" panose="020B0502020202020204" pitchFamily="34" charset="0"/>
              </a:endParaRPr>
            </a:p>
          </p:txBody>
        </p:sp>
        <p:sp>
          <p:nvSpPr>
            <p:cNvPr id="15" name="TextBox 14">
              <a:extLst>
                <a:ext uri="{FF2B5EF4-FFF2-40B4-BE49-F238E27FC236}">
                  <a16:creationId xmlns:a16="http://schemas.microsoft.com/office/drawing/2014/main" id="{C907FDAA-DDB4-A140-B6C4-68574685D530}"/>
                </a:ext>
              </a:extLst>
            </p:cNvPr>
            <p:cNvSpPr txBox="1"/>
            <p:nvPr/>
          </p:nvSpPr>
          <p:spPr>
            <a:xfrm>
              <a:off x="6787288" y="2849709"/>
              <a:ext cx="4668112" cy="414088"/>
            </a:xfrm>
            <a:prstGeom prst="rect">
              <a:avLst/>
            </a:prstGeom>
            <a:noFill/>
          </p:spPr>
          <p:txBody>
            <a:bodyPr wrap="square" rtlCol="0">
              <a:spAutoFit/>
            </a:bodyPr>
            <a:lstStyle/>
            <a:p>
              <a:pPr algn="r">
                <a:lnSpc>
                  <a:spcPct val="150000"/>
                </a:lnSpc>
                <a:spcAft>
                  <a:spcPts val="1200"/>
                </a:spcAft>
              </a:pPr>
              <a:r>
                <a:rPr lang="en-US" sz="1600" b="1" dirty="0">
                  <a:solidFill>
                    <a:schemeClr val="bg1"/>
                  </a:solidFill>
                  <a:latin typeface="Century Gothic" panose="020B0502020202020204" pitchFamily="34" charset="0"/>
                </a:rPr>
                <a:t>TECHNOLOGY</a:t>
              </a:r>
            </a:p>
          </p:txBody>
        </p:sp>
      </p:grpSp>
      <p:sp>
        <p:nvSpPr>
          <p:cNvPr id="43" name="Rectangle: Rounded Corners 1">
            <a:extLst>
              <a:ext uri="{FF2B5EF4-FFF2-40B4-BE49-F238E27FC236}">
                <a16:creationId xmlns:a16="http://schemas.microsoft.com/office/drawing/2014/main" id="{39FA1984-F50C-364A-A33A-8BD2F58B5365}"/>
              </a:ext>
            </a:extLst>
          </p:cNvPr>
          <p:cNvSpPr/>
          <p:nvPr/>
        </p:nvSpPr>
        <p:spPr>
          <a:xfrm flipH="1">
            <a:off x="6399141" y="224724"/>
            <a:ext cx="5025554" cy="6408552"/>
          </a:xfrm>
          <a:prstGeom prst="roundRect">
            <a:avLst>
              <a:gd name="adj" fmla="val 0"/>
            </a:avLst>
          </a:prstGeom>
          <a:pattFill prst="pct5">
            <a:fgClr>
              <a:schemeClr val="accent3"/>
            </a:fgClr>
            <a:bgClr>
              <a:srgbClr val="F2F2F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9" name="Rectangle: Rounded Corners 1">
            <a:extLst>
              <a:ext uri="{FF2B5EF4-FFF2-40B4-BE49-F238E27FC236}">
                <a16:creationId xmlns:a16="http://schemas.microsoft.com/office/drawing/2014/main" id="{8B5EB007-7897-0246-9962-053E32604A20}"/>
              </a:ext>
            </a:extLst>
          </p:cNvPr>
          <p:cNvSpPr/>
          <p:nvPr/>
        </p:nvSpPr>
        <p:spPr>
          <a:xfrm flipH="1">
            <a:off x="6986951" y="852798"/>
            <a:ext cx="3849934" cy="5152405"/>
          </a:xfrm>
          <a:prstGeom prst="roundRect">
            <a:avLst>
              <a:gd name="adj" fmla="val 4837"/>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2540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8" name="Freeform: Shape 31">
            <a:extLst>
              <a:ext uri="{FF2B5EF4-FFF2-40B4-BE49-F238E27FC236}">
                <a16:creationId xmlns:a16="http://schemas.microsoft.com/office/drawing/2014/main" id="{CB664CB4-2B1C-EF48-9529-F9DEAA9DC55A}"/>
              </a:ext>
            </a:extLst>
          </p:cNvPr>
          <p:cNvSpPr/>
          <p:nvPr/>
        </p:nvSpPr>
        <p:spPr>
          <a:xfrm flipH="1">
            <a:off x="-264875" y="644041"/>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a:gsLst>
              <a:gs pos="0">
                <a:schemeClr val="bg1">
                  <a:lumMod val="75000"/>
                </a:schemeClr>
              </a:gs>
              <a:gs pos="100000">
                <a:schemeClr val="bg1">
                  <a:lumMod val="8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4" name="Oval 43">
            <a:extLst>
              <a:ext uri="{FF2B5EF4-FFF2-40B4-BE49-F238E27FC236}">
                <a16:creationId xmlns:a16="http://schemas.microsoft.com/office/drawing/2014/main" id="{8F20BB8F-3A9D-AE42-8544-94BB181AF7C0}"/>
              </a:ext>
            </a:extLst>
          </p:cNvPr>
          <p:cNvSpPr/>
          <p:nvPr/>
        </p:nvSpPr>
        <p:spPr>
          <a:xfrm rot="17740757" flipH="1">
            <a:off x="10169500" y="4641422"/>
            <a:ext cx="1119034" cy="1119034"/>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9">
            <a:extLst>
              <a:ext uri="{FF2B5EF4-FFF2-40B4-BE49-F238E27FC236}">
                <a16:creationId xmlns:a16="http://schemas.microsoft.com/office/drawing/2014/main" id="{7E14FE30-96F8-F749-9D0C-070B4C2C30BF}"/>
              </a:ext>
            </a:extLst>
          </p:cNvPr>
          <p:cNvSpPr/>
          <p:nvPr/>
        </p:nvSpPr>
        <p:spPr>
          <a:xfrm rot="2700000" flipH="1">
            <a:off x="67619" y="4818343"/>
            <a:ext cx="394982" cy="161330"/>
          </a:xfrm>
          <a:prstGeom prst="roundRect">
            <a:avLst>
              <a:gd name="adj" fmla="val 5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928E22F-7D3B-E846-947E-97C5006E1AC6}"/>
              </a:ext>
            </a:extLst>
          </p:cNvPr>
          <p:cNvSpPr/>
          <p:nvPr/>
        </p:nvSpPr>
        <p:spPr>
          <a:xfrm flipH="1">
            <a:off x="4188654" y="6604993"/>
            <a:ext cx="349820" cy="349820"/>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4160A9E-8123-6B46-8E32-FF6F94EAB6AB}"/>
              </a:ext>
            </a:extLst>
          </p:cNvPr>
          <p:cNvSpPr/>
          <p:nvPr/>
        </p:nvSpPr>
        <p:spPr>
          <a:xfrm flipH="1">
            <a:off x="3128348" y="-216074"/>
            <a:ext cx="787354" cy="787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DB1374E-AB8C-254A-A94B-FBA54FDCDAA1}"/>
              </a:ext>
            </a:extLst>
          </p:cNvPr>
          <p:cNvGrpSpPr/>
          <p:nvPr/>
        </p:nvGrpSpPr>
        <p:grpSpPr>
          <a:xfrm flipH="1">
            <a:off x="5624404" y="1629873"/>
            <a:ext cx="1080000" cy="3872842"/>
            <a:chOff x="4862920" y="2250089"/>
            <a:chExt cx="1080000" cy="2449964"/>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grpSpPr>
        <p:sp>
          <p:nvSpPr>
            <p:cNvPr id="3" name="Rectangle: Rounded Corners 27">
              <a:extLst>
                <a:ext uri="{FF2B5EF4-FFF2-40B4-BE49-F238E27FC236}">
                  <a16:creationId xmlns:a16="http://schemas.microsoft.com/office/drawing/2014/main" id="{3EC2FD28-5B5A-544C-BB56-65B3B8DC9528}"/>
                </a:ext>
              </a:extLst>
            </p:cNvPr>
            <p:cNvSpPr/>
            <p:nvPr/>
          </p:nvSpPr>
          <p:spPr>
            <a:xfrm>
              <a:off x="4862920" y="2250089"/>
              <a:ext cx="1080000" cy="45719"/>
            </a:xfrm>
            <a:prstGeom prst="roundRect">
              <a:avLst>
                <a:gd name="adj" fmla="val 50000"/>
              </a:avLst>
            </a:prstGeom>
            <a:grp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8">
              <a:extLst>
                <a:ext uri="{FF2B5EF4-FFF2-40B4-BE49-F238E27FC236}">
                  <a16:creationId xmlns:a16="http://schemas.microsoft.com/office/drawing/2014/main" id="{85B76958-52BE-C84F-BF12-B3FEBA73450B}"/>
                </a:ext>
              </a:extLst>
            </p:cNvPr>
            <p:cNvSpPr/>
            <p:nvPr/>
          </p:nvSpPr>
          <p:spPr>
            <a:xfrm>
              <a:off x="4862920" y="3452211"/>
              <a:ext cx="1080000" cy="45719"/>
            </a:xfrm>
            <a:prstGeom prst="roundRect">
              <a:avLst>
                <a:gd name="adj" fmla="val 50000"/>
              </a:avLst>
            </a:prstGeom>
            <a:grp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9">
              <a:extLst>
                <a:ext uri="{FF2B5EF4-FFF2-40B4-BE49-F238E27FC236}">
                  <a16:creationId xmlns:a16="http://schemas.microsoft.com/office/drawing/2014/main" id="{EA22A7FE-F481-E447-B4F1-6090B3D2766A}"/>
                </a:ext>
              </a:extLst>
            </p:cNvPr>
            <p:cNvSpPr/>
            <p:nvPr/>
          </p:nvSpPr>
          <p:spPr>
            <a:xfrm>
              <a:off x="4862920" y="4654334"/>
              <a:ext cx="1080000" cy="45719"/>
            </a:xfrm>
            <a:prstGeom prst="roundRect">
              <a:avLst>
                <a:gd name="adj" fmla="val 50000"/>
              </a:avLst>
            </a:prstGeom>
            <a:grp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13C726A8-7BE7-114F-BDE0-AED57C1137D9}"/>
              </a:ext>
            </a:extLst>
          </p:cNvPr>
          <p:cNvSpPr txBox="1"/>
          <p:nvPr/>
        </p:nvSpPr>
        <p:spPr>
          <a:xfrm flipH="1">
            <a:off x="7238548" y="3500320"/>
            <a:ext cx="3407219" cy="491801"/>
          </a:xfrm>
          <a:prstGeom prst="rect">
            <a:avLst/>
          </a:prstGeom>
          <a:noFill/>
        </p:spPr>
        <p:txBody>
          <a:bodyPr wrap="square" rtlCol="0">
            <a:spAutoFit/>
          </a:bodyPr>
          <a:lstStyle/>
          <a:p>
            <a:pPr algn="ctr">
              <a:lnSpc>
                <a:spcPct val="120000"/>
              </a:lnSpc>
            </a:pPr>
            <a:r>
              <a:rPr lang="id-ID" sz="2400" b="1" dirty="0">
                <a:solidFill>
                  <a:schemeClr val="bg1"/>
                </a:solidFill>
                <a:latin typeface="Century Gothic" panose="020B0502020202020204" pitchFamily="34" charset="0"/>
              </a:rPr>
              <a:t>PROBLEMS</a:t>
            </a:r>
            <a:endParaRPr lang="en-US" sz="2400" b="1" dirty="0">
              <a:solidFill>
                <a:schemeClr val="bg1"/>
              </a:solidFill>
              <a:latin typeface="Century Gothic" panose="020B0502020202020204" pitchFamily="34" charset="0"/>
            </a:endParaRPr>
          </a:p>
        </p:txBody>
      </p:sp>
      <p:sp>
        <p:nvSpPr>
          <p:cNvPr id="57" name="TextBox 56">
            <a:extLst>
              <a:ext uri="{FF2B5EF4-FFF2-40B4-BE49-F238E27FC236}">
                <a16:creationId xmlns:a16="http://schemas.microsoft.com/office/drawing/2014/main" id="{CAFB191B-BBA2-154A-981F-09762C2E40DC}"/>
              </a:ext>
            </a:extLst>
          </p:cNvPr>
          <p:cNvSpPr txBox="1"/>
          <p:nvPr/>
        </p:nvSpPr>
        <p:spPr>
          <a:xfrm flipH="1">
            <a:off x="7208308" y="2700579"/>
            <a:ext cx="3407219" cy="758156"/>
          </a:xfrm>
          <a:prstGeom prst="rect">
            <a:avLst/>
          </a:prstGeom>
          <a:noFill/>
        </p:spPr>
        <p:txBody>
          <a:bodyPr wrap="square" rtlCol="0">
            <a:spAutoFit/>
          </a:bodyPr>
          <a:lstStyle/>
          <a:p>
            <a:pPr algn="ctr">
              <a:lnSpc>
                <a:spcPct val="120000"/>
              </a:lnSpc>
            </a:pPr>
            <a:r>
              <a:rPr lang="id-ID" sz="4000" b="1" dirty="0">
                <a:ln>
                  <a:solidFill>
                    <a:schemeClr val="bg1"/>
                  </a:solidFill>
                </a:ln>
                <a:noFill/>
                <a:latin typeface="Century Gothic" panose="020B0502020202020204" pitchFamily="34" charset="0"/>
              </a:rPr>
              <a:t>DEPLOYMENT </a:t>
            </a:r>
            <a:endParaRPr lang="en-US" sz="4000" b="1" dirty="0">
              <a:ln>
                <a:solidFill>
                  <a:schemeClr val="bg1"/>
                </a:solidFill>
              </a:ln>
              <a:noFill/>
              <a:latin typeface="Century Gothic" panose="020B0502020202020204" pitchFamily="34" charset="0"/>
            </a:endParaRPr>
          </a:p>
        </p:txBody>
      </p:sp>
    </p:spTree>
    <p:extLst>
      <p:ext uri="{BB962C8B-B14F-4D97-AF65-F5344CB8AC3E}">
        <p14:creationId xmlns:p14="http://schemas.microsoft.com/office/powerpoint/2010/main" val="1313742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F086DAB-C2F8-4497-87A6-040C0989852D}"/>
              </a:ext>
            </a:extLst>
          </p:cNvPr>
          <p:cNvSpPr/>
          <p:nvPr/>
        </p:nvSpPr>
        <p:spPr>
          <a:xfrm flipV="1">
            <a:off x="-1" y="3510750"/>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4" name="Freeform: Shape 113">
            <a:extLst>
              <a:ext uri="{FF2B5EF4-FFF2-40B4-BE49-F238E27FC236}">
                <a16:creationId xmlns:a16="http://schemas.microsoft.com/office/drawing/2014/main" id="{B4151DF9-7DF3-410C-B205-21C13A35A563}"/>
              </a:ext>
            </a:extLst>
          </p:cNvPr>
          <p:cNvSpPr/>
          <p:nvPr/>
        </p:nvSpPr>
        <p:spPr>
          <a:xfrm flipV="1">
            <a:off x="-1" y="4086838"/>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5" name="Freeform: Shape 114">
            <a:extLst>
              <a:ext uri="{FF2B5EF4-FFF2-40B4-BE49-F238E27FC236}">
                <a16:creationId xmlns:a16="http://schemas.microsoft.com/office/drawing/2014/main" id="{6F6AF472-08DD-4DDC-8228-A0398787CC23}"/>
              </a:ext>
            </a:extLst>
          </p:cNvPr>
          <p:cNvSpPr/>
          <p:nvPr/>
        </p:nvSpPr>
        <p:spPr>
          <a:xfrm flipV="1">
            <a:off x="-1" y="4662926"/>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6" name="Freeform: Shape 115">
            <a:extLst>
              <a:ext uri="{FF2B5EF4-FFF2-40B4-BE49-F238E27FC236}">
                <a16:creationId xmlns:a16="http://schemas.microsoft.com/office/drawing/2014/main" id="{7AF8F2CD-BB32-43D0-ADBB-D39BE6BA9B85}"/>
              </a:ext>
            </a:extLst>
          </p:cNvPr>
          <p:cNvSpPr/>
          <p:nvPr/>
        </p:nvSpPr>
        <p:spPr>
          <a:xfrm flipV="1">
            <a:off x="-1" y="5190514"/>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7" name="Freeform: Shape 116">
            <a:extLst>
              <a:ext uri="{FF2B5EF4-FFF2-40B4-BE49-F238E27FC236}">
                <a16:creationId xmlns:a16="http://schemas.microsoft.com/office/drawing/2014/main" id="{D793877C-3B01-4BCB-9412-7CC9C88BE71C}"/>
              </a:ext>
            </a:extLst>
          </p:cNvPr>
          <p:cNvSpPr/>
          <p:nvPr/>
        </p:nvSpPr>
        <p:spPr>
          <a:xfrm flipV="1">
            <a:off x="-1" y="5711963"/>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8" name="Freeform: Shape 117">
            <a:extLst>
              <a:ext uri="{FF2B5EF4-FFF2-40B4-BE49-F238E27FC236}">
                <a16:creationId xmlns:a16="http://schemas.microsoft.com/office/drawing/2014/main" id="{FE26B8F6-066C-4EF0-A3BB-DC9C19DAE16C}"/>
              </a:ext>
            </a:extLst>
          </p:cNvPr>
          <p:cNvSpPr/>
          <p:nvPr/>
        </p:nvSpPr>
        <p:spPr>
          <a:xfrm flipV="1">
            <a:off x="-1" y="6156617"/>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9" name="Freeform: Shape 118">
            <a:extLst>
              <a:ext uri="{FF2B5EF4-FFF2-40B4-BE49-F238E27FC236}">
                <a16:creationId xmlns:a16="http://schemas.microsoft.com/office/drawing/2014/main" id="{ED6C1D7E-C5B7-4929-856E-D2E272B2034B}"/>
              </a:ext>
            </a:extLst>
          </p:cNvPr>
          <p:cNvSpPr/>
          <p:nvPr/>
        </p:nvSpPr>
        <p:spPr>
          <a:xfrm flipV="1">
            <a:off x="-1" y="6557186"/>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55" name="TextBox 154">
            <a:extLst>
              <a:ext uri="{FF2B5EF4-FFF2-40B4-BE49-F238E27FC236}">
                <a16:creationId xmlns:a16="http://schemas.microsoft.com/office/drawing/2014/main" id="{A6EEC730-041C-7844-93E5-26014EC4A9BC}"/>
              </a:ext>
            </a:extLst>
          </p:cNvPr>
          <p:cNvSpPr txBox="1"/>
          <p:nvPr/>
        </p:nvSpPr>
        <p:spPr>
          <a:xfrm>
            <a:off x="2274273" y="731655"/>
            <a:ext cx="7643452" cy="482568"/>
          </a:xfrm>
          <a:prstGeom prst="rect">
            <a:avLst/>
          </a:prstGeom>
          <a:noFill/>
        </p:spPr>
        <p:txBody>
          <a:bodyPr wrap="square" lIns="0" tIns="0" rIns="0" bIns="0" rtlCol="0">
            <a:spAutoFit/>
          </a:bodyPr>
          <a:lstStyle>
            <a:defPPr>
              <a:defRPr lang="id-ID"/>
            </a:defPPr>
            <a:lvl1pPr algn="ctr">
              <a:lnSpc>
                <a:spcPct val="150000"/>
              </a:lnSpc>
              <a:defRPr sz="2400" b="1" spc="50">
                <a:solidFill>
                  <a:schemeClr val="tx1">
                    <a:lumMod val="65000"/>
                    <a:lumOff val="35000"/>
                  </a:schemeClr>
                </a:solidFill>
                <a:latin typeface="Century Gothic" panose="020B0502020202020204" pitchFamily="34" charset="0"/>
              </a:defRPr>
            </a:lvl1pPr>
          </a:lstStyle>
          <a:p>
            <a:r>
              <a:rPr lang="en-US" dirty="0"/>
              <a:t>DEPLOYMENT:  TECHNOLOGY PERSPECTIVE</a:t>
            </a:r>
          </a:p>
        </p:txBody>
      </p:sp>
      <p:sp>
        <p:nvSpPr>
          <p:cNvPr id="188" name="Graphic 175">
            <a:extLst>
              <a:ext uri="{FF2B5EF4-FFF2-40B4-BE49-F238E27FC236}">
                <a16:creationId xmlns:a16="http://schemas.microsoft.com/office/drawing/2014/main" id="{0119BBFE-2248-4245-80F2-211014D30F50}"/>
              </a:ext>
            </a:extLst>
          </p:cNvPr>
          <p:cNvSpPr/>
          <p:nvPr/>
        </p:nvSpPr>
        <p:spPr>
          <a:xfrm rot="12674216">
            <a:off x="7940738" y="-1226779"/>
            <a:ext cx="5356454" cy="3287756"/>
          </a:xfrm>
          <a:custGeom>
            <a:avLst/>
            <a:gdLst>
              <a:gd name="connsiteX0" fmla="*/ 4143245 w 4143375"/>
              <a:gd name="connsiteY0" fmla="*/ 1411073 h 2543175"/>
              <a:gd name="connsiteX1" fmla="*/ 4144864 w 4143375"/>
              <a:gd name="connsiteY1" fmla="*/ 1403834 h 2543175"/>
              <a:gd name="connsiteX2" fmla="*/ 4129243 w 4143375"/>
              <a:gd name="connsiteY2" fmla="*/ 1400309 h 2543175"/>
              <a:gd name="connsiteX3" fmla="*/ 4129148 w 4143375"/>
              <a:gd name="connsiteY3" fmla="*/ 1400214 h 2543175"/>
              <a:gd name="connsiteX4" fmla="*/ 4128671 w 4143375"/>
              <a:gd name="connsiteY4" fmla="*/ 1397642 h 2543175"/>
              <a:gd name="connsiteX5" fmla="*/ 4127243 w 4143375"/>
              <a:gd name="connsiteY5" fmla="*/ 1397928 h 2543175"/>
              <a:gd name="connsiteX6" fmla="*/ 4123052 w 4143375"/>
              <a:gd name="connsiteY6" fmla="*/ 1381545 h 2543175"/>
              <a:gd name="connsiteX7" fmla="*/ 4089047 w 4143375"/>
              <a:gd name="connsiteY7" fmla="*/ 1347350 h 2543175"/>
              <a:gd name="connsiteX8" fmla="*/ 4010466 w 4143375"/>
              <a:gd name="connsiteY8" fmla="*/ 1373449 h 2543175"/>
              <a:gd name="connsiteX9" fmla="*/ 2710209 w 4143375"/>
              <a:gd name="connsiteY9" fmla="*/ 1080460 h 2543175"/>
              <a:gd name="connsiteX10" fmla="*/ 2683348 w 4143375"/>
              <a:gd name="connsiteY10" fmla="*/ 1052837 h 2543175"/>
              <a:gd name="connsiteX11" fmla="*/ 2856894 w 4143375"/>
              <a:gd name="connsiteY11" fmla="*/ 125674 h 2543175"/>
              <a:gd name="connsiteX12" fmla="*/ 2862323 w 4143375"/>
              <a:gd name="connsiteY12" fmla="*/ 125960 h 2543175"/>
              <a:gd name="connsiteX13" fmla="*/ 2920616 w 4143375"/>
              <a:gd name="connsiteY13" fmla="*/ 87288 h 2543175"/>
              <a:gd name="connsiteX14" fmla="*/ 2920806 w 4143375"/>
              <a:gd name="connsiteY14" fmla="*/ 39092 h 2543175"/>
              <a:gd name="connsiteX15" fmla="*/ 2886802 w 4143375"/>
              <a:gd name="connsiteY15" fmla="*/ 4897 h 2543175"/>
              <a:gd name="connsiteX16" fmla="*/ 2804316 w 4143375"/>
              <a:gd name="connsiteY16" fmla="*/ 38711 h 2543175"/>
              <a:gd name="connsiteX17" fmla="*/ 2801458 w 4143375"/>
              <a:gd name="connsiteY17" fmla="*/ 47474 h 2543175"/>
              <a:gd name="connsiteX18" fmla="*/ 1987070 w 4143375"/>
              <a:gd name="connsiteY18" fmla="*/ 335986 h 2543175"/>
              <a:gd name="connsiteX19" fmla="*/ 1970497 w 4143375"/>
              <a:gd name="connsiteY19" fmla="*/ 325508 h 2543175"/>
              <a:gd name="connsiteX20" fmla="*/ 1888010 w 4143375"/>
              <a:gd name="connsiteY20" fmla="*/ 359322 h 2543175"/>
              <a:gd name="connsiteX21" fmla="*/ 1887820 w 4143375"/>
              <a:gd name="connsiteY21" fmla="*/ 407519 h 2543175"/>
              <a:gd name="connsiteX22" fmla="*/ 1895154 w 4143375"/>
              <a:gd name="connsiteY22" fmla="*/ 420377 h 2543175"/>
              <a:gd name="connsiteX23" fmla="*/ 1447289 w 4143375"/>
              <a:gd name="connsiteY23" fmla="*/ 903295 h 2543175"/>
              <a:gd name="connsiteX24" fmla="*/ 522983 w 4143375"/>
              <a:gd name="connsiteY24" fmla="*/ 778232 h 2543175"/>
              <a:gd name="connsiteX25" fmla="*/ 520220 w 4143375"/>
              <a:gd name="connsiteY25" fmla="*/ 769469 h 2543175"/>
              <a:gd name="connsiteX26" fmla="*/ 486216 w 4143375"/>
              <a:gd name="connsiteY26" fmla="*/ 735274 h 2543175"/>
              <a:gd name="connsiteX27" fmla="*/ 406968 w 4143375"/>
              <a:gd name="connsiteY27" fmla="*/ 762516 h 2543175"/>
              <a:gd name="connsiteX28" fmla="*/ 404873 w 4143375"/>
              <a:gd name="connsiteY28" fmla="*/ 762230 h 2543175"/>
              <a:gd name="connsiteX29" fmla="*/ 404015 w 4143375"/>
              <a:gd name="connsiteY29" fmla="*/ 768326 h 2543175"/>
              <a:gd name="connsiteX30" fmla="*/ 403634 w 4143375"/>
              <a:gd name="connsiteY30" fmla="*/ 769088 h 2543175"/>
              <a:gd name="connsiteX31" fmla="*/ 403444 w 4143375"/>
              <a:gd name="connsiteY31" fmla="*/ 817284 h 2543175"/>
              <a:gd name="connsiteX32" fmla="*/ 437448 w 4143375"/>
              <a:gd name="connsiteY32" fmla="*/ 851479 h 2543175"/>
              <a:gd name="connsiteX33" fmla="*/ 461737 w 4143375"/>
              <a:gd name="connsiteY33" fmla="*/ 856337 h 2543175"/>
              <a:gd name="connsiteX34" fmla="*/ 498694 w 4143375"/>
              <a:gd name="connsiteY34" fmla="*/ 844240 h 2543175"/>
              <a:gd name="connsiteX35" fmla="*/ 1004376 w 4143375"/>
              <a:gd name="connsiteY35" fmla="*/ 1277818 h 2543175"/>
              <a:gd name="connsiteX36" fmla="*/ 100930 w 4143375"/>
              <a:gd name="connsiteY36" fmla="*/ 1881798 h 2543175"/>
              <a:gd name="connsiteX37" fmla="*/ 87404 w 4143375"/>
              <a:gd name="connsiteY37" fmla="*/ 1873797 h 2543175"/>
              <a:gd name="connsiteX38" fmla="*/ 4918 w 4143375"/>
              <a:gd name="connsiteY38" fmla="*/ 1907611 h 2543175"/>
              <a:gd name="connsiteX39" fmla="*/ 4727 w 4143375"/>
              <a:gd name="connsiteY39" fmla="*/ 1955808 h 2543175"/>
              <a:gd name="connsiteX40" fmla="*/ 38732 w 4143375"/>
              <a:gd name="connsiteY40" fmla="*/ 1990002 h 2543175"/>
              <a:gd name="connsiteX41" fmla="*/ 63020 w 4143375"/>
              <a:gd name="connsiteY41" fmla="*/ 1994860 h 2543175"/>
              <a:gd name="connsiteX42" fmla="*/ 121313 w 4143375"/>
              <a:gd name="connsiteY42" fmla="*/ 1956188 h 2543175"/>
              <a:gd name="connsiteX43" fmla="*/ 125981 w 4143375"/>
              <a:gd name="connsiteY43" fmla="*/ 1937043 h 2543175"/>
              <a:gd name="connsiteX44" fmla="*/ 1665983 w 4143375"/>
              <a:gd name="connsiteY44" fmla="*/ 1895609 h 2543175"/>
              <a:gd name="connsiteX45" fmla="*/ 1670650 w 4143375"/>
              <a:gd name="connsiteY45" fmla="*/ 1917231 h 2543175"/>
              <a:gd name="connsiteX46" fmla="*/ 1704654 w 4143375"/>
              <a:gd name="connsiteY46" fmla="*/ 1951426 h 2543175"/>
              <a:gd name="connsiteX47" fmla="*/ 1728943 w 4143375"/>
              <a:gd name="connsiteY47" fmla="*/ 1956284 h 2543175"/>
              <a:gd name="connsiteX48" fmla="*/ 1787236 w 4143375"/>
              <a:gd name="connsiteY48" fmla="*/ 1917612 h 2543175"/>
              <a:gd name="connsiteX49" fmla="*/ 1787331 w 4143375"/>
              <a:gd name="connsiteY49" fmla="*/ 1917326 h 2543175"/>
              <a:gd name="connsiteX50" fmla="*/ 2870133 w 4143375"/>
              <a:gd name="connsiteY50" fmla="*/ 2482159 h 2543175"/>
              <a:gd name="connsiteX51" fmla="*/ 2874801 w 4143375"/>
              <a:gd name="connsiteY51" fmla="*/ 2507972 h 2543175"/>
              <a:gd name="connsiteX52" fmla="*/ 2908805 w 4143375"/>
              <a:gd name="connsiteY52" fmla="*/ 2542167 h 2543175"/>
              <a:gd name="connsiteX53" fmla="*/ 2933094 w 4143375"/>
              <a:gd name="connsiteY53" fmla="*/ 2547024 h 2543175"/>
              <a:gd name="connsiteX54" fmla="*/ 2991291 w 4143375"/>
              <a:gd name="connsiteY54" fmla="*/ 2508353 h 2543175"/>
              <a:gd name="connsiteX55" fmla="*/ 2996244 w 4143375"/>
              <a:gd name="connsiteY55" fmla="*/ 2483969 h 2543175"/>
              <a:gd name="connsiteX56" fmla="*/ 4066187 w 4143375"/>
              <a:gd name="connsiteY56" fmla="*/ 1468413 h 2543175"/>
              <a:gd name="connsiteX57" fmla="*/ 4122861 w 4143375"/>
              <a:gd name="connsiteY57" fmla="*/ 1429837 h 2543175"/>
              <a:gd name="connsiteX58" fmla="*/ 4127528 w 4143375"/>
              <a:gd name="connsiteY58" fmla="*/ 1410120 h 2543175"/>
              <a:gd name="connsiteX59" fmla="*/ 4129719 w 4143375"/>
              <a:gd name="connsiteY59" fmla="*/ 1408025 h 2543175"/>
              <a:gd name="connsiteX60" fmla="*/ 4143245 w 4143375"/>
              <a:gd name="connsiteY60" fmla="*/ 1411073 h 2543175"/>
              <a:gd name="connsiteX61" fmla="*/ 4006466 w 4143375"/>
              <a:gd name="connsiteY61" fmla="*/ 1381164 h 2543175"/>
              <a:gd name="connsiteX62" fmla="*/ 4004085 w 4143375"/>
              <a:gd name="connsiteY62" fmla="*/ 1422884 h 2543175"/>
              <a:gd name="connsiteX63" fmla="*/ 2784313 w 4143375"/>
              <a:gd name="connsiteY63" fmla="*/ 1669391 h 2543175"/>
              <a:gd name="connsiteX64" fmla="*/ 2682300 w 4143375"/>
              <a:gd name="connsiteY64" fmla="*/ 1164280 h 2543175"/>
              <a:gd name="connsiteX65" fmla="*/ 2712018 w 4143375"/>
              <a:gd name="connsiteY65" fmla="*/ 1132562 h 2543175"/>
              <a:gd name="connsiteX66" fmla="*/ 2713828 w 4143375"/>
              <a:gd name="connsiteY66" fmla="*/ 1088937 h 2543175"/>
              <a:gd name="connsiteX67" fmla="*/ 4006942 w 4143375"/>
              <a:gd name="connsiteY67" fmla="*/ 1380307 h 2543175"/>
              <a:gd name="connsiteX68" fmla="*/ 4006466 w 4143375"/>
              <a:gd name="connsiteY68" fmla="*/ 1381164 h 2543175"/>
              <a:gd name="connsiteX69" fmla="*/ 2877468 w 4143375"/>
              <a:gd name="connsiteY69" fmla="*/ 2454441 h 2543175"/>
              <a:gd name="connsiteX70" fmla="*/ 2086988 w 4143375"/>
              <a:gd name="connsiteY70" fmla="*/ 1817981 h 2543175"/>
              <a:gd name="connsiteX71" fmla="*/ 2778598 w 4143375"/>
              <a:gd name="connsiteY71" fmla="*/ 1678249 h 2543175"/>
              <a:gd name="connsiteX72" fmla="*/ 2928807 w 4143375"/>
              <a:gd name="connsiteY72" fmla="*/ 2421675 h 2543175"/>
              <a:gd name="connsiteX73" fmla="*/ 2877468 w 4143375"/>
              <a:gd name="connsiteY73" fmla="*/ 2454441 h 2543175"/>
              <a:gd name="connsiteX74" fmla="*/ 2079463 w 4143375"/>
              <a:gd name="connsiteY74" fmla="*/ 1811885 h 2543175"/>
              <a:gd name="connsiteX75" fmla="*/ 1938112 w 4143375"/>
              <a:gd name="connsiteY75" fmla="*/ 1698061 h 2543175"/>
              <a:gd name="connsiteX76" fmla="*/ 2604481 w 4143375"/>
              <a:gd name="connsiteY76" fmla="*/ 1147040 h 2543175"/>
              <a:gd name="connsiteX77" fmla="*/ 2629532 w 4143375"/>
              <a:gd name="connsiteY77" fmla="*/ 1166375 h 2543175"/>
              <a:gd name="connsiteX78" fmla="*/ 2653820 w 4143375"/>
              <a:gd name="connsiteY78" fmla="*/ 1171233 h 2543175"/>
              <a:gd name="connsiteX79" fmla="*/ 2675347 w 4143375"/>
              <a:gd name="connsiteY79" fmla="*/ 1167233 h 2543175"/>
              <a:gd name="connsiteX80" fmla="*/ 2777074 w 4143375"/>
              <a:gd name="connsiteY80" fmla="*/ 1670820 h 2543175"/>
              <a:gd name="connsiteX81" fmla="*/ 2079463 w 4143375"/>
              <a:gd name="connsiteY81" fmla="*/ 1811885 h 2543175"/>
              <a:gd name="connsiteX82" fmla="*/ 1945922 w 4143375"/>
              <a:gd name="connsiteY82" fmla="*/ 446571 h 2543175"/>
              <a:gd name="connsiteX83" fmla="*/ 1998596 w 4143375"/>
              <a:gd name="connsiteY83" fmla="*/ 418091 h 2543175"/>
              <a:gd name="connsiteX84" fmla="*/ 2649534 w 4143375"/>
              <a:gd name="connsiteY84" fmla="*/ 1045503 h 2543175"/>
              <a:gd name="connsiteX85" fmla="*/ 2612387 w 4143375"/>
              <a:gd name="connsiteY85" fmla="*/ 1060839 h 2543175"/>
              <a:gd name="connsiteX86" fmla="*/ 1854673 w 4143375"/>
              <a:gd name="connsiteY86" fmla="*/ 958349 h 2543175"/>
              <a:gd name="connsiteX87" fmla="*/ 1941541 w 4143375"/>
              <a:gd name="connsiteY87" fmla="*/ 446285 h 2543175"/>
              <a:gd name="connsiteX88" fmla="*/ 1945922 w 4143375"/>
              <a:gd name="connsiteY88" fmla="*/ 446571 h 2543175"/>
              <a:gd name="connsiteX89" fmla="*/ 2605814 w 4143375"/>
              <a:gd name="connsiteY89" fmla="*/ 1067411 h 2543175"/>
              <a:gd name="connsiteX90" fmla="*/ 2595623 w 4143375"/>
              <a:gd name="connsiteY90" fmla="*/ 1083889 h 2543175"/>
              <a:gd name="connsiteX91" fmla="*/ 2595432 w 4143375"/>
              <a:gd name="connsiteY91" fmla="*/ 1132085 h 2543175"/>
              <a:gd name="connsiteX92" fmla="*/ 2600100 w 4143375"/>
              <a:gd name="connsiteY92" fmla="*/ 1140944 h 2543175"/>
              <a:gd name="connsiteX93" fmla="*/ 1932111 w 4143375"/>
              <a:gd name="connsiteY93" fmla="*/ 1693203 h 2543175"/>
              <a:gd name="connsiteX94" fmla="*/ 1754279 w 4143375"/>
              <a:gd name="connsiteY94" fmla="*/ 1550042 h 2543175"/>
              <a:gd name="connsiteX95" fmla="*/ 1853435 w 4143375"/>
              <a:gd name="connsiteY95" fmla="*/ 965589 h 2543175"/>
              <a:gd name="connsiteX96" fmla="*/ 2605814 w 4143375"/>
              <a:gd name="connsiteY96" fmla="*/ 1067411 h 2543175"/>
              <a:gd name="connsiteX97" fmla="*/ 1309843 w 4143375"/>
              <a:gd name="connsiteY97" fmla="*/ 1201713 h 2543175"/>
              <a:gd name="connsiteX98" fmla="*/ 1746278 w 4143375"/>
              <a:gd name="connsiteY98" fmla="*/ 1553186 h 2543175"/>
              <a:gd name="connsiteX99" fmla="*/ 1698844 w 4143375"/>
              <a:gd name="connsiteY99" fmla="*/ 1832745 h 2543175"/>
              <a:gd name="connsiteX100" fmla="*/ 1300794 w 4143375"/>
              <a:gd name="connsiteY100" fmla="*/ 1207619 h 2543175"/>
              <a:gd name="connsiteX101" fmla="*/ 1309843 w 4143375"/>
              <a:gd name="connsiteY101" fmla="*/ 1201713 h 2543175"/>
              <a:gd name="connsiteX102" fmla="*/ 1753232 w 4143375"/>
              <a:gd name="connsiteY102" fmla="*/ 1835316 h 2543175"/>
              <a:gd name="connsiteX103" fmla="*/ 1706083 w 4143375"/>
              <a:gd name="connsiteY103" fmla="*/ 1834745 h 2543175"/>
              <a:gd name="connsiteX104" fmla="*/ 1752946 w 4143375"/>
              <a:gd name="connsiteY104" fmla="*/ 1558425 h 2543175"/>
              <a:gd name="connsiteX105" fmla="*/ 1926396 w 4143375"/>
              <a:gd name="connsiteY105" fmla="*/ 1698061 h 2543175"/>
              <a:gd name="connsiteX106" fmla="*/ 1757613 w 4143375"/>
              <a:gd name="connsiteY106" fmla="*/ 1837602 h 2543175"/>
              <a:gd name="connsiteX107" fmla="*/ 1753232 w 4143375"/>
              <a:gd name="connsiteY107" fmla="*/ 1835316 h 2543175"/>
              <a:gd name="connsiteX108" fmla="*/ 1747707 w 4143375"/>
              <a:gd name="connsiteY108" fmla="*/ 1544804 h 2543175"/>
              <a:gd name="connsiteX109" fmla="*/ 1315463 w 4143375"/>
              <a:gd name="connsiteY109" fmla="*/ 1196760 h 2543175"/>
              <a:gd name="connsiteX110" fmla="*/ 1329274 w 4143375"/>
              <a:gd name="connsiteY110" fmla="*/ 1176472 h 2543175"/>
              <a:gd name="connsiteX111" fmla="*/ 1329464 w 4143375"/>
              <a:gd name="connsiteY111" fmla="*/ 1128275 h 2543175"/>
              <a:gd name="connsiteX112" fmla="*/ 1295460 w 4143375"/>
              <a:gd name="connsiteY112" fmla="*/ 1094081 h 2543175"/>
              <a:gd name="connsiteX113" fmla="*/ 1283459 w 4143375"/>
              <a:gd name="connsiteY113" fmla="*/ 1090366 h 2543175"/>
              <a:gd name="connsiteX114" fmla="*/ 1449765 w 4143375"/>
              <a:gd name="connsiteY114" fmla="*/ 911010 h 2543175"/>
              <a:gd name="connsiteX115" fmla="*/ 1846005 w 4143375"/>
              <a:gd name="connsiteY115" fmla="*/ 964636 h 2543175"/>
              <a:gd name="connsiteX116" fmla="*/ 1747707 w 4143375"/>
              <a:gd name="connsiteY116" fmla="*/ 1544804 h 2543175"/>
              <a:gd name="connsiteX117" fmla="*/ 1212878 w 4143375"/>
              <a:gd name="connsiteY117" fmla="*/ 1176091 h 2543175"/>
              <a:gd name="connsiteX118" fmla="*/ 1246883 w 4143375"/>
              <a:gd name="connsiteY118" fmla="*/ 1210286 h 2543175"/>
              <a:gd name="connsiteX119" fmla="*/ 1271172 w 4143375"/>
              <a:gd name="connsiteY119" fmla="*/ 1215144 h 2543175"/>
              <a:gd name="connsiteX120" fmla="*/ 1294127 w 4143375"/>
              <a:gd name="connsiteY120" fmla="*/ 1210667 h 2543175"/>
              <a:gd name="connsiteX121" fmla="*/ 1695034 w 4143375"/>
              <a:gd name="connsiteY121" fmla="*/ 1840365 h 2543175"/>
              <a:gd name="connsiteX122" fmla="*/ 1683318 w 4143375"/>
              <a:gd name="connsiteY122" fmla="*/ 1850080 h 2543175"/>
              <a:gd name="connsiteX123" fmla="*/ 1016663 w 4143375"/>
              <a:gd name="connsiteY123" fmla="*/ 1278580 h 2543175"/>
              <a:gd name="connsiteX124" fmla="*/ 1208211 w 4143375"/>
              <a:gd name="connsiteY124" fmla="*/ 1150469 h 2543175"/>
              <a:gd name="connsiteX125" fmla="*/ 1212878 w 4143375"/>
              <a:gd name="connsiteY125" fmla="*/ 1176091 h 2543175"/>
              <a:gd name="connsiteX126" fmla="*/ 1787236 w 4143375"/>
              <a:gd name="connsiteY126" fmla="*/ 1869511 h 2543175"/>
              <a:gd name="connsiteX127" fmla="*/ 1764566 w 4143375"/>
              <a:gd name="connsiteY127" fmla="*/ 1841508 h 2543175"/>
              <a:gd name="connsiteX128" fmla="*/ 1932302 w 4143375"/>
              <a:gd name="connsiteY128" fmla="*/ 1702824 h 2543175"/>
              <a:gd name="connsiteX129" fmla="*/ 2070033 w 4143375"/>
              <a:gd name="connsiteY129" fmla="*/ 1813790 h 2543175"/>
              <a:gd name="connsiteX130" fmla="*/ 1787712 w 4143375"/>
              <a:gd name="connsiteY130" fmla="*/ 1870845 h 2543175"/>
              <a:gd name="connsiteX131" fmla="*/ 1787236 w 4143375"/>
              <a:gd name="connsiteY131" fmla="*/ 1869511 h 2543175"/>
              <a:gd name="connsiteX132" fmla="*/ 2803935 w 4143375"/>
              <a:gd name="connsiteY132" fmla="*/ 86907 h 2543175"/>
              <a:gd name="connsiteX133" fmla="*/ 2837939 w 4143375"/>
              <a:gd name="connsiteY133" fmla="*/ 121102 h 2543175"/>
              <a:gd name="connsiteX134" fmla="*/ 2849464 w 4143375"/>
              <a:gd name="connsiteY134" fmla="*/ 124626 h 2543175"/>
              <a:gd name="connsiteX135" fmla="*/ 2676395 w 4143375"/>
              <a:gd name="connsiteY135" fmla="*/ 1049504 h 2543175"/>
              <a:gd name="connsiteX136" fmla="*/ 2660488 w 4143375"/>
              <a:gd name="connsiteY136" fmla="*/ 1045598 h 2543175"/>
              <a:gd name="connsiteX137" fmla="*/ 2002501 w 4143375"/>
              <a:gd name="connsiteY137" fmla="*/ 411329 h 2543175"/>
              <a:gd name="connsiteX138" fmla="*/ 2004311 w 4143375"/>
              <a:gd name="connsiteY138" fmla="*/ 407804 h 2543175"/>
              <a:gd name="connsiteX139" fmla="*/ 2004501 w 4143375"/>
              <a:gd name="connsiteY139" fmla="*/ 359608 h 2543175"/>
              <a:gd name="connsiteX140" fmla="*/ 1992976 w 4143375"/>
              <a:gd name="connsiteY140" fmla="*/ 341606 h 2543175"/>
              <a:gd name="connsiteX141" fmla="*/ 2799744 w 4143375"/>
              <a:gd name="connsiteY141" fmla="*/ 55760 h 2543175"/>
              <a:gd name="connsiteX142" fmla="*/ 2803935 w 4143375"/>
              <a:gd name="connsiteY142" fmla="*/ 86907 h 2543175"/>
              <a:gd name="connsiteX143" fmla="*/ 1899726 w 4143375"/>
              <a:gd name="connsiteY143" fmla="*/ 426092 h 2543175"/>
              <a:gd name="connsiteX144" fmla="*/ 1921729 w 4143375"/>
              <a:gd name="connsiteY144" fmla="*/ 441713 h 2543175"/>
              <a:gd name="connsiteX145" fmla="*/ 1934302 w 4143375"/>
              <a:gd name="connsiteY145" fmla="*/ 445523 h 2543175"/>
              <a:gd name="connsiteX146" fmla="*/ 1847434 w 4143375"/>
              <a:gd name="connsiteY146" fmla="*/ 957492 h 2543175"/>
              <a:gd name="connsiteX147" fmla="*/ 1456052 w 4143375"/>
              <a:gd name="connsiteY147" fmla="*/ 904533 h 2543175"/>
              <a:gd name="connsiteX148" fmla="*/ 1899726 w 4143375"/>
              <a:gd name="connsiteY148" fmla="*/ 426092 h 2543175"/>
              <a:gd name="connsiteX149" fmla="*/ 504599 w 4143375"/>
              <a:gd name="connsiteY149" fmla="*/ 839477 h 2543175"/>
              <a:gd name="connsiteX150" fmla="*/ 520030 w 4143375"/>
              <a:gd name="connsiteY150" fmla="*/ 817665 h 2543175"/>
              <a:gd name="connsiteX151" fmla="*/ 524411 w 4143375"/>
              <a:gd name="connsiteY151" fmla="*/ 785852 h 2543175"/>
              <a:gd name="connsiteX152" fmla="*/ 1440907 w 4143375"/>
              <a:gd name="connsiteY152" fmla="*/ 909867 h 2543175"/>
              <a:gd name="connsiteX153" fmla="*/ 1274410 w 4143375"/>
              <a:gd name="connsiteY153" fmla="*/ 1089414 h 2543175"/>
              <a:gd name="connsiteX154" fmla="*/ 1212974 w 4143375"/>
              <a:gd name="connsiteY154" fmla="*/ 1127895 h 2543175"/>
              <a:gd name="connsiteX155" fmla="*/ 1209164 w 4143375"/>
              <a:gd name="connsiteY155" fmla="*/ 1140848 h 2543175"/>
              <a:gd name="connsiteX156" fmla="*/ 1010758 w 4143375"/>
              <a:gd name="connsiteY156" fmla="*/ 1273532 h 2543175"/>
              <a:gd name="connsiteX157" fmla="*/ 504599 w 4143375"/>
              <a:gd name="connsiteY157" fmla="*/ 839477 h 2543175"/>
              <a:gd name="connsiteX158" fmla="*/ 1010186 w 4143375"/>
              <a:gd name="connsiteY158" fmla="*/ 1282771 h 2543175"/>
              <a:gd name="connsiteX159" fmla="*/ 1678365 w 4143375"/>
              <a:gd name="connsiteY159" fmla="*/ 1855700 h 2543175"/>
              <a:gd name="connsiteX160" fmla="*/ 1670650 w 4143375"/>
              <a:gd name="connsiteY160" fmla="*/ 1869130 h 2543175"/>
              <a:gd name="connsiteX161" fmla="*/ 1665983 w 4143375"/>
              <a:gd name="connsiteY161" fmla="*/ 1888275 h 2543175"/>
              <a:gd name="connsiteX162" fmla="*/ 125981 w 4143375"/>
              <a:gd name="connsiteY162" fmla="*/ 1929709 h 2543175"/>
              <a:gd name="connsiteX163" fmla="*/ 121313 w 4143375"/>
              <a:gd name="connsiteY163" fmla="*/ 1908087 h 2543175"/>
              <a:gd name="connsiteX164" fmla="*/ 106740 w 4143375"/>
              <a:gd name="connsiteY164" fmla="*/ 1886751 h 2543175"/>
              <a:gd name="connsiteX165" fmla="*/ 1010186 w 4143375"/>
              <a:gd name="connsiteY165" fmla="*/ 1282771 h 2543175"/>
              <a:gd name="connsiteX166" fmla="*/ 1789522 w 4143375"/>
              <a:gd name="connsiteY166" fmla="*/ 1910373 h 2543175"/>
              <a:gd name="connsiteX167" fmla="*/ 1789903 w 4143375"/>
              <a:gd name="connsiteY167" fmla="*/ 1877988 h 2543175"/>
              <a:gd name="connsiteX168" fmla="*/ 2077463 w 4143375"/>
              <a:gd name="connsiteY168" fmla="*/ 1819886 h 2543175"/>
              <a:gd name="connsiteX169" fmla="*/ 2874229 w 4143375"/>
              <a:gd name="connsiteY169" fmla="*/ 2461395 h 2543175"/>
              <a:gd name="connsiteX170" fmla="*/ 2870705 w 4143375"/>
              <a:gd name="connsiteY170" fmla="*/ 2474444 h 2543175"/>
              <a:gd name="connsiteX171" fmla="*/ 1789522 w 4143375"/>
              <a:gd name="connsiteY171" fmla="*/ 1910373 h 2543175"/>
              <a:gd name="connsiteX172" fmla="*/ 2991291 w 4143375"/>
              <a:gd name="connsiteY172" fmla="*/ 2460442 h 2543175"/>
              <a:gd name="connsiteX173" fmla="*/ 2957287 w 4143375"/>
              <a:gd name="connsiteY173" fmla="*/ 2426247 h 2543175"/>
              <a:gd name="connsiteX174" fmla="*/ 2936332 w 4143375"/>
              <a:gd name="connsiteY174" fmla="*/ 2421485 h 2543175"/>
              <a:gd name="connsiteX175" fmla="*/ 2785837 w 4143375"/>
              <a:gd name="connsiteY175" fmla="*/ 1676630 h 2543175"/>
              <a:gd name="connsiteX176" fmla="*/ 4006656 w 4143375"/>
              <a:gd name="connsiteY176" fmla="*/ 1429932 h 2543175"/>
              <a:gd name="connsiteX177" fmla="*/ 4040375 w 4143375"/>
              <a:gd name="connsiteY177" fmla="*/ 1463555 h 2543175"/>
              <a:gd name="connsiteX178" fmla="*/ 4055996 w 4143375"/>
              <a:gd name="connsiteY178" fmla="*/ 1467746 h 2543175"/>
              <a:gd name="connsiteX179" fmla="*/ 2995196 w 4143375"/>
              <a:gd name="connsiteY179" fmla="*/ 2474730 h 2543175"/>
              <a:gd name="connsiteX180" fmla="*/ 2991291 w 4143375"/>
              <a:gd name="connsiteY180" fmla="*/ 2460442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143375" h="2543175">
                <a:moveTo>
                  <a:pt x="4143245" y="1411073"/>
                </a:moveTo>
                <a:lnTo>
                  <a:pt x="4144864" y="1403834"/>
                </a:lnTo>
                <a:lnTo>
                  <a:pt x="4129243" y="1400309"/>
                </a:lnTo>
                <a:lnTo>
                  <a:pt x="4129148" y="1400214"/>
                </a:lnTo>
                <a:lnTo>
                  <a:pt x="4128671" y="1397642"/>
                </a:lnTo>
                <a:lnTo>
                  <a:pt x="4127243" y="1397928"/>
                </a:lnTo>
                <a:cubicBezTo>
                  <a:pt x="4126576" y="1392404"/>
                  <a:pt x="4125243" y="1386879"/>
                  <a:pt x="4123052" y="1381545"/>
                </a:cubicBezTo>
                <a:cubicBezTo>
                  <a:pt x="4116670" y="1365924"/>
                  <a:pt x="4104573" y="1353828"/>
                  <a:pt x="4089047" y="1347350"/>
                </a:cubicBezTo>
                <a:cubicBezTo>
                  <a:pt x="4059615" y="1335063"/>
                  <a:pt x="4026183" y="1346779"/>
                  <a:pt x="4010466" y="1373449"/>
                </a:cubicBezTo>
                <a:lnTo>
                  <a:pt x="2710209" y="1080460"/>
                </a:lnTo>
                <a:cubicBezTo>
                  <a:pt x="2704303" y="1068554"/>
                  <a:pt x="2695064" y="1059029"/>
                  <a:pt x="2683348" y="1052837"/>
                </a:cubicBezTo>
                <a:lnTo>
                  <a:pt x="2856894" y="125674"/>
                </a:lnTo>
                <a:cubicBezTo>
                  <a:pt x="2858703" y="125864"/>
                  <a:pt x="2860513" y="125960"/>
                  <a:pt x="2862323" y="125960"/>
                </a:cubicBezTo>
                <a:cubicBezTo>
                  <a:pt x="2886993" y="125960"/>
                  <a:pt x="2910424" y="111386"/>
                  <a:pt x="2920616" y="87288"/>
                </a:cubicBezTo>
                <a:cubicBezTo>
                  <a:pt x="2927093" y="71762"/>
                  <a:pt x="2927188" y="54713"/>
                  <a:pt x="2920806" y="39092"/>
                </a:cubicBezTo>
                <a:cubicBezTo>
                  <a:pt x="2914425" y="23471"/>
                  <a:pt x="2902328" y="11374"/>
                  <a:pt x="2886802" y="4897"/>
                </a:cubicBezTo>
                <a:cubicBezTo>
                  <a:pt x="2854703" y="-8533"/>
                  <a:pt x="2817746" y="6611"/>
                  <a:pt x="2804316" y="38711"/>
                </a:cubicBezTo>
                <a:cubicBezTo>
                  <a:pt x="2803077" y="41568"/>
                  <a:pt x="2802220" y="44521"/>
                  <a:pt x="2801458" y="47474"/>
                </a:cubicBezTo>
                <a:lnTo>
                  <a:pt x="1987070" y="335986"/>
                </a:lnTo>
                <a:cubicBezTo>
                  <a:pt x="1982117" y="331795"/>
                  <a:pt x="1976688" y="328080"/>
                  <a:pt x="1970497" y="325508"/>
                </a:cubicBezTo>
                <a:cubicBezTo>
                  <a:pt x="1938398" y="312078"/>
                  <a:pt x="1901441" y="327223"/>
                  <a:pt x="1888010" y="359322"/>
                </a:cubicBezTo>
                <a:cubicBezTo>
                  <a:pt x="1881533" y="374848"/>
                  <a:pt x="1881438" y="391898"/>
                  <a:pt x="1887820" y="407519"/>
                </a:cubicBezTo>
                <a:cubicBezTo>
                  <a:pt x="1889725" y="412186"/>
                  <a:pt x="1892297" y="416377"/>
                  <a:pt x="1895154" y="420377"/>
                </a:cubicBezTo>
                <a:lnTo>
                  <a:pt x="1447289" y="903295"/>
                </a:lnTo>
                <a:lnTo>
                  <a:pt x="522983" y="778232"/>
                </a:lnTo>
                <a:cubicBezTo>
                  <a:pt x="522221" y="775279"/>
                  <a:pt x="521363" y="772326"/>
                  <a:pt x="520220" y="769469"/>
                </a:cubicBezTo>
                <a:cubicBezTo>
                  <a:pt x="513839" y="753943"/>
                  <a:pt x="501742" y="741751"/>
                  <a:pt x="486216" y="735274"/>
                </a:cubicBezTo>
                <a:cubicBezTo>
                  <a:pt x="456403" y="722796"/>
                  <a:pt x="422399" y="735083"/>
                  <a:pt x="406968" y="762516"/>
                </a:cubicBezTo>
                <a:lnTo>
                  <a:pt x="404873" y="762230"/>
                </a:lnTo>
                <a:lnTo>
                  <a:pt x="404015" y="768326"/>
                </a:lnTo>
                <a:cubicBezTo>
                  <a:pt x="403920" y="768612"/>
                  <a:pt x="403730" y="768802"/>
                  <a:pt x="403634" y="769088"/>
                </a:cubicBezTo>
                <a:cubicBezTo>
                  <a:pt x="397157" y="784614"/>
                  <a:pt x="397062" y="801758"/>
                  <a:pt x="403444" y="817284"/>
                </a:cubicBezTo>
                <a:cubicBezTo>
                  <a:pt x="409826" y="832810"/>
                  <a:pt x="421922" y="845002"/>
                  <a:pt x="437448" y="851479"/>
                </a:cubicBezTo>
                <a:cubicBezTo>
                  <a:pt x="445354" y="854813"/>
                  <a:pt x="453641" y="856337"/>
                  <a:pt x="461737" y="856337"/>
                </a:cubicBezTo>
                <a:cubicBezTo>
                  <a:pt x="475072" y="856337"/>
                  <a:pt x="488026" y="851955"/>
                  <a:pt x="498694" y="844240"/>
                </a:cubicBezTo>
                <a:lnTo>
                  <a:pt x="1004376" y="1277818"/>
                </a:lnTo>
                <a:lnTo>
                  <a:pt x="100930" y="1881798"/>
                </a:lnTo>
                <a:cubicBezTo>
                  <a:pt x="96739" y="1878655"/>
                  <a:pt x="92357" y="1875893"/>
                  <a:pt x="87404" y="1873797"/>
                </a:cubicBezTo>
                <a:cubicBezTo>
                  <a:pt x="55305" y="1860367"/>
                  <a:pt x="18348" y="1875512"/>
                  <a:pt x="4918" y="1907611"/>
                </a:cubicBezTo>
                <a:cubicBezTo>
                  <a:pt x="-1559" y="1923137"/>
                  <a:pt x="-1654" y="1940187"/>
                  <a:pt x="4727" y="1955808"/>
                </a:cubicBezTo>
                <a:cubicBezTo>
                  <a:pt x="11109" y="1971429"/>
                  <a:pt x="23206" y="1983525"/>
                  <a:pt x="38732" y="1990002"/>
                </a:cubicBezTo>
                <a:cubicBezTo>
                  <a:pt x="46637" y="1993336"/>
                  <a:pt x="54924" y="1994860"/>
                  <a:pt x="63020" y="1994860"/>
                </a:cubicBezTo>
                <a:cubicBezTo>
                  <a:pt x="87690" y="1994860"/>
                  <a:pt x="111122" y="1980287"/>
                  <a:pt x="121313" y="1956188"/>
                </a:cubicBezTo>
                <a:cubicBezTo>
                  <a:pt x="123885" y="1949997"/>
                  <a:pt x="125409" y="1943520"/>
                  <a:pt x="125981" y="1937043"/>
                </a:cubicBezTo>
                <a:lnTo>
                  <a:pt x="1665983" y="1895609"/>
                </a:lnTo>
                <a:cubicBezTo>
                  <a:pt x="1666268" y="1902944"/>
                  <a:pt x="1667697" y="1910183"/>
                  <a:pt x="1670650" y="1917231"/>
                </a:cubicBezTo>
                <a:cubicBezTo>
                  <a:pt x="1677032" y="1932757"/>
                  <a:pt x="1689128" y="1944949"/>
                  <a:pt x="1704654" y="1951426"/>
                </a:cubicBezTo>
                <a:cubicBezTo>
                  <a:pt x="1712560" y="1954760"/>
                  <a:pt x="1720847" y="1956284"/>
                  <a:pt x="1728943" y="1956284"/>
                </a:cubicBezTo>
                <a:cubicBezTo>
                  <a:pt x="1753613" y="1956284"/>
                  <a:pt x="1777044" y="1941711"/>
                  <a:pt x="1787236" y="1917612"/>
                </a:cubicBezTo>
                <a:cubicBezTo>
                  <a:pt x="1787236" y="1917517"/>
                  <a:pt x="1787331" y="1917422"/>
                  <a:pt x="1787331" y="1917326"/>
                </a:cubicBezTo>
                <a:lnTo>
                  <a:pt x="2870133" y="2482159"/>
                </a:lnTo>
                <a:cubicBezTo>
                  <a:pt x="2869847" y="2490922"/>
                  <a:pt x="2871371" y="2499685"/>
                  <a:pt x="2874801" y="2507972"/>
                </a:cubicBezTo>
                <a:cubicBezTo>
                  <a:pt x="2881182" y="2523593"/>
                  <a:pt x="2893279" y="2535689"/>
                  <a:pt x="2908805" y="2542167"/>
                </a:cubicBezTo>
                <a:cubicBezTo>
                  <a:pt x="2916711" y="2545500"/>
                  <a:pt x="2924997" y="2547024"/>
                  <a:pt x="2933094" y="2547024"/>
                </a:cubicBezTo>
                <a:cubicBezTo>
                  <a:pt x="2957763" y="2547024"/>
                  <a:pt x="2981195" y="2532451"/>
                  <a:pt x="2991291" y="2508353"/>
                </a:cubicBezTo>
                <a:cubicBezTo>
                  <a:pt x="2994625" y="2500542"/>
                  <a:pt x="2996244" y="2492256"/>
                  <a:pt x="2996244" y="2483969"/>
                </a:cubicBezTo>
                <a:lnTo>
                  <a:pt x="4066187" y="1468413"/>
                </a:lnTo>
                <a:cubicBezTo>
                  <a:pt x="4090286" y="1467842"/>
                  <a:pt x="4112955" y="1453459"/>
                  <a:pt x="4122861" y="1429837"/>
                </a:cubicBezTo>
                <a:cubicBezTo>
                  <a:pt x="4125528" y="1423455"/>
                  <a:pt x="4127052" y="1416788"/>
                  <a:pt x="4127528" y="1410120"/>
                </a:cubicBezTo>
                <a:lnTo>
                  <a:pt x="4129719" y="1408025"/>
                </a:lnTo>
                <a:lnTo>
                  <a:pt x="4143245" y="1411073"/>
                </a:lnTo>
                <a:close/>
                <a:moveTo>
                  <a:pt x="4006466" y="1381164"/>
                </a:moveTo>
                <a:cubicBezTo>
                  <a:pt x="4000846" y="1394595"/>
                  <a:pt x="4000084" y="1409168"/>
                  <a:pt x="4004085" y="1422884"/>
                </a:cubicBezTo>
                <a:lnTo>
                  <a:pt x="2784313" y="1669391"/>
                </a:lnTo>
                <a:lnTo>
                  <a:pt x="2682300" y="1164280"/>
                </a:lnTo>
                <a:cubicBezTo>
                  <a:pt x="2695254" y="1157708"/>
                  <a:pt x="2706018" y="1146945"/>
                  <a:pt x="2712018" y="1132562"/>
                </a:cubicBezTo>
                <a:cubicBezTo>
                  <a:pt x="2717924" y="1118560"/>
                  <a:pt x="2718495" y="1103225"/>
                  <a:pt x="2713828" y="1088937"/>
                </a:cubicBezTo>
                <a:lnTo>
                  <a:pt x="4006942" y="1380307"/>
                </a:lnTo>
                <a:cubicBezTo>
                  <a:pt x="4006752" y="1380688"/>
                  <a:pt x="4006656" y="1380974"/>
                  <a:pt x="4006466" y="1381164"/>
                </a:cubicBezTo>
                <a:close/>
                <a:moveTo>
                  <a:pt x="2877468" y="2454441"/>
                </a:moveTo>
                <a:lnTo>
                  <a:pt x="2086988" y="1817981"/>
                </a:lnTo>
                <a:lnTo>
                  <a:pt x="2778598" y="1678249"/>
                </a:lnTo>
                <a:lnTo>
                  <a:pt x="2928807" y="2421675"/>
                </a:lnTo>
                <a:cubicBezTo>
                  <a:pt x="2907662" y="2423009"/>
                  <a:pt x="2887945" y="2435010"/>
                  <a:pt x="2877468" y="2454441"/>
                </a:cubicBezTo>
                <a:close/>
                <a:moveTo>
                  <a:pt x="2079463" y="1811885"/>
                </a:moveTo>
                <a:lnTo>
                  <a:pt x="1938112" y="1698061"/>
                </a:lnTo>
                <a:lnTo>
                  <a:pt x="2604481" y="1147040"/>
                </a:lnTo>
                <a:cubicBezTo>
                  <a:pt x="2611053" y="1155422"/>
                  <a:pt x="2619435" y="1162185"/>
                  <a:pt x="2629532" y="1166375"/>
                </a:cubicBezTo>
                <a:cubicBezTo>
                  <a:pt x="2637437" y="1169709"/>
                  <a:pt x="2645724" y="1171233"/>
                  <a:pt x="2653820" y="1171233"/>
                </a:cubicBezTo>
                <a:cubicBezTo>
                  <a:pt x="2661250" y="1171233"/>
                  <a:pt x="2668489" y="1169804"/>
                  <a:pt x="2675347" y="1167233"/>
                </a:cubicBezTo>
                <a:lnTo>
                  <a:pt x="2777074" y="1670820"/>
                </a:lnTo>
                <a:lnTo>
                  <a:pt x="2079463" y="1811885"/>
                </a:lnTo>
                <a:close/>
                <a:moveTo>
                  <a:pt x="1945922" y="446571"/>
                </a:moveTo>
                <a:cubicBezTo>
                  <a:pt x="1966877" y="446571"/>
                  <a:pt x="1986880" y="435998"/>
                  <a:pt x="1998596" y="418091"/>
                </a:cubicBezTo>
                <a:lnTo>
                  <a:pt x="2649534" y="1045503"/>
                </a:lnTo>
                <a:cubicBezTo>
                  <a:pt x="2635818" y="1046456"/>
                  <a:pt x="2622769" y="1051885"/>
                  <a:pt x="2612387" y="1060839"/>
                </a:cubicBezTo>
                <a:lnTo>
                  <a:pt x="1854673" y="958349"/>
                </a:lnTo>
                <a:lnTo>
                  <a:pt x="1941541" y="446285"/>
                </a:lnTo>
                <a:cubicBezTo>
                  <a:pt x="1943065" y="446381"/>
                  <a:pt x="1944494" y="446571"/>
                  <a:pt x="1945922" y="446571"/>
                </a:cubicBezTo>
                <a:close/>
                <a:moveTo>
                  <a:pt x="2605814" y="1067411"/>
                </a:moveTo>
                <a:cubicBezTo>
                  <a:pt x="2601719" y="1072269"/>
                  <a:pt x="2598194" y="1077793"/>
                  <a:pt x="2595623" y="1083889"/>
                </a:cubicBezTo>
                <a:cubicBezTo>
                  <a:pt x="2589146" y="1099415"/>
                  <a:pt x="2589051" y="1116560"/>
                  <a:pt x="2595432" y="1132085"/>
                </a:cubicBezTo>
                <a:cubicBezTo>
                  <a:pt x="2596670" y="1135229"/>
                  <a:pt x="2598385" y="1138086"/>
                  <a:pt x="2600100" y="1140944"/>
                </a:cubicBezTo>
                <a:lnTo>
                  <a:pt x="1932111" y="1693203"/>
                </a:lnTo>
                <a:lnTo>
                  <a:pt x="1754279" y="1550042"/>
                </a:lnTo>
                <a:lnTo>
                  <a:pt x="1853435" y="965589"/>
                </a:lnTo>
                <a:lnTo>
                  <a:pt x="2605814" y="1067411"/>
                </a:lnTo>
                <a:close/>
                <a:moveTo>
                  <a:pt x="1309843" y="1201713"/>
                </a:moveTo>
                <a:lnTo>
                  <a:pt x="1746278" y="1553186"/>
                </a:lnTo>
                <a:lnTo>
                  <a:pt x="1698844" y="1832745"/>
                </a:lnTo>
                <a:lnTo>
                  <a:pt x="1300794" y="1207619"/>
                </a:lnTo>
                <a:cubicBezTo>
                  <a:pt x="1304033" y="1205904"/>
                  <a:pt x="1306985" y="1203904"/>
                  <a:pt x="1309843" y="1201713"/>
                </a:cubicBezTo>
                <a:close/>
                <a:moveTo>
                  <a:pt x="1753232" y="1835316"/>
                </a:moveTo>
                <a:cubicBezTo>
                  <a:pt x="1737611" y="1828744"/>
                  <a:pt x="1720751" y="1829030"/>
                  <a:pt x="1706083" y="1834745"/>
                </a:cubicBezTo>
                <a:lnTo>
                  <a:pt x="1752946" y="1558425"/>
                </a:lnTo>
                <a:lnTo>
                  <a:pt x="1926396" y="1698061"/>
                </a:lnTo>
                <a:lnTo>
                  <a:pt x="1757613" y="1837602"/>
                </a:lnTo>
                <a:cubicBezTo>
                  <a:pt x="1756089" y="1836936"/>
                  <a:pt x="1754756" y="1835983"/>
                  <a:pt x="1753232" y="1835316"/>
                </a:cubicBezTo>
                <a:close/>
                <a:moveTo>
                  <a:pt x="1747707" y="1544804"/>
                </a:moveTo>
                <a:lnTo>
                  <a:pt x="1315463" y="1196760"/>
                </a:lnTo>
                <a:cubicBezTo>
                  <a:pt x="1321178" y="1191141"/>
                  <a:pt x="1326035" y="1184378"/>
                  <a:pt x="1329274" y="1176472"/>
                </a:cubicBezTo>
                <a:cubicBezTo>
                  <a:pt x="1335751" y="1160946"/>
                  <a:pt x="1335846" y="1143896"/>
                  <a:pt x="1329464" y="1128275"/>
                </a:cubicBezTo>
                <a:cubicBezTo>
                  <a:pt x="1323083" y="1112654"/>
                  <a:pt x="1310986" y="1100558"/>
                  <a:pt x="1295460" y="1094081"/>
                </a:cubicBezTo>
                <a:cubicBezTo>
                  <a:pt x="1291555" y="1092462"/>
                  <a:pt x="1287459" y="1091223"/>
                  <a:pt x="1283459" y="1090366"/>
                </a:cubicBezTo>
                <a:lnTo>
                  <a:pt x="1449765" y="911010"/>
                </a:lnTo>
                <a:lnTo>
                  <a:pt x="1846005" y="964636"/>
                </a:lnTo>
                <a:lnTo>
                  <a:pt x="1747707" y="1544804"/>
                </a:lnTo>
                <a:close/>
                <a:moveTo>
                  <a:pt x="1212878" y="1176091"/>
                </a:moveTo>
                <a:cubicBezTo>
                  <a:pt x="1219260" y="1191617"/>
                  <a:pt x="1231357" y="1203809"/>
                  <a:pt x="1246883" y="1210286"/>
                </a:cubicBezTo>
                <a:cubicBezTo>
                  <a:pt x="1254788" y="1213620"/>
                  <a:pt x="1263075" y="1215144"/>
                  <a:pt x="1271172" y="1215144"/>
                </a:cubicBezTo>
                <a:cubicBezTo>
                  <a:pt x="1279077" y="1215144"/>
                  <a:pt x="1286792" y="1213524"/>
                  <a:pt x="1294127" y="1210667"/>
                </a:cubicBezTo>
                <a:lnTo>
                  <a:pt x="1695034" y="1840365"/>
                </a:lnTo>
                <a:cubicBezTo>
                  <a:pt x="1690748" y="1843032"/>
                  <a:pt x="1686842" y="1846365"/>
                  <a:pt x="1683318" y="1850080"/>
                </a:cubicBezTo>
                <a:lnTo>
                  <a:pt x="1016663" y="1278580"/>
                </a:lnTo>
                <a:lnTo>
                  <a:pt x="1208211" y="1150469"/>
                </a:lnTo>
                <a:cubicBezTo>
                  <a:pt x="1207925" y="1159137"/>
                  <a:pt x="1209449" y="1167804"/>
                  <a:pt x="1212878" y="1176091"/>
                </a:cubicBezTo>
                <a:close/>
                <a:moveTo>
                  <a:pt x="1787236" y="1869511"/>
                </a:moveTo>
                <a:cubicBezTo>
                  <a:pt x="1782473" y="1857986"/>
                  <a:pt x="1774663" y="1848366"/>
                  <a:pt x="1764566" y="1841508"/>
                </a:cubicBezTo>
                <a:lnTo>
                  <a:pt x="1932302" y="1702824"/>
                </a:lnTo>
                <a:lnTo>
                  <a:pt x="2070033" y="1813790"/>
                </a:lnTo>
                <a:lnTo>
                  <a:pt x="1787712" y="1870845"/>
                </a:lnTo>
                <a:cubicBezTo>
                  <a:pt x="1787522" y="1870368"/>
                  <a:pt x="1787426" y="1869892"/>
                  <a:pt x="1787236" y="1869511"/>
                </a:cubicBezTo>
                <a:close/>
                <a:moveTo>
                  <a:pt x="2803935" y="86907"/>
                </a:moveTo>
                <a:cubicBezTo>
                  <a:pt x="2810316" y="102528"/>
                  <a:pt x="2822413" y="114625"/>
                  <a:pt x="2837939" y="121102"/>
                </a:cubicBezTo>
                <a:cubicBezTo>
                  <a:pt x="2841749" y="122721"/>
                  <a:pt x="2845559" y="123864"/>
                  <a:pt x="2849464" y="124626"/>
                </a:cubicBezTo>
                <a:lnTo>
                  <a:pt x="2676395" y="1049504"/>
                </a:lnTo>
                <a:cubicBezTo>
                  <a:pt x="2671156" y="1047503"/>
                  <a:pt x="2665822" y="1046170"/>
                  <a:pt x="2660488" y="1045598"/>
                </a:cubicBezTo>
                <a:lnTo>
                  <a:pt x="2002501" y="411329"/>
                </a:lnTo>
                <a:cubicBezTo>
                  <a:pt x="2003072" y="410186"/>
                  <a:pt x="2003739" y="409043"/>
                  <a:pt x="2004311" y="407804"/>
                </a:cubicBezTo>
                <a:cubicBezTo>
                  <a:pt x="2010788" y="392279"/>
                  <a:pt x="2010883" y="375229"/>
                  <a:pt x="2004501" y="359608"/>
                </a:cubicBezTo>
                <a:cubicBezTo>
                  <a:pt x="2001739" y="352845"/>
                  <a:pt x="1997738" y="346940"/>
                  <a:pt x="1992976" y="341606"/>
                </a:cubicBezTo>
                <a:lnTo>
                  <a:pt x="2799744" y="55760"/>
                </a:lnTo>
                <a:cubicBezTo>
                  <a:pt x="2798410" y="66333"/>
                  <a:pt x="2799839" y="76906"/>
                  <a:pt x="2803935" y="86907"/>
                </a:cubicBezTo>
                <a:close/>
                <a:moveTo>
                  <a:pt x="1899726" y="426092"/>
                </a:moveTo>
                <a:cubicBezTo>
                  <a:pt x="1905822" y="432665"/>
                  <a:pt x="1913156" y="438094"/>
                  <a:pt x="1921729" y="441713"/>
                </a:cubicBezTo>
                <a:cubicBezTo>
                  <a:pt x="1925825" y="443428"/>
                  <a:pt x="1930111" y="444666"/>
                  <a:pt x="1934302" y="445523"/>
                </a:cubicBezTo>
                <a:lnTo>
                  <a:pt x="1847434" y="957492"/>
                </a:lnTo>
                <a:lnTo>
                  <a:pt x="1456052" y="904533"/>
                </a:lnTo>
                <a:lnTo>
                  <a:pt x="1899726" y="426092"/>
                </a:lnTo>
                <a:close/>
                <a:moveTo>
                  <a:pt x="504599" y="839477"/>
                </a:moveTo>
                <a:cubicBezTo>
                  <a:pt x="511076" y="833572"/>
                  <a:pt x="516410" y="826238"/>
                  <a:pt x="520030" y="817665"/>
                </a:cubicBezTo>
                <a:cubicBezTo>
                  <a:pt x="524316" y="807473"/>
                  <a:pt x="525745" y="796615"/>
                  <a:pt x="524411" y="785852"/>
                </a:cubicBezTo>
                <a:lnTo>
                  <a:pt x="1440907" y="909867"/>
                </a:lnTo>
                <a:lnTo>
                  <a:pt x="1274410" y="1089414"/>
                </a:lnTo>
                <a:cubicBezTo>
                  <a:pt x="1248597" y="1088080"/>
                  <a:pt x="1223547" y="1102844"/>
                  <a:pt x="1212974" y="1127895"/>
                </a:cubicBezTo>
                <a:cubicBezTo>
                  <a:pt x="1211164" y="1132085"/>
                  <a:pt x="1209926" y="1136467"/>
                  <a:pt x="1209164" y="1140848"/>
                </a:cubicBezTo>
                <a:lnTo>
                  <a:pt x="1010758" y="1273532"/>
                </a:lnTo>
                <a:lnTo>
                  <a:pt x="504599" y="839477"/>
                </a:lnTo>
                <a:close/>
                <a:moveTo>
                  <a:pt x="1010186" y="1282771"/>
                </a:moveTo>
                <a:lnTo>
                  <a:pt x="1678365" y="1855700"/>
                </a:lnTo>
                <a:cubicBezTo>
                  <a:pt x="1675317" y="1859796"/>
                  <a:pt x="1672650" y="1864177"/>
                  <a:pt x="1670650" y="1869130"/>
                </a:cubicBezTo>
                <a:cubicBezTo>
                  <a:pt x="1668078" y="1875321"/>
                  <a:pt x="1666554" y="1881798"/>
                  <a:pt x="1665983" y="1888275"/>
                </a:cubicBezTo>
                <a:lnTo>
                  <a:pt x="125981" y="1929709"/>
                </a:lnTo>
                <a:cubicBezTo>
                  <a:pt x="125695" y="1922375"/>
                  <a:pt x="124266" y="1915136"/>
                  <a:pt x="121313" y="1908087"/>
                </a:cubicBezTo>
                <a:cubicBezTo>
                  <a:pt x="117980" y="1899896"/>
                  <a:pt x="112931" y="1892752"/>
                  <a:pt x="106740" y="1886751"/>
                </a:cubicBezTo>
                <a:lnTo>
                  <a:pt x="1010186" y="1282771"/>
                </a:lnTo>
                <a:close/>
                <a:moveTo>
                  <a:pt x="1789522" y="1910373"/>
                </a:moveTo>
                <a:cubicBezTo>
                  <a:pt x="1792570" y="1899705"/>
                  <a:pt x="1792665" y="1888656"/>
                  <a:pt x="1789903" y="1877988"/>
                </a:cubicBezTo>
                <a:lnTo>
                  <a:pt x="2077463" y="1819886"/>
                </a:lnTo>
                <a:lnTo>
                  <a:pt x="2874229" y="2461395"/>
                </a:lnTo>
                <a:cubicBezTo>
                  <a:pt x="2872514" y="2465681"/>
                  <a:pt x="2871371" y="2469967"/>
                  <a:pt x="2870705" y="2474444"/>
                </a:cubicBezTo>
                <a:lnTo>
                  <a:pt x="1789522" y="1910373"/>
                </a:lnTo>
                <a:close/>
                <a:moveTo>
                  <a:pt x="2991291" y="2460442"/>
                </a:moveTo>
                <a:cubicBezTo>
                  <a:pt x="2984910" y="2444916"/>
                  <a:pt x="2972813" y="2432724"/>
                  <a:pt x="2957287" y="2426247"/>
                </a:cubicBezTo>
                <a:cubicBezTo>
                  <a:pt x="2950429" y="2423390"/>
                  <a:pt x="2943380" y="2421866"/>
                  <a:pt x="2936332" y="2421485"/>
                </a:cubicBezTo>
                <a:lnTo>
                  <a:pt x="2785837" y="1676630"/>
                </a:lnTo>
                <a:lnTo>
                  <a:pt x="4006656" y="1429932"/>
                </a:lnTo>
                <a:cubicBezTo>
                  <a:pt x="4013133" y="1445172"/>
                  <a:pt x="4025039" y="1457174"/>
                  <a:pt x="4040375" y="1463555"/>
                </a:cubicBezTo>
                <a:cubicBezTo>
                  <a:pt x="4045518" y="1465746"/>
                  <a:pt x="4050757" y="1467080"/>
                  <a:pt x="4055996" y="1467746"/>
                </a:cubicBezTo>
                <a:lnTo>
                  <a:pt x="2995196" y="2474730"/>
                </a:lnTo>
                <a:cubicBezTo>
                  <a:pt x="2994435" y="2469872"/>
                  <a:pt x="2993196" y="2465109"/>
                  <a:pt x="2991291" y="2460442"/>
                </a:cubicBezTo>
                <a:close/>
              </a:path>
            </a:pathLst>
          </a:custGeom>
          <a:solidFill>
            <a:schemeClr val="tx2">
              <a:lumMod val="60000"/>
              <a:lumOff val="40000"/>
              <a:alpha val="15000"/>
            </a:schemeClr>
          </a:solidFill>
          <a:ln w="9525" cap="flat">
            <a:noFill/>
            <a:prstDash val="solid"/>
            <a:miter/>
          </a:ln>
        </p:spPr>
        <p:txBody>
          <a:bodyPr rtlCol="0" anchor="ctr"/>
          <a:lstStyle/>
          <a:p>
            <a:endParaRPr lang="en-US"/>
          </a:p>
        </p:txBody>
      </p:sp>
      <p:sp>
        <p:nvSpPr>
          <p:cNvPr id="64" name="Graphic 175">
            <a:extLst>
              <a:ext uri="{FF2B5EF4-FFF2-40B4-BE49-F238E27FC236}">
                <a16:creationId xmlns:a16="http://schemas.microsoft.com/office/drawing/2014/main" id="{872756AC-942A-4624-ADC1-FA198EEE969E}"/>
              </a:ext>
            </a:extLst>
          </p:cNvPr>
          <p:cNvSpPr/>
          <p:nvPr/>
        </p:nvSpPr>
        <p:spPr>
          <a:xfrm rot="2175169">
            <a:off x="710609" y="5523496"/>
            <a:ext cx="5356454" cy="3287756"/>
          </a:xfrm>
          <a:custGeom>
            <a:avLst/>
            <a:gdLst>
              <a:gd name="connsiteX0" fmla="*/ 4143245 w 4143375"/>
              <a:gd name="connsiteY0" fmla="*/ 1411073 h 2543175"/>
              <a:gd name="connsiteX1" fmla="*/ 4144864 w 4143375"/>
              <a:gd name="connsiteY1" fmla="*/ 1403834 h 2543175"/>
              <a:gd name="connsiteX2" fmla="*/ 4129243 w 4143375"/>
              <a:gd name="connsiteY2" fmla="*/ 1400309 h 2543175"/>
              <a:gd name="connsiteX3" fmla="*/ 4129148 w 4143375"/>
              <a:gd name="connsiteY3" fmla="*/ 1400214 h 2543175"/>
              <a:gd name="connsiteX4" fmla="*/ 4128671 w 4143375"/>
              <a:gd name="connsiteY4" fmla="*/ 1397642 h 2543175"/>
              <a:gd name="connsiteX5" fmla="*/ 4127243 w 4143375"/>
              <a:gd name="connsiteY5" fmla="*/ 1397928 h 2543175"/>
              <a:gd name="connsiteX6" fmla="*/ 4123052 w 4143375"/>
              <a:gd name="connsiteY6" fmla="*/ 1381545 h 2543175"/>
              <a:gd name="connsiteX7" fmla="*/ 4089047 w 4143375"/>
              <a:gd name="connsiteY7" fmla="*/ 1347350 h 2543175"/>
              <a:gd name="connsiteX8" fmla="*/ 4010466 w 4143375"/>
              <a:gd name="connsiteY8" fmla="*/ 1373449 h 2543175"/>
              <a:gd name="connsiteX9" fmla="*/ 2710209 w 4143375"/>
              <a:gd name="connsiteY9" fmla="*/ 1080460 h 2543175"/>
              <a:gd name="connsiteX10" fmla="*/ 2683348 w 4143375"/>
              <a:gd name="connsiteY10" fmla="*/ 1052837 h 2543175"/>
              <a:gd name="connsiteX11" fmla="*/ 2856894 w 4143375"/>
              <a:gd name="connsiteY11" fmla="*/ 125674 h 2543175"/>
              <a:gd name="connsiteX12" fmla="*/ 2862323 w 4143375"/>
              <a:gd name="connsiteY12" fmla="*/ 125960 h 2543175"/>
              <a:gd name="connsiteX13" fmla="*/ 2920616 w 4143375"/>
              <a:gd name="connsiteY13" fmla="*/ 87288 h 2543175"/>
              <a:gd name="connsiteX14" fmla="*/ 2920806 w 4143375"/>
              <a:gd name="connsiteY14" fmla="*/ 39092 h 2543175"/>
              <a:gd name="connsiteX15" fmla="*/ 2886802 w 4143375"/>
              <a:gd name="connsiteY15" fmla="*/ 4897 h 2543175"/>
              <a:gd name="connsiteX16" fmla="*/ 2804316 w 4143375"/>
              <a:gd name="connsiteY16" fmla="*/ 38711 h 2543175"/>
              <a:gd name="connsiteX17" fmla="*/ 2801458 w 4143375"/>
              <a:gd name="connsiteY17" fmla="*/ 47474 h 2543175"/>
              <a:gd name="connsiteX18" fmla="*/ 1987070 w 4143375"/>
              <a:gd name="connsiteY18" fmla="*/ 335986 h 2543175"/>
              <a:gd name="connsiteX19" fmla="*/ 1970497 w 4143375"/>
              <a:gd name="connsiteY19" fmla="*/ 325508 h 2543175"/>
              <a:gd name="connsiteX20" fmla="*/ 1888010 w 4143375"/>
              <a:gd name="connsiteY20" fmla="*/ 359322 h 2543175"/>
              <a:gd name="connsiteX21" fmla="*/ 1887820 w 4143375"/>
              <a:gd name="connsiteY21" fmla="*/ 407519 h 2543175"/>
              <a:gd name="connsiteX22" fmla="*/ 1895154 w 4143375"/>
              <a:gd name="connsiteY22" fmla="*/ 420377 h 2543175"/>
              <a:gd name="connsiteX23" fmla="*/ 1447289 w 4143375"/>
              <a:gd name="connsiteY23" fmla="*/ 903295 h 2543175"/>
              <a:gd name="connsiteX24" fmla="*/ 522983 w 4143375"/>
              <a:gd name="connsiteY24" fmla="*/ 778232 h 2543175"/>
              <a:gd name="connsiteX25" fmla="*/ 520220 w 4143375"/>
              <a:gd name="connsiteY25" fmla="*/ 769469 h 2543175"/>
              <a:gd name="connsiteX26" fmla="*/ 486216 w 4143375"/>
              <a:gd name="connsiteY26" fmla="*/ 735274 h 2543175"/>
              <a:gd name="connsiteX27" fmla="*/ 406968 w 4143375"/>
              <a:gd name="connsiteY27" fmla="*/ 762516 h 2543175"/>
              <a:gd name="connsiteX28" fmla="*/ 404873 w 4143375"/>
              <a:gd name="connsiteY28" fmla="*/ 762230 h 2543175"/>
              <a:gd name="connsiteX29" fmla="*/ 404015 w 4143375"/>
              <a:gd name="connsiteY29" fmla="*/ 768326 h 2543175"/>
              <a:gd name="connsiteX30" fmla="*/ 403634 w 4143375"/>
              <a:gd name="connsiteY30" fmla="*/ 769088 h 2543175"/>
              <a:gd name="connsiteX31" fmla="*/ 403444 w 4143375"/>
              <a:gd name="connsiteY31" fmla="*/ 817284 h 2543175"/>
              <a:gd name="connsiteX32" fmla="*/ 437448 w 4143375"/>
              <a:gd name="connsiteY32" fmla="*/ 851479 h 2543175"/>
              <a:gd name="connsiteX33" fmla="*/ 461737 w 4143375"/>
              <a:gd name="connsiteY33" fmla="*/ 856337 h 2543175"/>
              <a:gd name="connsiteX34" fmla="*/ 498694 w 4143375"/>
              <a:gd name="connsiteY34" fmla="*/ 844240 h 2543175"/>
              <a:gd name="connsiteX35" fmla="*/ 1004376 w 4143375"/>
              <a:gd name="connsiteY35" fmla="*/ 1277818 h 2543175"/>
              <a:gd name="connsiteX36" fmla="*/ 100930 w 4143375"/>
              <a:gd name="connsiteY36" fmla="*/ 1881798 h 2543175"/>
              <a:gd name="connsiteX37" fmla="*/ 87404 w 4143375"/>
              <a:gd name="connsiteY37" fmla="*/ 1873797 h 2543175"/>
              <a:gd name="connsiteX38" fmla="*/ 4918 w 4143375"/>
              <a:gd name="connsiteY38" fmla="*/ 1907611 h 2543175"/>
              <a:gd name="connsiteX39" fmla="*/ 4727 w 4143375"/>
              <a:gd name="connsiteY39" fmla="*/ 1955808 h 2543175"/>
              <a:gd name="connsiteX40" fmla="*/ 38732 w 4143375"/>
              <a:gd name="connsiteY40" fmla="*/ 1990002 h 2543175"/>
              <a:gd name="connsiteX41" fmla="*/ 63020 w 4143375"/>
              <a:gd name="connsiteY41" fmla="*/ 1994860 h 2543175"/>
              <a:gd name="connsiteX42" fmla="*/ 121313 w 4143375"/>
              <a:gd name="connsiteY42" fmla="*/ 1956188 h 2543175"/>
              <a:gd name="connsiteX43" fmla="*/ 125981 w 4143375"/>
              <a:gd name="connsiteY43" fmla="*/ 1937043 h 2543175"/>
              <a:gd name="connsiteX44" fmla="*/ 1665983 w 4143375"/>
              <a:gd name="connsiteY44" fmla="*/ 1895609 h 2543175"/>
              <a:gd name="connsiteX45" fmla="*/ 1670650 w 4143375"/>
              <a:gd name="connsiteY45" fmla="*/ 1917231 h 2543175"/>
              <a:gd name="connsiteX46" fmla="*/ 1704654 w 4143375"/>
              <a:gd name="connsiteY46" fmla="*/ 1951426 h 2543175"/>
              <a:gd name="connsiteX47" fmla="*/ 1728943 w 4143375"/>
              <a:gd name="connsiteY47" fmla="*/ 1956284 h 2543175"/>
              <a:gd name="connsiteX48" fmla="*/ 1787236 w 4143375"/>
              <a:gd name="connsiteY48" fmla="*/ 1917612 h 2543175"/>
              <a:gd name="connsiteX49" fmla="*/ 1787331 w 4143375"/>
              <a:gd name="connsiteY49" fmla="*/ 1917326 h 2543175"/>
              <a:gd name="connsiteX50" fmla="*/ 2870133 w 4143375"/>
              <a:gd name="connsiteY50" fmla="*/ 2482159 h 2543175"/>
              <a:gd name="connsiteX51" fmla="*/ 2874801 w 4143375"/>
              <a:gd name="connsiteY51" fmla="*/ 2507972 h 2543175"/>
              <a:gd name="connsiteX52" fmla="*/ 2908805 w 4143375"/>
              <a:gd name="connsiteY52" fmla="*/ 2542167 h 2543175"/>
              <a:gd name="connsiteX53" fmla="*/ 2933094 w 4143375"/>
              <a:gd name="connsiteY53" fmla="*/ 2547024 h 2543175"/>
              <a:gd name="connsiteX54" fmla="*/ 2991291 w 4143375"/>
              <a:gd name="connsiteY54" fmla="*/ 2508353 h 2543175"/>
              <a:gd name="connsiteX55" fmla="*/ 2996244 w 4143375"/>
              <a:gd name="connsiteY55" fmla="*/ 2483969 h 2543175"/>
              <a:gd name="connsiteX56" fmla="*/ 4066187 w 4143375"/>
              <a:gd name="connsiteY56" fmla="*/ 1468413 h 2543175"/>
              <a:gd name="connsiteX57" fmla="*/ 4122861 w 4143375"/>
              <a:gd name="connsiteY57" fmla="*/ 1429837 h 2543175"/>
              <a:gd name="connsiteX58" fmla="*/ 4127528 w 4143375"/>
              <a:gd name="connsiteY58" fmla="*/ 1410120 h 2543175"/>
              <a:gd name="connsiteX59" fmla="*/ 4129719 w 4143375"/>
              <a:gd name="connsiteY59" fmla="*/ 1408025 h 2543175"/>
              <a:gd name="connsiteX60" fmla="*/ 4143245 w 4143375"/>
              <a:gd name="connsiteY60" fmla="*/ 1411073 h 2543175"/>
              <a:gd name="connsiteX61" fmla="*/ 4006466 w 4143375"/>
              <a:gd name="connsiteY61" fmla="*/ 1381164 h 2543175"/>
              <a:gd name="connsiteX62" fmla="*/ 4004085 w 4143375"/>
              <a:gd name="connsiteY62" fmla="*/ 1422884 h 2543175"/>
              <a:gd name="connsiteX63" fmla="*/ 2784313 w 4143375"/>
              <a:gd name="connsiteY63" fmla="*/ 1669391 h 2543175"/>
              <a:gd name="connsiteX64" fmla="*/ 2682300 w 4143375"/>
              <a:gd name="connsiteY64" fmla="*/ 1164280 h 2543175"/>
              <a:gd name="connsiteX65" fmla="*/ 2712018 w 4143375"/>
              <a:gd name="connsiteY65" fmla="*/ 1132562 h 2543175"/>
              <a:gd name="connsiteX66" fmla="*/ 2713828 w 4143375"/>
              <a:gd name="connsiteY66" fmla="*/ 1088937 h 2543175"/>
              <a:gd name="connsiteX67" fmla="*/ 4006942 w 4143375"/>
              <a:gd name="connsiteY67" fmla="*/ 1380307 h 2543175"/>
              <a:gd name="connsiteX68" fmla="*/ 4006466 w 4143375"/>
              <a:gd name="connsiteY68" fmla="*/ 1381164 h 2543175"/>
              <a:gd name="connsiteX69" fmla="*/ 2877468 w 4143375"/>
              <a:gd name="connsiteY69" fmla="*/ 2454441 h 2543175"/>
              <a:gd name="connsiteX70" fmla="*/ 2086988 w 4143375"/>
              <a:gd name="connsiteY70" fmla="*/ 1817981 h 2543175"/>
              <a:gd name="connsiteX71" fmla="*/ 2778598 w 4143375"/>
              <a:gd name="connsiteY71" fmla="*/ 1678249 h 2543175"/>
              <a:gd name="connsiteX72" fmla="*/ 2928807 w 4143375"/>
              <a:gd name="connsiteY72" fmla="*/ 2421675 h 2543175"/>
              <a:gd name="connsiteX73" fmla="*/ 2877468 w 4143375"/>
              <a:gd name="connsiteY73" fmla="*/ 2454441 h 2543175"/>
              <a:gd name="connsiteX74" fmla="*/ 2079463 w 4143375"/>
              <a:gd name="connsiteY74" fmla="*/ 1811885 h 2543175"/>
              <a:gd name="connsiteX75" fmla="*/ 1938112 w 4143375"/>
              <a:gd name="connsiteY75" fmla="*/ 1698061 h 2543175"/>
              <a:gd name="connsiteX76" fmla="*/ 2604481 w 4143375"/>
              <a:gd name="connsiteY76" fmla="*/ 1147040 h 2543175"/>
              <a:gd name="connsiteX77" fmla="*/ 2629532 w 4143375"/>
              <a:gd name="connsiteY77" fmla="*/ 1166375 h 2543175"/>
              <a:gd name="connsiteX78" fmla="*/ 2653820 w 4143375"/>
              <a:gd name="connsiteY78" fmla="*/ 1171233 h 2543175"/>
              <a:gd name="connsiteX79" fmla="*/ 2675347 w 4143375"/>
              <a:gd name="connsiteY79" fmla="*/ 1167233 h 2543175"/>
              <a:gd name="connsiteX80" fmla="*/ 2777074 w 4143375"/>
              <a:gd name="connsiteY80" fmla="*/ 1670820 h 2543175"/>
              <a:gd name="connsiteX81" fmla="*/ 2079463 w 4143375"/>
              <a:gd name="connsiteY81" fmla="*/ 1811885 h 2543175"/>
              <a:gd name="connsiteX82" fmla="*/ 1945922 w 4143375"/>
              <a:gd name="connsiteY82" fmla="*/ 446571 h 2543175"/>
              <a:gd name="connsiteX83" fmla="*/ 1998596 w 4143375"/>
              <a:gd name="connsiteY83" fmla="*/ 418091 h 2543175"/>
              <a:gd name="connsiteX84" fmla="*/ 2649534 w 4143375"/>
              <a:gd name="connsiteY84" fmla="*/ 1045503 h 2543175"/>
              <a:gd name="connsiteX85" fmla="*/ 2612387 w 4143375"/>
              <a:gd name="connsiteY85" fmla="*/ 1060839 h 2543175"/>
              <a:gd name="connsiteX86" fmla="*/ 1854673 w 4143375"/>
              <a:gd name="connsiteY86" fmla="*/ 958349 h 2543175"/>
              <a:gd name="connsiteX87" fmla="*/ 1941541 w 4143375"/>
              <a:gd name="connsiteY87" fmla="*/ 446285 h 2543175"/>
              <a:gd name="connsiteX88" fmla="*/ 1945922 w 4143375"/>
              <a:gd name="connsiteY88" fmla="*/ 446571 h 2543175"/>
              <a:gd name="connsiteX89" fmla="*/ 2605814 w 4143375"/>
              <a:gd name="connsiteY89" fmla="*/ 1067411 h 2543175"/>
              <a:gd name="connsiteX90" fmla="*/ 2595623 w 4143375"/>
              <a:gd name="connsiteY90" fmla="*/ 1083889 h 2543175"/>
              <a:gd name="connsiteX91" fmla="*/ 2595432 w 4143375"/>
              <a:gd name="connsiteY91" fmla="*/ 1132085 h 2543175"/>
              <a:gd name="connsiteX92" fmla="*/ 2600100 w 4143375"/>
              <a:gd name="connsiteY92" fmla="*/ 1140944 h 2543175"/>
              <a:gd name="connsiteX93" fmla="*/ 1932111 w 4143375"/>
              <a:gd name="connsiteY93" fmla="*/ 1693203 h 2543175"/>
              <a:gd name="connsiteX94" fmla="*/ 1754279 w 4143375"/>
              <a:gd name="connsiteY94" fmla="*/ 1550042 h 2543175"/>
              <a:gd name="connsiteX95" fmla="*/ 1853435 w 4143375"/>
              <a:gd name="connsiteY95" fmla="*/ 965589 h 2543175"/>
              <a:gd name="connsiteX96" fmla="*/ 2605814 w 4143375"/>
              <a:gd name="connsiteY96" fmla="*/ 1067411 h 2543175"/>
              <a:gd name="connsiteX97" fmla="*/ 1309843 w 4143375"/>
              <a:gd name="connsiteY97" fmla="*/ 1201713 h 2543175"/>
              <a:gd name="connsiteX98" fmla="*/ 1746278 w 4143375"/>
              <a:gd name="connsiteY98" fmla="*/ 1553186 h 2543175"/>
              <a:gd name="connsiteX99" fmla="*/ 1698844 w 4143375"/>
              <a:gd name="connsiteY99" fmla="*/ 1832745 h 2543175"/>
              <a:gd name="connsiteX100" fmla="*/ 1300794 w 4143375"/>
              <a:gd name="connsiteY100" fmla="*/ 1207619 h 2543175"/>
              <a:gd name="connsiteX101" fmla="*/ 1309843 w 4143375"/>
              <a:gd name="connsiteY101" fmla="*/ 1201713 h 2543175"/>
              <a:gd name="connsiteX102" fmla="*/ 1753232 w 4143375"/>
              <a:gd name="connsiteY102" fmla="*/ 1835316 h 2543175"/>
              <a:gd name="connsiteX103" fmla="*/ 1706083 w 4143375"/>
              <a:gd name="connsiteY103" fmla="*/ 1834745 h 2543175"/>
              <a:gd name="connsiteX104" fmla="*/ 1752946 w 4143375"/>
              <a:gd name="connsiteY104" fmla="*/ 1558425 h 2543175"/>
              <a:gd name="connsiteX105" fmla="*/ 1926396 w 4143375"/>
              <a:gd name="connsiteY105" fmla="*/ 1698061 h 2543175"/>
              <a:gd name="connsiteX106" fmla="*/ 1757613 w 4143375"/>
              <a:gd name="connsiteY106" fmla="*/ 1837602 h 2543175"/>
              <a:gd name="connsiteX107" fmla="*/ 1753232 w 4143375"/>
              <a:gd name="connsiteY107" fmla="*/ 1835316 h 2543175"/>
              <a:gd name="connsiteX108" fmla="*/ 1747707 w 4143375"/>
              <a:gd name="connsiteY108" fmla="*/ 1544804 h 2543175"/>
              <a:gd name="connsiteX109" fmla="*/ 1315463 w 4143375"/>
              <a:gd name="connsiteY109" fmla="*/ 1196760 h 2543175"/>
              <a:gd name="connsiteX110" fmla="*/ 1329274 w 4143375"/>
              <a:gd name="connsiteY110" fmla="*/ 1176472 h 2543175"/>
              <a:gd name="connsiteX111" fmla="*/ 1329464 w 4143375"/>
              <a:gd name="connsiteY111" fmla="*/ 1128275 h 2543175"/>
              <a:gd name="connsiteX112" fmla="*/ 1295460 w 4143375"/>
              <a:gd name="connsiteY112" fmla="*/ 1094081 h 2543175"/>
              <a:gd name="connsiteX113" fmla="*/ 1283459 w 4143375"/>
              <a:gd name="connsiteY113" fmla="*/ 1090366 h 2543175"/>
              <a:gd name="connsiteX114" fmla="*/ 1449765 w 4143375"/>
              <a:gd name="connsiteY114" fmla="*/ 911010 h 2543175"/>
              <a:gd name="connsiteX115" fmla="*/ 1846005 w 4143375"/>
              <a:gd name="connsiteY115" fmla="*/ 964636 h 2543175"/>
              <a:gd name="connsiteX116" fmla="*/ 1747707 w 4143375"/>
              <a:gd name="connsiteY116" fmla="*/ 1544804 h 2543175"/>
              <a:gd name="connsiteX117" fmla="*/ 1212878 w 4143375"/>
              <a:gd name="connsiteY117" fmla="*/ 1176091 h 2543175"/>
              <a:gd name="connsiteX118" fmla="*/ 1246883 w 4143375"/>
              <a:gd name="connsiteY118" fmla="*/ 1210286 h 2543175"/>
              <a:gd name="connsiteX119" fmla="*/ 1271172 w 4143375"/>
              <a:gd name="connsiteY119" fmla="*/ 1215144 h 2543175"/>
              <a:gd name="connsiteX120" fmla="*/ 1294127 w 4143375"/>
              <a:gd name="connsiteY120" fmla="*/ 1210667 h 2543175"/>
              <a:gd name="connsiteX121" fmla="*/ 1695034 w 4143375"/>
              <a:gd name="connsiteY121" fmla="*/ 1840365 h 2543175"/>
              <a:gd name="connsiteX122" fmla="*/ 1683318 w 4143375"/>
              <a:gd name="connsiteY122" fmla="*/ 1850080 h 2543175"/>
              <a:gd name="connsiteX123" fmla="*/ 1016663 w 4143375"/>
              <a:gd name="connsiteY123" fmla="*/ 1278580 h 2543175"/>
              <a:gd name="connsiteX124" fmla="*/ 1208211 w 4143375"/>
              <a:gd name="connsiteY124" fmla="*/ 1150469 h 2543175"/>
              <a:gd name="connsiteX125" fmla="*/ 1212878 w 4143375"/>
              <a:gd name="connsiteY125" fmla="*/ 1176091 h 2543175"/>
              <a:gd name="connsiteX126" fmla="*/ 1787236 w 4143375"/>
              <a:gd name="connsiteY126" fmla="*/ 1869511 h 2543175"/>
              <a:gd name="connsiteX127" fmla="*/ 1764566 w 4143375"/>
              <a:gd name="connsiteY127" fmla="*/ 1841508 h 2543175"/>
              <a:gd name="connsiteX128" fmla="*/ 1932302 w 4143375"/>
              <a:gd name="connsiteY128" fmla="*/ 1702824 h 2543175"/>
              <a:gd name="connsiteX129" fmla="*/ 2070033 w 4143375"/>
              <a:gd name="connsiteY129" fmla="*/ 1813790 h 2543175"/>
              <a:gd name="connsiteX130" fmla="*/ 1787712 w 4143375"/>
              <a:gd name="connsiteY130" fmla="*/ 1870845 h 2543175"/>
              <a:gd name="connsiteX131" fmla="*/ 1787236 w 4143375"/>
              <a:gd name="connsiteY131" fmla="*/ 1869511 h 2543175"/>
              <a:gd name="connsiteX132" fmla="*/ 2803935 w 4143375"/>
              <a:gd name="connsiteY132" fmla="*/ 86907 h 2543175"/>
              <a:gd name="connsiteX133" fmla="*/ 2837939 w 4143375"/>
              <a:gd name="connsiteY133" fmla="*/ 121102 h 2543175"/>
              <a:gd name="connsiteX134" fmla="*/ 2849464 w 4143375"/>
              <a:gd name="connsiteY134" fmla="*/ 124626 h 2543175"/>
              <a:gd name="connsiteX135" fmla="*/ 2676395 w 4143375"/>
              <a:gd name="connsiteY135" fmla="*/ 1049504 h 2543175"/>
              <a:gd name="connsiteX136" fmla="*/ 2660488 w 4143375"/>
              <a:gd name="connsiteY136" fmla="*/ 1045598 h 2543175"/>
              <a:gd name="connsiteX137" fmla="*/ 2002501 w 4143375"/>
              <a:gd name="connsiteY137" fmla="*/ 411329 h 2543175"/>
              <a:gd name="connsiteX138" fmla="*/ 2004311 w 4143375"/>
              <a:gd name="connsiteY138" fmla="*/ 407804 h 2543175"/>
              <a:gd name="connsiteX139" fmla="*/ 2004501 w 4143375"/>
              <a:gd name="connsiteY139" fmla="*/ 359608 h 2543175"/>
              <a:gd name="connsiteX140" fmla="*/ 1992976 w 4143375"/>
              <a:gd name="connsiteY140" fmla="*/ 341606 h 2543175"/>
              <a:gd name="connsiteX141" fmla="*/ 2799744 w 4143375"/>
              <a:gd name="connsiteY141" fmla="*/ 55760 h 2543175"/>
              <a:gd name="connsiteX142" fmla="*/ 2803935 w 4143375"/>
              <a:gd name="connsiteY142" fmla="*/ 86907 h 2543175"/>
              <a:gd name="connsiteX143" fmla="*/ 1899726 w 4143375"/>
              <a:gd name="connsiteY143" fmla="*/ 426092 h 2543175"/>
              <a:gd name="connsiteX144" fmla="*/ 1921729 w 4143375"/>
              <a:gd name="connsiteY144" fmla="*/ 441713 h 2543175"/>
              <a:gd name="connsiteX145" fmla="*/ 1934302 w 4143375"/>
              <a:gd name="connsiteY145" fmla="*/ 445523 h 2543175"/>
              <a:gd name="connsiteX146" fmla="*/ 1847434 w 4143375"/>
              <a:gd name="connsiteY146" fmla="*/ 957492 h 2543175"/>
              <a:gd name="connsiteX147" fmla="*/ 1456052 w 4143375"/>
              <a:gd name="connsiteY147" fmla="*/ 904533 h 2543175"/>
              <a:gd name="connsiteX148" fmla="*/ 1899726 w 4143375"/>
              <a:gd name="connsiteY148" fmla="*/ 426092 h 2543175"/>
              <a:gd name="connsiteX149" fmla="*/ 504599 w 4143375"/>
              <a:gd name="connsiteY149" fmla="*/ 839477 h 2543175"/>
              <a:gd name="connsiteX150" fmla="*/ 520030 w 4143375"/>
              <a:gd name="connsiteY150" fmla="*/ 817665 h 2543175"/>
              <a:gd name="connsiteX151" fmla="*/ 524411 w 4143375"/>
              <a:gd name="connsiteY151" fmla="*/ 785852 h 2543175"/>
              <a:gd name="connsiteX152" fmla="*/ 1440907 w 4143375"/>
              <a:gd name="connsiteY152" fmla="*/ 909867 h 2543175"/>
              <a:gd name="connsiteX153" fmla="*/ 1274410 w 4143375"/>
              <a:gd name="connsiteY153" fmla="*/ 1089414 h 2543175"/>
              <a:gd name="connsiteX154" fmla="*/ 1212974 w 4143375"/>
              <a:gd name="connsiteY154" fmla="*/ 1127895 h 2543175"/>
              <a:gd name="connsiteX155" fmla="*/ 1209164 w 4143375"/>
              <a:gd name="connsiteY155" fmla="*/ 1140848 h 2543175"/>
              <a:gd name="connsiteX156" fmla="*/ 1010758 w 4143375"/>
              <a:gd name="connsiteY156" fmla="*/ 1273532 h 2543175"/>
              <a:gd name="connsiteX157" fmla="*/ 504599 w 4143375"/>
              <a:gd name="connsiteY157" fmla="*/ 839477 h 2543175"/>
              <a:gd name="connsiteX158" fmla="*/ 1010186 w 4143375"/>
              <a:gd name="connsiteY158" fmla="*/ 1282771 h 2543175"/>
              <a:gd name="connsiteX159" fmla="*/ 1678365 w 4143375"/>
              <a:gd name="connsiteY159" fmla="*/ 1855700 h 2543175"/>
              <a:gd name="connsiteX160" fmla="*/ 1670650 w 4143375"/>
              <a:gd name="connsiteY160" fmla="*/ 1869130 h 2543175"/>
              <a:gd name="connsiteX161" fmla="*/ 1665983 w 4143375"/>
              <a:gd name="connsiteY161" fmla="*/ 1888275 h 2543175"/>
              <a:gd name="connsiteX162" fmla="*/ 125981 w 4143375"/>
              <a:gd name="connsiteY162" fmla="*/ 1929709 h 2543175"/>
              <a:gd name="connsiteX163" fmla="*/ 121313 w 4143375"/>
              <a:gd name="connsiteY163" fmla="*/ 1908087 h 2543175"/>
              <a:gd name="connsiteX164" fmla="*/ 106740 w 4143375"/>
              <a:gd name="connsiteY164" fmla="*/ 1886751 h 2543175"/>
              <a:gd name="connsiteX165" fmla="*/ 1010186 w 4143375"/>
              <a:gd name="connsiteY165" fmla="*/ 1282771 h 2543175"/>
              <a:gd name="connsiteX166" fmla="*/ 1789522 w 4143375"/>
              <a:gd name="connsiteY166" fmla="*/ 1910373 h 2543175"/>
              <a:gd name="connsiteX167" fmla="*/ 1789903 w 4143375"/>
              <a:gd name="connsiteY167" fmla="*/ 1877988 h 2543175"/>
              <a:gd name="connsiteX168" fmla="*/ 2077463 w 4143375"/>
              <a:gd name="connsiteY168" fmla="*/ 1819886 h 2543175"/>
              <a:gd name="connsiteX169" fmla="*/ 2874229 w 4143375"/>
              <a:gd name="connsiteY169" fmla="*/ 2461395 h 2543175"/>
              <a:gd name="connsiteX170" fmla="*/ 2870705 w 4143375"/>
              <a:gd name="connsiteY170" fmla="*/ 2474444 h 2543175"/>
              <a:gd name="connsiteX171" fmla="*/ 1789522 w 4143375"/>
              <a:gd name="connsiteY171" fmla="*/ 1910373 h 2543175"/>
              <a:gd name="connsiteX172" fmla="*/ 2991291 w 4143375"/>
              <a:gd name="connsiteY172" fmla="*/ 2460442 h 2543175"/>
              <a:gd name="connsiteX173" fmla="*/ 2957287 w 4143375"/>
              <a:gd name="connsiteY173" fmla="*/ 2426247 h 2543175"/>
              <a:gd name="connsiteX174" fmla="*/ 2936332 w 4143375"/>
              <a:gd name="connsiteY174" fmla="*/ 2421485 h 2543175"/>
              <a:gd name="connsiteX175" fmla="*/ 2785837 w 4143375"/>
              <a:gd name="connsiteY175" fmla="*/ 1676630 h 2543175"/>
              <a:gd name="connsiteX176" fmla="*/ 4006656 w 4143375"/>
              <a:gd name="connsiteY176" fmla="*/ 1429932 h 2543175"/>
              <a:gd name="connsiteX177" fmla="*/ 4040375 w 4143375"/>
              <a:gd name="connsiteY177" fmla="*/ 1463555 h 2543175"/>
              <a:gd name="connsiteX178" fmla="*/ 4055996 w 4143375"/>
              <a:gd name="connsiteY178" fmla="*/ 1467746 h 2543175"/>
              <a:gd name="connsiteX179" fmla="*/ 2995196 w 4143375"/>
              <a:gd name="connsiteY179" fmla="*/ 2474730 h 2543175"/>
              <a:gd name="connsiteX180" fmla="*/ 2991291 w 4143375"/>
              <a:gd name="connsiteY180" fmla="*/ 2460442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143375" h="2543175">
                <a:moveTo>
                  <a:pt x="4143245" y="1411073"/>
                </a:moveTo>
                <a:lnTo>
                  <a:pt x="4144864" y="1403834"/>
                </a:lnTo>
                <a:lnTo>
                  <a:pt x="4129243" y="1400309"/>
                </a:lnTo>
                <a:lnTo>
                  <a:pt x="4129148" y="1400214"/>
                </a:lnTo>
                <a:lnTo>
                  <a:pt x="4128671" y="1397642"/>
                </a:lnTo>
                <a:lnTo>
                  <a:pt x="4127243" y="1397928"/>
                </a:lnTo>
                <a:cubicBezTo>
                  <a:pt x="4126576" y="1392404"/>
                  <a:pt x="4125243" y="1386879"/>
                  <a:pt x="4123052" y="1381545"/>
                </a:cubicBezTo>
                <a:cubicBezTo>
                  <a:pt x="4116670" y="1365924"/>
                  <a:pt x="4104573" y="1353828"/>
                  <a:pt x="4089047" y="1347350"/>
                </a:cubicBezTo>
                <a:cubicBezTo>
                  <a:pt x="4059615" y="1335063"/>
                  <a:pt x="4026183" y="1346779"/>
                  <a:pt x="4010466" y="1373449"/>
                </a:cubicBezTo>
                <a:lnTo>
                  <a:pt x="2710209" y="1080460"/>
                </a:lnTo>
                <a:cubicBezTo>
                  <a:pt x="2704303" y="1068554"/>
                  <a:pt x="2695064" y="1059029"/>
                  <a:pt x="2683348" y="1052837"/>
                </a:cubicBezTo>
                <a:lnTo>
                  <a:pt x="2856894" y="125674"/>
                </a:lnTo>
                <a:cubicBezTo>
                  <a:pt x="2858703" y="125864"/>
                  <a:pt x="2860513" y="125960"/>
                  <a:pt x="2862323" y="125960"/>
                </a:cubicBezTo>
                <a:cubicBezTo>
                  <a:pt x="2886993" y="125960"/>
                  <a:pt x="2910424" y="111386"/>
                  <a:pt x="2920616" y="87288"/>
                </a:cubicBezTo>
                <a:cubicBezTo>
                  <a:pt x="2927093" y="71762"/>
                  <a:pt x="2927188" y="54713"/>
                  <a:pt x="2920806" y="39092"/>
                </a:cubicBezTo>
                <a:cubicBezTo>
                  <a:pt x="2914425" y="23471"/>
                  <a:pt x="2902328" y="11374"/>
                  <a:pt x="2886802" y="4897"/>
                </a:cubicBezTo>
                <a:cubicBezTo>
                  <a:pt x="2854703" y="-8533"/>
                  <a:pt x="2817746" y="6611"/>
                  <a:pt x="2804316" y="38711"/>
                </a:cubicBezTo>
                <a:cubicBezTo>
                  <a:pt x="2803077" y="41568"/>
                  <a:pt x="2802220" y="44521"/>
                  <a:pt x="2801458" y="47474"/>
                </a:cubicBezTo>
                <a:lnTo>
                  <a:pt x="1987070" y="335986"/>
                </a:lnTo>
                <a:cubicBezTo>
                  <a:pt x="1982117" y="331795"/>
                  <a:pt x="1976688" y="328080"/>
                  <a:pt x="1970497" y="325508"/>
                </a:cubicBezTo>
                <a:cubicBezTo>
                  <a:pt x="1938398" y="312078"/>
                  <a:pt x="1901441" y="327223"/>
                  <a:pt x="1888010" y="359322"/>
                </a:cubicBezTo>
                <a:cubicBezTo>
                  <a:pt x="1881533" y="374848"/>
                  <a:pt x="1881438" y="391898"/>
                  <a:pt x="1887820" y="407519"/>
                </a:cubicBezTo>
                <a:cubicBezTo>
                  <a:pt x="1889725" y="412186"/>
                  <a:pt x="1892297" y="416377"/>
                  <a:pt x="1895154" y="420377"/>
                </a:cubicBezTo>
                <a:lnTo>
                  <a:pt x="1447289" y="903295"/>
                </a:lnTo>
                <a:lnTo>
                  <a:pt x="522983" y="778232"/>
                </a:lnTo>
                <a:cubicBezTo>
                  <a:pt x="522221" y="775279"/>
                  <a:pt x="521363" y="772326"/>
                  <a:pt x="520220" y="769469"/>
                </a:cubicBezTo>
                <a:cubicBezTo>
                  <a:pt x="513839" y="753943"/>
                  <a:pt x="501742" y="741751"/>
                  <a:pt x="486216" y="735274"/>
                </a:cubicBezTo>
                <a:cubicBezTo>
                  <a:pt x="456403" y="722796"/>
                  <a:pt x="422399" y="735083"/>
                  <a:pt x="406968" y="762516"/>
                </a:cubicBezTo>
                <a:lnTo>
                  <a:pt x="404873" y="762230"/>
                </a:lnTo>
                <a:lnTo>
                  <a:pt x="404015" y="768326"/>
                </a:lnTo>
                <a:cubicBezTo>
                  <a:pt x="403920" y="768612"/>
                  <a:pt x="403730" y="768802"/>
                  <a:pt x="403634" y="769088"/>
                </a:cubicBezTo>
                <a:cubicBezTo>
                  <a:pt x="397157" y="784614"/>
                  <a:pt x="397062" y="801758"/>
                  <a:pt x="403444" y="817284"/>
                </a:cubicBezTo>
                <a:cubicBezTo>
                  <a:pt x="409826" y="832810"/>
                  <a:pt x="421922" y="845002"/>
                  <a:pt x="437448" y="851479"/>
                </a:cubicBezTo>
                <a:cubicBezTo>
                  <a:pt x="445354" y="854813"/>
                  <a:pt x="453641" y="856337"/>
                  <a:pt x="461737" y="856337"/>
                </a:cubicBezTo>
                <a:cubicBezTo>
                  <a:pt x="475072" y="856337"/>
                  <a:pt x="488026" y="851955"/>
                  <a:pt x="498694" y="844240"/>
                </a:cubicBezTo>
                <a:lnTo>
                  <a:pt x="1004376" y="1277818"/>
                </a:lnTo>
                <a:lnTo>
                  <a:pt x="100930" y="1881798"/>
                </a:lnTo>
                <a:cubicBezTo>
                  <a:pt x="96739" y="1878655"/>
                  <a:pt x="92357" y="1875893"/>
                  <a:pt x="87404" y="1873797"/>
                </a:cubicBezTo>
                <a:cubicBezTo>
                  <a:pt x="55305" y="1860367"/>
                  <a:pt x="18348" y="1875512"/>
                  <a:pt x="4918" y="1907611"/>
                </a:cubicBezTo>
                <a:cubicBezTo>
                  <a:pt x="-1559" y="1923137"/>
                  <a:pt x="-1654" y="1940187"/>
                  <a:pt x="4727" y="1955808"/>
                </a:cubicBezTo>
                <a:cubicBezTo>
                  <a:pt x="11109" y="1971429"/>
                  <a:pt x="23206" y="1983525"/>
                  <a:pt x="38732" y="1990002"/>
                </a:cubicBezTo>
                <a:cubicBezTo>
                  <a:pt x="46637" y="1993336"/>
                  <a:pt x="54924" y="1994860"/>
                  <a:pt x="63020" y="1994860"/>
                </a:cubicBezTo>
                <a:cubicBezTo>
                  <a:pt x="87690" y="1994860"/>
                  <a:pt x="111122" y="1980287"/>
                  <a:pt x="121313" y="1956188"/>
                </a:cubicBezTo>
                <a:cubicBezTo>
                  <a:pt x="123885" y="1949997"/>
                  <a:pt x="125409" y="1943520"/>
                  <a:pt x="125981" y="1937043"/>
                </a:cubicBezTo>
                <a:lnTo>
                  <a:pt x="1665983" y="1895609"/>
                </a:lnTo>
                <a:cubicBezTo>
                  <a:pt x="1666268" y="1902944"/>
                  <a:pt x="1667697" y="1910183"/>
                  <a:pt x="1670650" y="1917231"/>
                </a:cubicBezTo>
                <a:cubicBezTo>
                  <a:pt x="1677032" y="1932757"/>
                  <a:pt x="1689128" y="1944949"/>
                  <a:pt x="1704654" y="1951426"/>
                </a:cubicBezTo>
                <a:cubicBezTo>
                  <a:pt x="1712560" y="1954760"/>
                  <a:pt x="1720847" y="1956284"/>
                  <a:pt x="1728943" y="1956284"/>
                </a:cubicBezTo>
                <a:cubicBezTo>
                  <a:pt x="1753613" y="1956284"/>
                  <a:pt x="1777044" y="1941711"/>
                  <a:pt x="1787236" y="1917612"/>
                </a:cubicBezTo>
                <a:cubicBezTo>
                  <a:pt x="1787236" y="1917517"/>
                  <a:pt x="1787331" y="1917422"/>
                  <a:pt x="1787331" y="1917326"/>
                </a:cubicBezTo>
                <a:lnTo>
                  <a:pt x="2870133" y="2482159"/>
                </a:lnTo>
                <a:cubicBezTo>
                  <a:pt x="2869847" y="2490922"/>
                  <a:pt x="2871371" y="2499685"/>
                  <a:pt x="2874801" y="2507972"/>
                </a:cubicBezTo>
                <a:cubicBezTo>
                  <a:pt x="2881182" y="2523593"/>
                  <a:pt x="2893279" y="2535689"/>
                  <a:pt x="2908805" y="2542167"/>
                </a:cubicBezTo>
                <a:cubicBezTo>
                  <a:pt x="2916711" y="2545500"/>
                  <a:pt x="2924997" y="2547024"/>
                  <a:pt x="2933094" y="2547024"/>
                </a:cubicBezTo>
                <a:cubicBezTo>
                  <a:pt x="2957763" y="2547024"/>
                  <a:pt x="2981195" y="2532451"/>
                  <a:pt x="2991291" y="2508353"/>
                </a:cubicBezTo>
                <a:cubicBezTo>
                  <a:pt x="2994625" y="2500542"/>
                  <a:pt x="2996244" y="2492256"/>
                  <a:pt x="2996244" y="2483969"/>
                </a:cubicBezTo>
                <a:lnTo>
                  <a:pt x="4066187" y="1468413"/>
                </a:lnTo>
                <a:cubicBezTo>
                  <a:pt x="4090286" y="1467842"/>
                  <a:pt x="4112955" y="1453459"/>
                  <a:pt x="4122861" y="1429837"/>
                </a:cubicBezTo>
                <a:cubicBezTo>
                  <a:pt x="4125528" y="1423455"/>
                  <a:pt x="4127052" y="1416788"/>
                  <a:pt x="4127528" y="1410120"/>
                </a:cubicBezTo>
                <a:lnTo>
                  <a:pt x="4129719" y="1408025"/>
                </a:lnTo>
                <a:lnTo>
                  <a:pt x="4143245" y="1411073"/>
                </a:lnTo>
                <a:close/>
                <a:moveTo>
                  <a:pt x="4006466" y="1381164"/>
                </a:moveTo>
                <a:cubicBezTo>
                  <a:pt x="4000846" y="1394595"/>
                  <a:pt x="4000084" y="1409168"/>
                  <a:pt x="4004085" y="1422884"/>
                </a:cubicBezTo>
                <a:lnTo>
                  <a:pt x="2784313" y="1669391"/>
                </a:lnTo>
                <a:lnTo>
                  <a:pt x="2682300" y="1164280"/>
                </a:lnTo>
                <a:cubicBezTo>
                  <a:pt x="2695254" y="1157708"/>
                  <a:pt x="2706018" y="1146945"/>
                  <a:pt x="2712018" y="1132562"/>
                </a:cubicBezTo>
                <a:cubicBezTo>
                  <a:pt x="2717924" y="1118560"/>
                  <a:pt x="2718495" y="1103225"/>
                  <a:pt x="2713828" y="1088937"/>
                </a:cubicBezTo>
                <a:lnTo>
                  <a:pt x="4006942" y="1380307"/>
                </a:lnTo>
                <a:cubicBezTo>
                  <a:pt x="4006752" y="1380688"/>
                  <a:pt x="4006656" y="1380974"/>
                  <a:pt x="4006466" y="1381164"/>
                </a:cubicBezTo>
                <a:close/>
                <a:moveTo>
                  <a:pt x="2877468" y="2454441"/>
                </a:moveTo>
                <a:lnTo>
                  <a:pt x="2086988" y="1817981"/>
                </a:lnTo>
                <a:lnTo>
                  <a:pt x="2778598" y="1678249"/>
                </a:lnTo>
                <a:lnTo>
                  <a:pt x="2928807" y="2421675"/>
                </a:lnTo>
                <a:cubicBezTo>
                  <a:pt x="2907662" y="2423009"/>
                  <a:pt x="2887945" y="2435010"/>
                  <a:pt x="2877468" y="2454441"/>
                </a:cubicBezTo>
                <a:close/>
                <a:moveTo>
                  <a:pt x="2079463" y="1811885"/>
                </a:moveTo>
                <a:lnTo>
                  <a:pt x="1938112" y="1698061"/>
                </a:lnTo>
                <a:lnTo>
                  <a:pt x="2604481" y="1147040"/>
                </a:lnTo>
                <a:cubicBezTo>
                  <a:pt x="2611053" y="1155422"/>
                  <a:pt x="2619435" y="1162185"/>
                  <a:pt x="2629532" y="1166375"/>
                </a:cubicBezTo>
                <a:cubicBezTo>
                  <a:pt x="2637437" y="1169709"/>
                  <a:pt x="2645724" y="1171233"/>
                  <a:pt x="2653820" y="1171233"/>
                </a:cubicBezTo>
                <a:cubicBezTo>
                  <a:pt x="2661250" y="1171233"/>
                  <a:pt x="2668489" y="1169804"/>
                  <a:pt x="2675347" y="1167233"/>
                </a:cubicBezTo>
                <a:lnTo>
                  <a:pt x="2777074" y="1670820"/>
                </a:lnTo>
                <a:lnTo>
                  <a:pt x="2079463" y="1811885"/>
                </a:lnTo>
                <a:close/>
                <a:moveTo>
                  <a:pt x="1945922" y="446571"/>
                </a:moveTo>
                <a:cubicBezTo>
                  <a:pt x="1966877" y="446571"/>
                  <a:pt x="1986880" y="435998"/>
                  <a:pt x="1998596" y="418091"/>
                </a:cubicBezTo>
                <a:lnTo>
                  <a:pt x="2649534" y="1045503"/>
                </a:lnTo>
                <a:cubicBezTo>
                  <a:pt x="2635818" y="1046456"/>
                  <a:pt x="2622769" y="1051885"/>
                  <a:pt x="2612387" y="1060839"/>
                </a:cubicBezTo>
                <a:lnTo>
                  <a:pt x="1854673" y="958349"/>
                </a:lnTo>
                <a:lnTo>
                  <a:pt x="1941541" y="446285"/>
                </a:lnTo>
                <a:cubicBezTo>
                  <a:pt x="1943065" y="446381"/>
                  <a:pt x="1944494" y="446571"/>
                  <a:pt x="1945922" y="446571"/>
                </a:cubicBezTo>
                <a:close/>
                <a:moveTo>
                  <a:pt x="2605814" y="1067411"/>
                </a:moveTo>
                <a:cubicBezTo>
                  <a:pt x="2601719" y="1072269"/>
                  <a:pt x="2598194" y="1077793"/>
                  <a:pt x="2595623" y="1083889"/>
                </a:cubicBezTo>
                <a:cubicBezTo>
                  <a:pt x="2589146" y="1099415"/>
                  <a:pt x="2589051" y="1116560"/>
                  <a:pt x="2595432" y="1132085"/>
                </a:cubicBezTo>
                <a:cubicBezTo>
                  <a:pt x="2596670" y="1135229"/>
                  <a:pt x="2598385" y="1138086"/>
                  <a:pt x="2600100" y="1140944"/>
                </a:cubicBezTo>
                <a:lnTo>
                  <a:pt x="1932111" y="1693203"/>
                </a:lnTo>
                <a:lnTo>
                  <a:pt x="1754279" y="1550042"/>
                </a:lnTo>
                <a:lnTo>
                  <a:pt x="1853435" y="965589"/>
                </a:lnTo>
                <a:lnTo>
                  <a:pt x="2605814" y="1067411"/>
                </a:lnTo>
                <a:close/>
                <a:moveTo>
                  <a:pt x="1309843" y="1201713"/>
                </a:moveTo>
                <a:lnTo>
                  <a:pt x="1746278" y="1553186"/>
                </a:lnTo>
                <a:lnTo>
                  <a:pt x="1698844" y="1832745"/>
                </a:lnTo>
                <a:lnTo>
                  <a:pt x="1300794" y="1207619"/>
                </a:lnTo>
                <a:cubicBezTo>
                  <a:pt x="1304033" y="1205904"/>
                  <a:pt x="1306985" y="1203904"/>
                  <a:pt x="1309843" y="1201713"/>
                </a:cubicBezTo>
                <a:close/>
                <a:moveTo>
                  <a:pt x="1753232" y="1835316"/>
                </a:moveTo>
                <a:cubicBezTo>
                  <a:pt x="1737611" y="1828744"/>
                  <a:pt x="1720751" y="1829030"/>
                  <a:pt x="1706083" y="1834745"/>
                </a:cubicBezTo>
                <a:lnTo>
                  <a:pt x="1752946" y="1558425"/>
                </a:lnTo>
                <a:lnTo>
                  <a:pt x="1926396" y="1698061"/>
                </a:lnTo>
                <a:lnTo>
                  <a:pt x="1757613" y="1837602"/>
                </a:lnTo>
                <a:cubicBezTo>
                  <a:pt x="1756089" y="1836936"/>
                  <a:pt x="1754756" y="1835983"/>
                  <a:pt x="1753232" y="1835316"/>
                </a:cubicBezTo>
                <a:close/>
                <a:moveTo>
                  <a:pt x="1747707" y="1544804"/>
                </a:moveTo>
                <a:lnTo>
                  <a:pt x="1315463" y="1196760"/>
                </a:lnTo>
                <a:cubicBezTo>
                  <a:pt x="1321178" y="1191141"/>
                  <a:pt x="1326035" y="1184378"/>
                  <a:pt x="1329274" y="1176472"/>
                </a:cubicBezTo>
                <a:cubicBezTo>
                  <a:pt x="1335751" y="1160946"/>
                  <a:pt x="1335846" y="1143896"/>
                  <a:pt x="1329464" y="1128275"/>
                </a:cubicBezTo>
                <a:cubicBezTo>
                  <a:pt x="1323083" y="1112654"/>
                  <a:pt x="1310986" y="1100558"/>
                  <a:pt x="1295460" y="1094081"/>
                </a:cubicBezTo>
                <a:cubicBezTo>
                  <a:pt x="1291555" y="1092462"/>
                  <a:pt x="1287459" y="1091223"/>
                  <a:pt x="1283459" y="1090366"/>
                </a:cubicBezTo>
                <a:lnTo>
                  <a:pt x="1449765" y="911010"/>
                </a:lnTo>
                <a:lnTo>
                  <a:pt x="1846005" y="964636"/>
                </a:lnTo>
                <a:lnTo>
                  <a:pt x="1747707" y="1544804"/>
                </a:lnTo>
                <a:close/>
                <a:moveTo>
                  <a:pt x="1212878" y="1176091"/>
                </a:moveTo>
                <a:cubicBezTo>
                  <a:pt x="1219260" y="1191617"/>
                  <a:pt x="1231357" y="1203809"/>
                  <a:pt x="1246883" y="1210286"/>
                </a:cubicBezTo>
                <a:cubicBezTo>
                  <a:pt x="1254788" y="1213620"/>
                  <a:pt x="1263075" y="1215144"/>
                  <a:pt x="1271172" y="1215144"/>
                </a:cubicBezTo>
                <a:cubicBezTo>
                  <a:pt x="1279077" y="1215144"/>
                  <a:pt x="1286792" y="1213524"/>
                  <a:pt x="1294127" y="1210667"/>
                </a:cubicBezTo>
                <a:lnTo>
                  <a:pt x="1695034" y="1840365"/>
                </a:lnTo>
                <a:cubicBezTo>
                  <a:pt x="1690748" y="1843032"/>
                  <a:pt x="1686842" y="1846365"/>
                  <a:pt x="1683318" y="1850080"/>
                </a:cubicBezTo>
                <a:lnTo>
                  <a:pt x="1016663" y="1278580"/>
                </a:lnTo>
                <a:lnTo>
                  <a:pt x="1208211" y="1150469"/>
                </a:lnTo>
                <a:cubicBezTo>
                  <a:pt x="1207925" y="1159137"/>
                  <a:pt x="1209449" y="1167804"/>
                  <a:pt x="1212878" y="1176091"/>
                </a:cubicBezTo>
                <a:close/>
                <a:moveTo>
                  <a:pt x="1787236" y="1869511"/>
                </a:moveTo>
                <a:cubicBezTo>
                  <a:pt x="1782473" y="1857986"/>
                  <a:pt x="1774663" y="1848366"/>
                  <a:pt x="1764566" y="1841508"/>
                </a:cubicBezTo>
                <a:lnTo>
                  <a:pt x="1932302" y="1702824"/>
                </a:lnTo>
                <a:lnTo>
                  <a:pt x="2070033" y="1813790"/>
                </a:lnTo>
                <a:lnTo>
                  <a:pt x="1787712" y="1870845"/>
                </a:lnTo>
                <a:cubicBezTo>
                  <a:pt x="1787522" y="1870368"/>
                  <a:pt x="1787426" y="1869892"/>
                  <a:pt x="1787236" y="1869511"/>
                </a:cubicBezTo>
                <a:close/>
                <a:moveTo>
                  <a:pt x="2803935" y="86907"/>
                </a:moveTo>
                <a:cubicBezTo>
                  <a:pt x="2810316" y="102528"/>
                  <a:pt x="2822413" y="114625"/>
                  <a:pt x="2837939" y="121102"/>
                </a:cubicBezTo>
                <a:cubicBezTo>
                  <a:pt x="2841749" y="122721"/>
                  <a:pt x="2845559" y="123864"/>
                  <a:pt x="2849464" y="124626"/>
                </a:cubicBezTo>
                <a:lnTo>
                  <a:pt x="2676395" y="1049504"/>
                </a:lnTo>
                <a:cubicBezTo>
                  <a:pt x="2671156" y="1047503"/>
                  <a:pt x="2665822" y="1046170"/>
                  <a:pt x="2660488" y="1045598"/>
                </a:cubicBezTo>
                <a:lnTo>
                  <a:pt x="2002501" y="411329"/>
                </a:lnTo>
                <a:cubicBezTo>
                  <a:pt x="2003072" y="410186"/>
                  <a:pt x="2003739" y="409043"/>
                  <a:pt x="2004311" y="407804"/>
                </a:cubicBezTo>
                <a:cubicBezTo>
                  <a:pt x="2010788" y="392279"/>
                  <a:pt x="2010883" y="375229"/>
                  <a:pt x="2004501" y="359608"/>
                </a:cubicBezTo>
                <a:cubicBezTo>
                  <a:pt x="2001739" y="352845"/>
                  <a:pt x="1997738" y="346940"/>
                  <a:pt x="1992976" y="341606"/>
                </a:cubicBezTo>
                <a:lnTo>
                  <a:pt x="2799744" y="55760"/>
                </a:lnTo>
                <a:cubicBezTo>
                  <a:pt x="2798410" y="66333"/>
                  <a:pt x="2799839" y="76906"/>
                  <a:pt x="2803935" y="86907"/>
                </a:cubicBezTo>
                <a:close/>
                <a:moveTo>
                  <a:pt x="1899726" y="426092"/>
                </a:moveTo>
                <a:cubicBezTo>
                  <a:pt x="1905822" y="432665"/>
                  <a:pt x="1913156" y="438094"/>
                  <a:pt x="1921729" y="441713"/>
                </a:cubicBezTo>
                <a:cubicBezTo>
                  <a:pt x="1925825" y="443428"/>
                  <a:pt x="1930111" y="444666"/>
                  <a:pt x="1934302" y="445523"/>
                </a:cubicBezTo>
                <a:lnTo>
                  <a:pt x="1847434" y="957492"/>
                </a:lnTo>
                <a:lnTo>
                  <a:pt x="1456052" y="904533"/>
                </a:lnTo>
                <a:lnTo>
                  <a:pt x="1899726" y="426092"/>
                </a:lnTo>
                <a:close/>
                <a:moveTo>
                  <a:pt x="504599" y="839477"/>
                </a:moveTo>
                <a:cubicBezTo>
                  <a:pt x="511076" y="833572"/>
                  <a:pt x="516410" y="826238"/>
                  <a:pt x="520030" y="817665"/>
                </a:cubicBezTo>
                <a:cubicBezTo>
                  <a:pt x="524316" y="807473"/>
                  <a:pt x="525745" y="796615"/>
                  <a:pt x="524411" y="785852"/>
                </a:cubicBezTo>
                <a:lnTo>
                  <a:pt x="1440907" y="909867"/>
                </a:lnTo>
                <a:lnTo>
                  <a:pt x="1274410" y="1089414"/>
                </a:lnTo>
                <a:cubicBezTo>
                  <a:pt x="1248597" y="1088080"/>
                  <a:pt x="1223547" y="1102844"/>
                  <a:pt x="1212974" y="1127895"/>
                </a:cubicBezTo>
                <a:cubicBezTo>
                  <a:pt x="1211164" y="1132085"/>
                  <a:pt x="1209926" y="1136467"/>
                  <a:pt x="1209164" y="1140848"/>
                </a:cubicBezTo>
                <a:lnTo>
                  <a:pt x="1010758" y="1273532"/>
                </a:lnTo>
                <a:lnTo>
                  <a:pt x="504599" y="839477"/>
                </a:lnTo>
                <a:close/>
                <a:moveTo>
                  <a:pt x="1010186" y="1282771"/>
                </a:moveTo>
                <a:lnTo>
                  <a:pt x="1678365" y="1855700"/>
                </a:lnTo>
                <a:cubicBezTo>
                  <a:pt x="1675317" y="1859796"/>
                  <a:pt x="1672650" y="1864177"/>
                  <a:pt x="1670650" y="1869130"/>
                </a:cubicBezTo>
                <a:cubicBezTo>
                  <a:pt x="1668078" y="1875321"/>
                  <a:pt x="1666554" y="1881798"/>
                  <a:pt x="1665983" y="1888275"/>
                </a:cubicBezTo>
                <a:lnTo>
                  <a:pt x="125981" y="1929709"/>
                </a:lnTo>
                <a:cubicBezTo>
                  <a:pt x="125695" y="1922375"/>
                  <a:pt x="124266" y="1915136"/>
                  <a:pt x="121313" y="1908087"/>
                </a:cubicBezTo>
                <a:cubicBezTo>
                  <a:pt x="117980" y="1899896"/>
                  <a:pt x="112931" y="1892752"/>
                  <a:pt x="106740" y="1886751"/>
                </a:cubicBezTo>
                <a:lnTo>
                  <a:pt x="1010186" y="1282771"/>
                </a:lnTo>
                <a:close/>
                <a:moveTo>
                  <a:pt x="1789522" y="1910373"/>
                </a:moveTo>
                <a:cubicBezTo>
                  <a:pt x="1792570" y="1899705"/>
                  <a:pt x="1792665" y="1888656"/>
                  <a:pt x="1789903" y="1877988"/>
                </a:cubicBezTo>
                <a:lnTo>
                  <a:pt x="2077463" y="1819886"/>
                </a:lnTo>
                <a:lnTo>
                  <a:pt x="2874229" y="2461395"/>
                </a:lnTo>
                <a:cubicBezTo>
                  <a:pt x="2872514" y="2465681"/>
                  <a:pt x="2871371" y="2469967"/>
                  <a:pt x="2870705" y="2474444"/>
                </a:cubicBezTo>
                <a:lnTo>
                  <a:pt x="1789522" y="1910373"/>
                </a:lnTo>
                <a:close/>
                <a:moveTo>
                  <a:pt x="2991291" y="2460442"/>
                </a:moveTo>
                <a:cubicBezTo>
                  <a:pt x="2984910" y="2444916"/>
                  <a:pt x="2972813" y="2432724"/>
                  <a:pt x="2957287" y="2426247"/>
                </a:cubicBezTo>
                <a:cubicBezTo>
                  <a:pt x="2950429" y="2423390"/>
                  <a:pt x="2943380" y="2421866"/>
                  <a:pt x="2936332" y="2421485"/>
                </a:cubicBezTo>
                <a:lnTo>
                  <a:pt x="2785837" y="1676630"/>
                </a:lnTo>
                <a:lnTo>
                  <a:pt x="4006656" y="1429932"/>
                </a:lnTo>
                <a:cubicBezTo>
                  <a:pt x="4013133" y="1445172"/>
                  <a:pt x="4025039" y="1457174"/>
                  <a:pt x="4040375" y="1463555"/>
                </a:cubicBezTo>
                <a:cubicBezTo>
                  <a:pt x="4045518" y="1465746"/>
                  <a:pt x="4050757" y="1467080"/>
                  <a:pt x="4055996" y="1467746"/>
                </a:cubicBezTo>
                <a:lnTo>
                  <a:pt x="2995196" y="2474730"/>
                </a:lnTo>
                <a:cubicBezTo>
                  <a:pt x="2994435" y="2469872"/>
                  <a:pt x="2993196" y="2465109"/>
                  <a:pt x="2991291" y="2460442"/>
                </a:cubicBezTo>
                <a:close/>
              </a:path>
            </a:pathLst>
          </a:custGeom>
          <a:solidFill>
            <a:schemeClr val="bg1">
              <a:alpha val="20000"/>
            </a:schemeClr>
          </a:solidFill>
          <a:ln w="9525" cap="flat">
            <a:noFill/>
            <a:prstDash val="solid"/>
            <a:miter/>
          </a:ln>
        </p:spPr>
        <p:txBody>
          <a:bodyPr rtlCol="0" anchor="ctr"/>
          <a:lstStyle/>
          <a:p>
            <a:endParaRPr lang="en-US"/>
          </a:p>
        </p:txBody>
      </p:sp>
      <p:sp>
        <p:nvSpPr>
          <p:cNvPr id="103" name="Rectangle: Rounded Corners 66">
            <a:extLst>
              <a:ext uri="{FF2B5EF4-FFF2-40B4-BE49-F238E27FC236}">
                <a16:creationId xmlns:a16="http://schemas.microsoft.com/office/drawing/2014/main" id="{89101F89-EAD2-411A-B65C-19EF95932264}"/>
              </a:ext>
            </a:extLst>
          </p:cNvPr>
          <p:cNvSpPr/>
          <p:nvPr/>
        </p:nvSpPr>
        <p:spPr>
          <a:xfrm>
            <a:off x="9017927" y="2004968"/>
            <a:ext cx="2435964" cy="2921522"/>
          </a:xfrm>
          <a:prstGeom prst="roundRect">
            <a:avLst>
              <a:gd name="adj" fmla="val 5676"/>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66">
            <a:extLst>
              <a:ext uri="{FF2B5EF4-FFF2-40B4-BE49-F238E27FC236}">
                <a16:creationId xmlns:a16="http://schemas.microsoft.com/office/drawing/2014/main" id="{23513241-CCD4-40E3-9C4A-F214E41C91FF}"/>
              </a:ext>
            </a:extLst>
          </p:cNvPr>
          <p:cNvSpPr/>
          <p:nvPr/>
        </p:nvSpPr>
        <p:spPr>
          <a:xfrm>
            <a:off x="6258539" y="2014988"/>
            <a:ext cx="2435964" cy="2911502"/>
          </a:xfrm>
          <a:prstGeom prst="roundRect">
            <a:avLst>
              <a:gd name="adj" fmla="val 5676"/>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66">
            <a:extLst>
              <a:ext uri="{FF2B5EF4-FFF2-40B4-BE49-F238E27FC236}">
                <a16:creationId xmlns:a16="http://schemas.microsoft.com/office/drawing/2014/main" id="{AE6EEAEA-1F67-4F4D-B7C9-5CD94AEED93C}"/>
              </a:ext>
            </a:extLst>
          </p:cNvPr>
          <p:cNvSpPr/>
          <p:nvPr/>
        </p:nvSpPr>
        <p:spPr>
          <a:xfrm>
            <a:off x="3490702" y="2004968"/>
            <a:ext cx="2457351" cy="2921521"/>
          </a:xfrm>
          <a:prstGeom prst="roundRect">
            <a:avLst>
              <a:gd name="adj" fmla="val 5676"/>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DF21AF4-7DFA-3541-BB17-97DD75206E0E}"/>
              </a:ext>
            </a:extLst>
          </p:cNvPr>
          <p:cNvSpPr/>
          <p:nvPr/>
        </p:nvSpPr>
        <p:spPr>
          <a:xfrm>
            <a:off x="3569816" y="2095414"/>
            <a:ext cx="2200856" cy="992131"/>
          </a:xfrm>
          <a:prstGeom prst="rect">
            <a:avLst/>
          </a:prstGeom>
        </p:spPr>
        <p:txBody>
          <a:bodyPr wrap="square">
            <a:spAutoFit/>
          </a:bodyPr>
          <a:lstStyle/>
          <a:p>
            <a:pPr>
              <a:lnSpc>
                <a:spcPts val="1800"/>
              </a:lnSpc>
              <a:spcAft>
                <a:spcPts val="600"/>
              </a:spcAft>
            </a:pPr>
            <a:r>
              <a:rPr lang="en-GB" sz="1200" dirty="0">
                <a:solidFill>
                  <a:schemeClr val="bg1"/>
                </a:solidFill>
                <a:latin typeface="Century Gothic" panose="020B0502020202020204" pitchFamily="34" charset="0"/>
                <a:cs typeface="Segoe UI Light" panose="020B0502040204020203" pitchFamily="34" charset="0"/>
              </a:rPr>
              <a:t>Language Python, frameworks like TensorFlow, Pytorch, and Scikit-Learn for training models</a:t>
            </a:r>
            <a:endParaRPr lang="en-US" sz="1200" dirty="0">
              <a:solidFill>
                <a:schemeClr val="bg1"/>
              </a:solidFill>
              <a:latin typeface="Century Gothic" panose="020B0502020202020204" pitchFamily="34" charset="0"/>
              <a:cs typeface="Segoe UI Light" panose="020B0502040204020203" pitchFamily="34" charset="0"/>
            </a:endParaRPr>
          </a:p>
        </p:txBody>
      </p:sp>
      <p:sp>
        <p:nvSpPr>
          <p:cNvPr id="37" name="Rectangle 36">
            <a:extLst>
              <a:ext uri="{FF2B5EF4-FFF2-40B4-BE49-F238E27FC236}">
                <a16:creationId xmlns:a16="http://schemas.microsoft.com/office/drawing/2014/main" id="{6E624844-F1D4-A646-ACCA-793208FA23F7}"/>
              </a:ext>
            </a:extLst>
          </p:cNvPr>
          <p:cNvSpPr/>
          <p:nvPr/>
        </p:nvSpPr>
        <p:spPr>
          <a:xfrm>
            <a:off x="6379766" y="2094671"/>
            <a:ext cx="2200856" cy="2146293"/>
          </a:xfrm>
          <a:prstGeom prst="rect">
            <a:avLst/>
          </a:prstGeom>
        </p:spPr>
        <p:txBody>
          <a:bodyPr wrap="square">
            <a:spAutoFit/>
          </a:bodyPr>
          <a:lstStyle/>
          <a:p>
            <a:pPr>
              <a:lnSpc>
                <a:spcPts val="1800"/>
              </a:lnSpc>
              <a:spcAft>
                <a:spcPts val="600"/>
              </a:spcAft>
            </a:pPr>
            <a:r>
              <a:rPr lang="en-GB" sz="1200" dirty="0">
                <a:solidFill>
                  <a:schemeClr val="bg1"/>
                </a:solidFill>
                <a:latin typeface="Century Gothic" panose="020B0502020202020204" pitchFamily="34" charset="0"/>
                <a:cs typeface="Segoe UI Light" panose="020B0502040204020203" pitchFamily="34" charset="0"/>
              </a:rPr>
              <a:t>Regular feedback and monitoring of the models, keep the model basic, scalable. TFX supports a feedback mechanism that can be easily used to manage model versioning as well as rolling out new models.</a:t>
            </a:r>
            <a:endParaRPr lang="en-US" sz="1200" dirty="0">
              <a:solidFill>
                <a:schemeClr val="bg1"/>
              </a:solidFill>
              <a:latin typeface="Century Gothic" panose="020B0502020202020204" pitchFamily="34" charset="0"/>
              <a:cs typeface="Segoe UI Light" panose="020B0502040204020203" pitchFamily="34" charset="0"/>
            </a:endParaRPr>
          </a:p>
        </p:txBody>
      </p:sp>
      <p:sp>
        <p:nvSpPr>
          <p:cNvPr id="42" name="Rectangle 41">
            <a:extLst>
              <a:ext uri="{FF2B5EF4-FFF2-40B4-BE49-F238E27FC236}">
                <a16:creationId xmlns:a16="http://schemas.microsoft.com/office/drawing/2014/main" id="{CA4C48AB-2B35-464C-BD16-0EDAA55879CA}"/>
              </a:ext>
            </a:extLst>
          </p:cNvPr>
          <p:cNvSpPr/>
          <p:nvPr/>
        </p:nvSpPr>
        <p:spPr>
          <a:xfrm>
            <a:off x="9150072" y="2089526"/>
            <a:ext cx="2200856" cy="2146293"/>
          </a:xfrm>
          <a:prstGeom prst="rect">
            <a:avLst/>
          </a:prstGeom>
        </p:spPr>
        <p:txBody>
          <a:bodyPr wrap="square">
            <a:spAutoFit/>
          </a:bodyPr>
          <a:lstStyle/>
          <a:p>
            <a:pPr>
              <a:lnSpc>
                <a:spcPts val="1800"/>
              </a:lnSpc>
              <a:spcAft>
                <a:spcPts val="600"/>
              </a:spcAft>
            </a:pPr>
            <a:r>
              <a:rPr lang="en-GB" sz="1200" dirty="0">
                <a:solidFill>
                  <a:schemeClr val="bg1"/>
                </a:solidFill>
                <a:latin typeface="Century Gothic" panose="020B0502020202020204" pitchFamily="34" charset="0"/>
                <a:cs typeface="Segoe UI Light" panose="020B0502040204020203" pitchFamily="34" charset="0"/>
              </a:rPr>
              <a:t>Starting with a simpler model is often the right approach to establish a baseline. Considerations at this point include precision requirements, accountability, explain ability, and alignment with business and regulations.</a:t>
            </a:r>
            <a:endParaRPr lang="en-US" sz="1200" dirty="0">
              <a:solidFill>
                <a:schemeClr val="bg1"/>
              </a:solidFill>
              <a:latin typeface="Century Gothic" panose="020B0502020202020204" pitchFamily="34" charset="0"/>
              <a:cs typeface="Segoe UI Light" panose="020B0502040204020203" pitchFamily="34" charset="0"/>
            </a:endParaRPr>
          </a:p>
        </p:txBody>
      </p:sp>
      <p:sp>
        <p:nvSpPr>
          <p:cNvPr id="57" name="Rectangle: Rounded Corners 66">
            <a:extLst>
              <a:ext uri="{FF2B5EF4-FFF2-40B4-BE49-F238E27FC236}">
                <a16:creationId xmlns:a16="http://schemas.microsoft.com/office/drawing/2014/main" id="{BE243A01-2027-5847-B244-AA9BE41AA5C5}"/>
              </a:ext>
            </a:extLst>
          </p:cNvPr>
          <p:cNvSpPr/>
          <p:nvPr/>
        </p:nvSpPr>
        <p:spPr>
          <a:xfrm>
            <a:off x="738109" y="2004968"/>
            <a:ext cx="2435964" cy="2921521"/>
          </a:xfrm>
          <a:prstGeom prst="roundRect">
            <a:avLst>
              <a:gd name="adj" fmla="val 5676"/>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9950AF3-0723-AE47-9867-4BFDD1254D8E}"/>
              </a:ext>
            </a:extLst>
          </p:cNvPr>
          <p:cNvSpPr/>
          <p:nvPr/>
        </p:nvSpPr>
        <p:spPr>
          <a:xfrm>
            <a:off x="719908" y="2037421"/>
            <a:ext cx="2511105" cy="2684902"/>
          </a:xfrm>
          <a:prstGeom prst="rect">
            <a:avLst/>
          </a:prstGeom>
        </p:spPr>
        <p:txBody>
          <a:bodyPr wrap="square">
            <a:spAutoFit/>
          </a:bodyPr>
          <a:lstStyle/>
          <a:p>
            <a:pPr>
              <a:lnSpc>
                <a:spcPts val="1800"/>
              </a:lnSpc>
              <a:spcAft>
                <a:spcPts val="600"/>
              </a:spcAft>
            </a:pPr>
            <a:r>
              <a:rPr lang="en-GB" sz="1200" dirty="0">
                <a:solidFill>
                  <a:schemeClr val="bg1"/>
                </a:solidFill>
                <a:latin typeface="Century Gothic" panose="020B0502020202020204" pitchFamily="34" charset="0"/>
                <a:cs typeface="Segoe UI Light" panose="020B0502040204020203" pitchFamily="34" charset="0"/>
              </a:rPr>
              <a:t>On-premise, in cloud storage, or in a hybrid of the two; if the data is large, while data stored in cloud storage systems like GCS, AWS S3, or Azure storage should be matched with cloud ML training and serving.  Inference will be done in batches, Inference data will be from webpages: JSON, CSV</a:t>
            </a:r>
          </a:p>
          <a:p>
            <a:pPr>
              <a:lnSpc>
                <a:spcPts val="1800"/>
              </a:lnSpc>
              <a:spcAft>
                <a:spcPts val="600"/>
              </a:spcAft>
            </a:pPr>
            <a:endParaRPr lang="en-US" sz="1200" dirty="0">
              <a:solidFill>
                <a:schemeClr val="bg1"/>
              </a:solidFill>
              <a:latin typeface="Century Gothic" panose="020B0502020202020204"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40B3A1E9-1D58-A34C-A856-2F9B42D149C6}"/>
              </a:ext>
            </a:extLst>
          </p:cNvPr>
          <p:cNvGrpSpPr/>
          <p:nvPr/>
        </p:nvGrpSpPr>
        <p:grpSpPr>
          <a:xfrm>
            <a:off x="835255" y="4604500"/>
            <a:ext cx="2208202" cy="779076"/>
            <a:chOff x="851990" y="4595377"/>
            <a:chExt cx="2208202" cy="779076"/>
          </a:xfrm>
        </p:grpSpPr>
        <p:sp>
          <p:nvSpPr>
            <p:cNvPr id="107" name="Rectangle: Rounded Corners 66">
              <a:extLst>
                <a:ext uri="{FF2B5EF4-FFF2-40B4-BE49-F238E27FC236}">
                  <a16:creationId xmlns:a16="http://schemas.microsoft.com/office/drawing/2014/main" id="{7978333A-9F20-482D-96F5-3BBBBA9B9289}"/>
                </a:ext>
              </a:extLst>
            </p:cNvPr>
            <p:cNvSpPr/>
            <p:nvPr/>
          </p:nvSpPr>
          <p:spPr>
            <a:xfrm>
              <a:off x="851990" y="4595377"/>
              <a:ext cx="2208202" cy="779076"/>
            </a:xfrm>
            <a:prstGeom prst="roundRect">
              <a:avLst>
                <a:gd name="adj" fmla="val 11459"/>
              </a:avLst>
            </a:prstGeom>
            <a:gradFill flip="none" rotWithShape="1">
              <a:gsLst>
                <a:gs pos="77000">
                  <a:schemeClr val="accent3"/>
                </a:gs>
                <a:gs pos="0">
                  <a:schemeClr val="accent2"/>
                </a:gs>
              </a:gsLst>
              <a:lin ang="2700000" scaled="1"/>
              <a:tileRect/>
            </a:gradFill>
            <a:ln w="15875" cmpd="sng">
              <a:solidFill>
                <a:schemeClr val="bg1"/>
              </a:solidFill>
              <a:prstDash val="solid"/>
            </a:ln>
            <a:effectLst>
              <a:outerShdw blurRad="698500" dist="889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56" name="Rectangle 55">
              <a:extLst>
                <a:ext uri="{FF2B5EF4-FFF2-40B4-BE49-F238E27FC236}">
                  <a16:creationId xmlns:a16="http://schemas.microsoft.com/office/drawing/2014/main" id="{DA67C2A4-D7AA-124B-8359-CB7AC1FCA45F}"/>
                </a:ext>
              </a:extLst>
            </p:cNvPr>
            <p:cNvSpPr/>
            <p:nvPr/>
          </p:nvSpPr>
          <p:spPr>
            <a:xfrm>
              <a:off x="974319" y="4745234"/>
              <a:ext cx="1963544" cy="479362"/>
            </a:xfrm>
            <a:prstGeom prst="rect">
              <a:avLst/>
            </a:prstGeom>
          </p:spPr>
          <p:txBody>
            <a:bodyPr wrap="square" anchor="ctr">
              <a:spAutoFit/>
            </a:bodyPr>
            <a:lstStyle/>
            <a:p>
              <a:pPr algn="ctr">
                <a:lnSpc>
                  <a:spcPts val="1600"/>
                </a:lnSpc>
              </a:pPr>
              <a:r>
                <a:rPr lang="id-ID" sz="1000" b="1" spc="40" dirty="0">
                  <a:solidFill>
                    <a:schemeClr val="bg1"/>
                  </a:solidFill>
                  <a:latin typeface="Century Gothic" panose="020B0502020202020204" pitchFamily="34" charset="0"/>
                  <a:cs typeface="Segoe UI" panose="020B0502040204020203" pitchFamily="34" charset="0"/>
                </a:rPr>
                <a:t>DATA STORAGE AND RETRIEVAL</a:t>
              </a:r>
              <a:endParaRPr lang="en-US" sz="1000" b="1" spc="40" dirty="0">
                <a:solidFill>
                  <a:schemeClr val="bg1"/>
                </a:solidFill>
                <a:latin typeface="Century Gothic" panose="020B0502020202020204" pitchFamily="34" charset="0"/>
                <a:cs typeface="Segoe UI" panose="020B0502040204020203" pitchFamily="34" charset="0"/>
              </a:endParaRPr>
            </a:p>
          </p:txBody>
        </p:sp>
      </p:grpSp>
      <p:grpSp>
        <p:nvGrpSpPr>
          <p:cNvPr id="3" name="Group 2">
            <a:extLst>
              <a:ext uri="{FF2B5EF4-FFF2-40B4-BE49-F238E27FC236}">
                <a16:creationId xmlns:a16="http://schemas.microsoft.com/office/drawing/2014/main" id="{DD30D56C-2D88-894E-9F9C-0DAA5CE9D6C3}"/>
              </a:ext>
            </a:extLst>
          </p:cNvPr>
          <p:cNvGrpSpPr/>
          <p:nvPr/>
        </p:nvGrpSpPr>
        <p:grpSpPr>
          <a:xfrm>
            <a:off x="3648543" y="4584266"/>
            <a:ext cx="2208202" cy="779076"/>
            <a:chOff x="3625970" y="4595377"/>
            <a:chExt cx="2208202" cy="779076"/>
          </a:xfrm>
        </p:grpSpPr>
        <p:sp>
          <p:nvSpPr>
            <p:cNvPr id="121" name="Rectangle: Rounded Corners 66">
              <a:extLst>
                <a:ext uri="{FF2B5EF4-FFF2-40B4-BE49-F238E27FC236}">
                  <a16:creationId xmlns:a16="http://schemas.microsoft.com/office/drawing/2014/main" id="{2EBBAF88-2130-4834-AD3B-C06D2967117C}"/>
                </a:ext>
              </a:extLst>
            </p:cNvPr>
            <p:cNvSpPr/>
            <p:nvPr/>
          </p:nvSpPr>
          <p:spPr>
            <a:xfrm>
              <a:off x="3625970" y="4595377"/>
              <a:ext cx="2208202" cy="779076"/>
            </a:xfrm>
            <a:prstGeom prst="roundRect">
              <a:avLst>
                <a:gd name="adj" fmla="val 11459"/>
              </a:avLst>
            </a:prstGeom>
            <a:gradFill flip="none" rotWithShape="1">
              <a:gsLst>
                <a:gs pos="77000">
                  <a:schemeClr val="accent3"/>
                </a:gs>
                <a:gs pos="0">
                  <a:schemeClr val="accent2"/>
                </a:gs>
              </a:gsLst>
              <a:lin ang="2700000" scaled="1"/>
              <a:tileRect/>
            </a:gradFill>
            <a:ln w="15875" cmpd="sng">
              <a:solidFill>
                <a:schemeClr val="bg1"/>
              </a:solidFill>
              <a:prstDash val="solid"/>
            </a:ln>
            <a:effectLst>
              <a:outerShdw blurRad="698500" dist="889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122" name="Rectangle 121">
              <a:extLst>
                <a:ext uri="{FF2B5EF4-FFF2-40B4-BE49-F238E27FC236}">
                  <a16:creationId xmlns:a16="http://schemas.microsoft.com/office/drawing/2014/main" id="{76704445-D39F-4A66-8FF6-EE0C4444956C}"/>
                </a:ext>
              </a:extLst>
            </p:cNvPr>
            <p:cNvSpPr/>
            <p:nvPr/>
          </p:nvSpPr>
          <p:spPr>
            <a:xfrm>
              <a:off x="3707664" y="4745234"/>
              <a:ext cx="2044814" cy="479362"/>
            </a:xfrm>
            <a:prstGeom prst="rect">
              <a:avLst/>
            </a:prstGeom>
          </p:spPr>
          <p:txBody>
            <a:bodyPr wrap="square" anchor="ctr">
              <a:spAutoFit/>
            </a:bodyPr>
            <a:lstStyle/>
            <a:p>
              <a:pPr algn="ctr">
                <a:lnSpc>
                  <a:spcPts val="1600"/>
                </a:lnSpc>
              </a:pPr>
              <a:r>
                <a:rPr lang="id-ID" sz="1000" b="1" spc="40" dirty="0">
                  <a:solidFill>
                    <a:schemeClr val="bg1"/>
                  </a:solidFill>
                  <a:latin typeface="Century Gothic" panose="020B0502020202020204" pitchFamily="34" charset="0"/>
                  <a:cs typeface="Segoe UI" panose="020B0502040204020203" pitchFamily="34" charset="0"/>
                </a:rPr>
                <a:t>FRAMEWORKS AND TOOLING</a:t>
              </a:r>
            </a:p>
          </p:txBody>
        </p:sp>
      </p:grpSp>
      <p:grpSp>
        <p:nvGrpSpPr>
          <p:cNvPr id="4" name="Group 3">
            <a:extLst>
              <a:ext uri="{FF2B5EF4-FFF2-40B4-BE49-F238E27FC236}">
                <a16:creationId xmlns:a16="http://schemas.microsoft.com/office/drawing/2014/main" id="{2021C14A-069B-EC49-AEA8-ADAF8CDF1C30}"/>
              </a:ext>
            </a:extLst>
          </p:cNvPr>
          <p:cNvGrpSpPr/>
          <p:nvPr/>
        </p:nvGrpSpPr>
        <p:grpSpPr>
          <a:xfrm>
            <a:off x="6372420" y="4595377"/>
            <a:ext cx="2208202" cy="779076"/>
            <a:chOff x="6372420" y="4595377"/>
            <a:chExt cx="2208202" cy="779076"/>
          </a:xfrm>
        </p:grpSpPr>
        <p:sp>
          <p:nvSpPr>
            <p:cNvPr id="124" name="Rectangle: Rounded Corners 66">
              <a:extLst>
                <a:ext uri="{FF2B5EF4-FFF2-40B4-BE49-F238E27FC236}">
                  <a16:creationId xmlns:a16="http://schemas.microsoft.com/office/drawing/2014/main" id="{68956046-3D8A-4920-9E13-C27C7A07AD0E}"/>
                </a:ext>
              </a:extLst>
            </p:cNvPr>
            <p:cNvSpPr/>
            <p:nvPr/>
          </p:nvSpPr>
          <p:spPr>
            <a:xfrm>
              <a:off x="6372420" y="4595377"/>
              <a:ext cx="2208202" cy="779076"/>
            </a:xfrm>
            <a:prstGeom prst="roundRect">
              <a:avLst>
                <a:gd name="adj" fmla="val 11459"/>
              </a:avLst>
            </a:prstGeom>
            <a:gradFill flip="none" rotWithShape="1">
              <a:gsLst>
                <a:gs pos="77000">
                  <a:schemeClr val="accent3"/>
                </a:gs>
                <a:gs pos="0">
                  <a:schemeClr val="accent2"/>
                </a:gs>
              </a:gsLst>
              <a:lin ang="2700000" scaled="1"/>
              <a:tileRect/>
            </a:gradFill>
            <a:ln w="15875" cmpd="sng">
              <a:solidFill>
                <a:schemeClr val="bg1"/>
              </a:solidFill>
              <a:prstDash val="solid"/>
            </a:ln>
            <a:effectLst>
              <a:outerShdw blurRad="698500" dist="889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125" name="Rectangle 124">
              <a:extLst>
                <a:ext uri="{FF2B5EF4-FFF2-40B4-BE49-F238E27FC236}">
                  <a16:creationId xmlns:a16="http://schemas.microsoft.com/office/drawing/2014/main" id="{5C83D398-1EEB-4394-86F5-F67305C5C8BA}"/>
                </a:ext>
              </a:extLst>
            </p:cNvPr>
            <p:cNvSpPr/>
            <p:nvPr/>
          </p:nvSpPr>
          <p:spPr>
            <a:xfrm>
              <a:off x="6372420" y="4847826"/>
              <a:ext cx="2208202" cy="274178"/>
            </a:xfrm>
            <a:prstGeom prst="rect">
              <a:avLst/>
            </a:prstGeom>
          </p:spPr>
          <p:txBody>
            <a:bodyPr wrap="square" anchor="ctr">
              <a:spAutoFit/>
            </a:bodyPr>
            <a:lstStyle/>
            <a:p>
              <a:pPr algn="ctr">
                <a:lnSpc>
                  <a:spcPts val="1600"/>
                </a:lnSpc>
              </a:pPr>
              <a:r>
                <a:rPr lang="id-ID" sz="1000" b="1" spc="40" dirty="0">
                  <a:solidFill>
                    <a:schemeClr val="bg1"/>
                  </a:solidFill>
                  <a:latin typeface="Century Gothic" panose="020B0502020202020204" pitchFamily="34" charset="0"/>
                  <a:cs typeface="Segoe UI" panose="020B0502040204020203" pitchFamily="34" charset="0"/>
                </a:rPr>
                <a:t>FEEDBACK AND ITERATION:</a:t>
              </a:r>
            </a:p>
          </p:txBody>
        </p:sp>
      </p:grpSp>
      <p:sp>
        <p:nvSpPr>
          <p:cNvPr id="128" name="Rectangle 127">
            <a:extLst>
              <a:ext uri="{FF2B5EF4-FFF2-40B4-BE49-F238E27FC236}">
                <a16:creationId xmlns:a16="http://schemas.microsoft.com/office/drawing/2014/main" id="{F8E932F3-B2B1-4362-897C-B1EAF5262B89}"/>
              </a:ext>
            </a:extLst>
          </p:cNvPr>
          <p:cNvSpPr/>
          <p:nvPr/>
        </p:nvSpPr>
        <p:spPr>
          <a:xfrm>
            <a:off x="9254138" y="4847826"/>
            <a:ext cx="1963544" cy="274178"/>
          </a:xfrm>
          <a:prstGeom prst="rect">
            <a:avLst/>
          </a:prstGeom>
        </p:spPr>
        <p:txBody>
          <a:bodyPr wrap="square" anchor="ctr">
            <a:spAutoFit/>
          </a:bodyPr>
          <a:lstStyle/>
          <a:p>
            <a:pPr algn="ctr">
              <a:lnSpc>
                <a:spcPts val="1600"/>
              </a:lnSpc>
            </a:pPr>
            <a:endParaRPr lang="id-ID" sz="1000" b="1" spc="40" dirty="0">
              <a:solidFill>
                <a:schemeClr val="bg1"/>
              </a:solidFill>
              <a:latin typeface="Century Gothic" panose="020B0502020202020204" pitchFamily="34" charset="0"/>
              <a:cs typeface="Segoe UI" panose="020B0502040204020203" pitchFamily="34" charset="0"/>
            </a:endParaRPr>
          </a:p>
        </p:txBody>
      </p:sp>
      <p:grpSp>
        <p:nvGrpSpPr>
          <p:cNvPr id="30" name="Group 29">
            <a:extLst>
              <a:ext uri="{FF2B5EF4-FFF2-40B4-BE49-F238E27FC236}">
                <a16:creationId xmlns:a16="http://schemas.microsoft.com/office/drawing/2014/main" id="{71D30162-3E47-4A40-845C-F5CCCCA16AE0}"/>
              </a:ext>
            </a:extLst>
          </p:cNvPr>
          <p:cNvGrpSpPr/>
          <p:nvPr/>
        </p:nvGrpSpPr>
        <p:grpSpPr>
          <a:xfrm>
            <a:off x="9148683" y="4584266"/>
            <a:ext cx="2208202" cy="779076"/>
            <a:chOff x="6372420" y="4595377"/>
            <a:chExt cx="2208202" cy="779076"/>
          </a:xfrm>
        </p:grpSpPr>
        <p:sp>
          <p:nvSpPr>
            <p:cNvPr id="31" name="Rectangle: Rounded Corners 66">
              <a:extLst>
                <a:ext uri="{FF2B5EF4-FFF2-40B4-BE49-F238E27FC236}">
                  <a16:creationId xmlns:a16="http://schemas.microsoft.com/office/drawing/2014/main" id="{1784D882-24B7-4276-9298-AFA17489E27B}"/>
                </a:ext>
              </a:extLst>
            </p:cNvPr>
            <p:cNvSpPr/>
            <p:nvPr/>
          </p:nvSpPr>
          <p:spPr>
            <a:xfrm>
              <a:off x="6372420" y="4595377"/>
              <a:ext cx="2208202" cy="779076"/>
            </a:xfrm>
            <a:prstGeom prst="roundRect">
              <a:avLst>
                <a:gd name="adj" fmla="val 11459"/>
              </a:avLst>
            </a:prstGeom>
            <a:gradFill flip="none" rotWithShape="1">
              <a:gsLst>
                <a:gs pos="77000">
                  <a:schemeClr val="accent3"/>
                </a:gs>
                <a:gs pos="0">
                  <a:schemeClr val="accent2"/>
                </a:gs>
              </a:gsLst>
              <a:lin ang="2700000" scaled="1"/>
              <a:tileRect/>
            </a:gradFill>
            <a:ln w="15875" cmpd="sng">
              <a:solidFill>
                <a:schemeClr val="bg1"/>
              </a:solidFill>
              <a:prstDash val="solid"/>
            </a:ln>
            <a:effectLst>
              <a:outerShdw blurRad="698500" dist="889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3" name="Rectangle 32">
              <a:extLst>
                <a:ext uri="{FF2B5EF4-FFF2-40B4-BE49-F238E27FC236}">
                  <a16:creationId xmlns:a16="http://schemas.microsoft.com/office/drawing/2014/main" id="{D5636965-9146-4CE6-A799-641ECE501381}"/>
                </a:ext>
              </a:extLst>
            </p:cNvPr>
            <p:cNvSpPr/>
            <p:nvPr/>
          </p:nvSpPr>
          <p:spPr>
            <a:xfrm>
              <a:off x="6372420" y="4847826"/>
              <a:ext cx="2208202" cy="274178"/>
            </a:xfrm>
            <a:prstGeom prst="rect">
              <a:avLst/>
            </a:prstGeom>
          </p:spPr>
          <p:txBody>
            <a:bodyPr wrap="square" anchor="ctr">
              <a:spAutoFit/>
            </a:bodyPr>
            <a:lstStyle/>
            <a:p>
              <a:pPr algn="ctr">
                <a:lnSpc>
                  <a:spcPts val="1600"/>
                </a:lnSpc>
              </a:pPr>
              <a:r>
                <a:rPr lang="en-US" sz="1000" b="1" spc="40" dirty="0">
                  <a:solidFill>
                    <a:schemeClr val="bg1"/>
                  </a:solidFill>
                  <a:latin typeface="Century Gothic" panose="020B0502020202020204" pitchFamily="34" charset="0"/>
                  <a:cs typeface="Segoe UI" panose="020B0502040204020203" pitchFamily="34" charset="0"/>
                </a:rPr>
                <a:t>THE A OF DEPLOYMENT</a:t>
              </a:r>
              <a:endParaRPr lang="id-ID" sz="1000" b="1" spc="40" dirty="0">
                <a:solidFill>
                  <a:schemeClr val="bg1"/>
                </a:solidFill>
                <a:latin typeface="Century Gothic" panose="020B0502020202020204" pitchFamily="34" charset="0"/>
                <a:cs typeface="Segoe UI" panose="020B0502040204020203" pitchFamily="34" charset="0"/>
              </a:endParaRPr>
            </a:p>
          </p:txBody>
        </p:sp>
      </p:grpSp>
    </p:spTree>
    <p:extLst>
      <p:ext uri="{BB962C8B-B14F-4D97-AF65-F5344CB8AC3E}">
        <p14:creationId xmlns:p14="http://schemas.microsoft.com/office/powerpoint/2010/main" val="2288068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2000" fill="hold"/>
                                        <p:tgtEl>
                                          <p:spTgt spid="119"/>
                                        </p:tgtEl>
                                        <p:attrNameLst>
                                          <p:attrName>ppt_x</p:attrName>
                                        </p:attrNameLst>
                                      </p:cBhvr>
                                      <p:tavLst>
                                        <p:tav tm="0">
                                          <p:val>
                                            <p:strVal val="#ppt_x"/>
                                          </p:val>
                                        </p:tav>
                                        <p:tav tm="100000">
                                          <p:val>
                                            <p:strVal val="#ppt_x"/>
                                          </p:val>
                                        </p:tav>
                                      </p:tavLst>
                                    </p:anim>
                                    <p:anim calcmode="lin" valueType="num">
                                      <p:cBhvr additive="base">
                                        <p:cTn id="8" dur="2000" fill="hold"/>
                                        <p:tgtEl>
                                          <p:spTgt spid="119"/>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250"/>
                                  </p:stCondLst>
                                  <p:childTnLst>
                                    <p:set>
                                      <p:cBhvr>
                                        <p:cTn id="10" dur="1" fill="hold">
                                          <p:stCondLst>
                                            <p:cond delay="0"/>
                                          </p:stCondLst>
                                        </p:cTn>
                                        <p:tgtEl>
                                          <p:spTgt spid="118"/>
                                        </p:tgtEl>
                                        <p:attrNameLst>
                                          <p:attrName>style.visibility</p:attrName>
                                        </p:attrNameLst>
                                      </p:cBhvr>
                                      <p:to>
                                        <p:strVal val="visible"/>
                                      </p:to>
                                    </p:set>
                                    <p:anim calcmode="lin" valueType="num">
                                      <p:cBhvr additive="base">
                                        <p:cTn id="11" dur="2000" fill="hold"/>
                                        <p:tgtEl>
                                          <p:spTgt spid="118"/>
                                        </p:tgtEl>
                                        <p:attrNameLst>
                                          <p:attrName>ppt_x</p:attrName>
                                        </p:attrNameLst>
                                      </p:cBhvr>
                                      <p:tavLst>
                                        <p:tav tm="0">
                                          <p:val>
                                            <p:strVal val="#ppt_x"/>
                                          </p:val>
                                        </p:tav>
                                        <p:tav tm="100000">
                                          <p:val>
                                            <p:strVal val="#ppt_x"/>
                                          </p:val>
                                        </p:tav>
                                      </p:tavLst>
                                    </p:anim>
                                    <p:anim calcmode="lin" valueType="num">
                                      <p:cBhvr additive="base">
                                        <p:cTn id="12" dur="2000" fill="hold"/>
                                        <p:tgtEl>
                                          <p:spTgt spid="118"/>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50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2000" fill="hold"/>
                                        <p:tgtEl>
                                          <p:spTgt spid="117"/>
                                        </p:tgtEl>
                                        <p:attrNameLst>
                                          <p:attrName>ppt_x</p:attrName>
                                        </p:attrNameLst>
                                      </p:cBhvr>
                                      <p:tavLst>
                                        <p:tav tm="0">
                                          <p:val>
                                            <p:strVal val="#ppt_x"/>
                                          </p:val>
                                        </p:tav>
                                        <p:tav tm="100000">
                                          <p:val>
                                            <p:strVal val="#ppt_x"/>
                                          </p:val>
                                        </p:tav>
                                      </p:tavLst>
                                    </p:anim>
                                    <p:anim calcmode="lin" valueType="num">
                                      <p:cBhvr additive="base">
                                        <p:cTn id="16" dur="2000" fill="hold"/>
                                        <p:tgtEl>
                                          <p:spTgt spid="117"/>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75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2000" fill="hold"/>
                                        <p:tgtEl>
                                          <p:spTgt spid="116"/>
                                        </p:tgtEl>
                                        <p:attrNameLst>
                                          <p:attrName>ppt_x</p:attrName>
                                        </p:attrNameLst>
                                      </p:cBhvr>
                                      <p:tavLst>
                                        <p:tav tm="0">
                                          <p:val>
                                            <p:strVal val="#ppt_x"/>
                                          </p:val>
                                        </p:tav>
                                        <p:tav tm="100000">
                                          <p:val>
                                            <p:strVal val="#ppt_x"/>
                                          </p:val>
                                        </p:tav>
                                      </p:tavLst>
                                    </p:anim>
                                    <p:anim calcmode="lin" valueType="num">
                                      <p:cBhvr additive="base">
                                        <p:cTn id="20" dur="2000" fill="hold"/>
                                        <p:tgtEl>
                                          <p:spTgt spid="116"/>
                                        </p:tgtEl>
                                        <p:attrNameLst>
                                          <p:attrName>ppt_y</p:attrName>
                                        </p:attrNameLst>
                                      </p:cBhvr>
                                      <p:tavLst>
                                        <p:tav tm="0">
                                          <p:val>
                                            <p:strVal val="1+#ppt_h/2"/>
                                          </p:val>
                                        </p:tav>
                                        <p:tav tm="100000">
                                          <p:val>
                                            <p:strVal val="#ppt_y"/>
                                          </p:val>
                                        </p:tav>
                                      </p:tavLst>
                                    </p:anim>
                                  </p:childTnLst>
                                </p:cTn>
                              </p:par>
                              <p:par>
                                <p:cTn id="21" presetID="2" presetClass="entr" presetSubtype="4" decel="50000" fill="hold" grpId="0" nodeType="withEffect">
                                  <p:stCondLst>
                                    <p:cond delay="100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2000" fill="hold"/>
                                        <p:tgtEl>
                                          <p:spTgt spid="115"/>
                                        </p:tgtEl>
                                        <p:attrNameLst>
                                          <p:attrName>ppt_x</p:attrName>
                                        </p:attrNameLst>
                                      </p:cBhvr>
                                      <p:tavLst>
                                        <p:tav tm="0">
                                          <p:val>
                                            <p:strVal val="#ppt_x"/>
                                          </p:val>
                                        </p:tav>
                                        <p:tav tm="100000">
                                          <p:val>
                                            <p:strVal val="#ppt_x"/>
                                          </p:val>
                                        </p:tav>
                                      </p:tavLst>
                                    </p:anim>
                                    <p:anim calcmode="lin" valueType="num">
                                      <p:cBhvr additive="base">
                                        <p:cTn id="24" dur="2000" fill="hold"/>
                                        <p:tgtEl>
                                          <p:spTgt spid="115"/>
                                        </p:tgtEl>
                                        <p:attrNameLst>
                                          <p:attrName>ppt_y</p:attrName>
                                        </p:attrNameLst>
                                      </p:cBhvr>
                                      <p:tavLst>
                                        <p:tav tm="0">
                                          <p:val>
                                            <p:strVal val="1+#ppt_h/2"/>
                                          </p:val>
                                        </p:tav>
                                        <p:tav tm="100000">
                                          <p:val>
                                            <p:strVal val="#ppt_y"/>
                                          </p:val>
                                        </p:tav>
                                      </p:tavLst>
                                    </p:anim>
                                  </p:childTnLst>
                                </p:cTn>
                              </p:par>
                              <p:par>
                                <p:cTn id="25" presetID="2" presetClass="entr" presetSubtype="4" decel="50000" fill="hold" grpId="0" nodeType="withEffect">
                                  <p:stCondLst>
                                    <p:cond delay="1250"/>
                                  </p:stCondLst>
                                  <p:childTnLst>
                                    <p:set>
                                      <p:cBhvr>
                                        <p:cTn id="26" dur="1" fill="hold">
                                          <p:stCondLst>
                                            <p:cond delay="0"/>
                                          </p:stCondLst>
                                        </p:cTn>
                                        <p:tgtEl>
                                          <p:spTgt spid="114"/>
                                        </p:tgtEl>
                                        <p:attrNameLst>
                                          <p:attrName>style.visibility</p:attrName>
                                        </p:attrNameLst>
                                      </p:cBhvr>
                                      <p:to>
                                        <p:strVal val="visible"/>
                                      </p:to>
                                    </p:set>
                                    <p:anim calcmode="lin" valueType="num">
                                      <p:cBhvr additive="base">
                                        <p:cTn id="27" dur="2000" fill="hold"/>
                                        <p:tgtEl>
                                          <p:spTgt spid="114"/>
                                        </p:tgtEl>
                                        <p:attrNameLst>
                                          <p:attrName>ppt_x</p:attrName>
                                        </p:attrNameLst>
                                      </p:cBhvr>
                                      <p:tavLst>
                                        <p:tav tm="0">
                                          <p:val>
                                            <p:strVal val="#ppt_x"/>
                                          </p:val>
                                        </p:tav>
                                        <p:tav tm="100000">
                                          <p:val>
                                            <p:strVal val="#ppt_x"/>
                                          </p:val>
                                        </p:tav>
                                      </p:tavLst>
                                    </p:anim>
                                    <p:anim calcmode="lin" valueType="num">
                                      <p:cBhvr additive="base">
                                        <p:cTn id="28" dur="2000" fill="hold"/>
                                        <p:tgtEl>
                                          <p:spTgt spid="114"/>
                                        </p:tgtEl>
                                        <p:attrNameLst>
                                          <p:attrName>ppt_y</p:attrName>
                                        </p:attrNameLst>
                                      </p:cBhvr>
                                      <p:tavLst>
                                        <p:tav tm="0">
                                          <p:val>
                                            <p:strVal val="1+#ppt_h/2"/>
                                          </p:val>
                                        </p:tav>
                                        <p:tav tm="100000">
                                          <p:val>
                                            <p:strVal val="#ppt_y"/>
                                          </p:val>
                                        </p:tav>
                                      </p:tavLst>
                                    </p:anim>
                                  </p:childTnLst>
                                </p:cTn>
                              </p:par>
                              <p:par>
                                <p:cTn id="29" presetID="2" presetClass="entr" presetSubtype="4" decel="50000" fill="hold" grpId="0" nodeType="withEffect">
                                  <p:stCondLst>
                                    <p:cond delay="1500"/>
                                  </p:stCondLst>
                                  <p:childTnLst>
                                    <p:set>
                                      <p:cBhvr>
                                        <p:cTn id="30" dur="1" fill="hold">
                                          <p:stCondLst>
                                            <p:cond delay="0"/>
                                          </p:stCondLst>
                                        </p:cTn>
                                        <p:tgtEl>
                                          <p:spTgt spid="96"/>
                                        </p:tgtEl>
                                        <p:attrNameLst>
                                          <p:attrName>style.visibility</p:attrName>
                                        </p:attrNameLst>
                                      </p:cBhvr>
                                      <p:to>
                                        <p:strVal val="visible"/>
                                      </p:to>
                                    </p:set>
                                    <p:anim calcmode="lin" valueType="num">
                                      <p:cBhvr additive="base">
                                        <p:cTn id="31" dur="2000" fill="hold"/>
                                        <p:tgtEl>
                                          <p:spTgt spid="96"/>
                                        </p:tgtEl>
                                        <p:attrNameLst>
                                          <p:attrName>ppt_x</p:attrName>
                                        </p:attrNameLst>
                                      </p:cBhvr>
                                      <p:tavLst>
                                        <p:tav tm="0">
                                          <p:val>
                                            <p:strVal val="#ppt_x"/>
                                          </p:val>
                                        </p:tav>
                                        <p:tav tm="100000">
                                          <p:val>
                                            <p:strVal val="#ppt_x"/>
                                          </p:val>
                                        </p:tav>
                                      </p:tavLst>
                                    </p:anim>
                                    <p:anim calcmode="lin" valueType="num">
                                      <p:cBhvr additive="base">
                                        <p:cTn id="32" dur="2000" fill="hold"/>
                                        <p:tgtEl>
                                          <p:spTgt spid="96"/>
                                        </p:tgtEl>
                                        <p:attrNameLst>
                                          <p:attrName>ppt_y</p:attrName>
                                        </p:attrNameLst>
                                      </p:cBhvr>
                                      <p:tavLst>
                                        <p:tav tm="0">
                                          <p:val>
                                            <p:strVal val="1+#ppt_h/2"/>
                                          </p:val>
                                        </p:tav>
                                        <p:tav tm="100000">
                                          <p:val>
                                            <p:strVal val="#ppt_y"/>
                                          </p:val>
                                        </p:tav>
                                      </p:tavLst>
                                    </p:anim>
                                  </p:childTnLst>
                                </p:cTn>
                              </p:par>
                              <p:par>
                                <p:cTn id="33" presetID="8" presetClass="emph" presetSubtype="0" fill="hold" grpId="0" nodeType="withEffect">
                                  <p:stCondLst>
                                    <p:cond delay="0"/>
                                  </p:stCondLst>
                                  <p:childTnLst>
                                    <p:animRot by="21600000">
                                      <p:cBhvr>
                                        <p:cTn id="34" dur="120000" fill="hold"/>
                                        <p:tgtEl>
                                          <p:spTgt spid="188"/>
                                        </p:tgtEl>
                                        <p:attrNameLst>
                                          <p:attrName>r</p:attrName>
                                        </p:attrNameLst>
                                      </p:cBhvr>
                                    </p:animRot>
                                  </p:childTnLst>
                                </p:cTn>
                              </p:par>
                              <p:par>
                                <p:cTn id="35" presetID="8" presetClass="emph" presetSubtype="0" fill="hold" grpId="0" nodeType="withEffect">
                                  <p:stCondLst>
                                    <p:cond delay="0"/>
                                  </p:stCondLst>
                                  <p:childTnLst>
                                    <p:animRot by="21600000">
                                      <p:cBhvr>
                                        <p:cTn id="36" dur="120000" fill="hold"/>
                                        <p:tgtEl>
                                          <p:spTgt spid="64"/>
                                        </p:tgtEl>
                                        <p:attrNameLst>
                                          <p:attrName>r</p:attrName>
                                        </p:attrNameLst>
                                      </p:cBhvr>
                                    </p:animRot>
                                  </p:childTnLst>
                                </p:cTn>
                              </p:par>
                              <p:par>
                                <p:cTn id="37" presetID="10" presetClass="entr" presetSubtype="0" fill="hold" grpId="0" nodeType="withEffect">
                                  <p:stCondLst>
                                    <p:cond delay="50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1500"/>
                                        <p:tgtEl>
                                          <p:spTgt spid="57"/>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500"/>
                                        <p:tgtEl>
                                          <p:spTgt spid="10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1500"/>
                                        <p:tgtEl>
                                          <p:spTgt spid="102"/>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103"/>
                                        </p:tgtEl>
                                        <p:attrNameLst>
                                          <p:attrName>style.visibility</p:attrName>
                                        </p:attrNameLst>
                                      </p:cBhvr>
                                      <p:to>
                                        <p:strVal val="visible"/>
                                      </p:to>
                                    </p:set>
                                    <p:animEffect transition="in" filter="fade">
                                      <p:cBhvr>
                                        <p:cTn id="48" dur="1500"/>
                                        <p:tgtEl>
                                          <p:spTgt spid="103"/>
                                        </p:tgtEl>
                                      </p:cBhvr>
                                    </p:animEffect>
                                  </p:childTnLst>
                                </p:cTn>
                              </p:par>
                              <p:par>
                                <p:cTn id="49" presetID="0" presetClass="path" presetSubtype="0" decel="50000" fill="hold" grpId="1" nodeType="withEffect">
                                  <p:stCondLst>
                                    <p:cond delay="500"/>
                                  </p:stCondLst>
                                  <p:childTnLst>
                                    <p:animMotion origin="layout" path="M 0.33958 -0.00208 L 1.25E-6 -1.48148E-6 " pathEditMode="relative" rAng="0" ptsTypes="AA">
                                      <p:cBhvr>
                                        <p:cTn id="50" dur="2500" fill="hold"/>
                                        <p:tgtEl>
                                          <p:spTgt spid="57"/>
                                        </p:tgtEl>
                                        <p:attrNameLst>
                                          <p:attrName>ppt_x</p:attrName>
                                          <p:attrName>ppt_y</p:attrName>
                                        </p:attrNameLst>
                                      </p:cBhvr>
                                      <p:rCtr x="-16914" y="0"/>
                                    </p:animMotion>
                                  </p:childTnLst>
                                </p:cTn>
                              </p:par>
                              <p:par>
                                <p:cTn id="51" presetID="0" presetClass="path" presetSubtype="0" decel="50000" fill="hold" grpId="1" nodeType="withEffect">
                                  <p:stCondLst>
                                    <p:cond delay="500"/>
                                  </p:stCondLst>
                                  <p:childTnLst>
                                    <p:animMotion origin="layout" path="M 0.11211 -4.81481E-6 L -1.25E-6 -4.81481E-6 " pathEditMode="relative" rAng="0" ptsTypes="AA">
                                      <p:cBhvr>
                                        <p:cTn id="52" dur="2500" fill="hold"/>
                                        <p:tgtEl>
                                          <p:spTgt spid="101"/>
                                        </p:tgtEl>
                                        <p:attrNameLst>
                                          <p:attrName>ppt_x</p:attrName>
                                          <p:attrName>ppt_y</p:attrName>
                                        </p:attrNameLst>
                                      </p:cBhvr>
                                      <p:rCtr x="-5586" y="0"/>
                                    </p:animMotion>
                                  </p:childTnLst>
                                </p:cTn>
                              </p:par>
                              <p:par>
                                <p:cTn id="53" presetID="0" presetClass="path" presetSubtype="0" decel="50000" fill="hold" grpId="1" nodeType="withEffect">
                                  <p:stCondLst>
                                    <p:cond delay="500"/>
                                  </p:stCondLst>
                                  <p:childTnLst>
                                    <p:animMotion origin="layout" path="M -0.11315 -4.81481E-6 L -1.25E-6 -4.81481E-6 " pathEditMode="relative" rAng="0" ptsTypes="AA">
                                      <p:cBhvr>
                                        <p:cTn id="54" dur="2500" fill="hold"/>
                                        <p:tgtEl>
                                          <p:spTgt spid="102"/>
                                        </p:tgtEl>
                                        <p:attrNameLst>
                                          <p:attrName>ppt_x</p:attrName>
                                          <p:attrName>ppt_y</p:attrName>
                                        </p:attrNameLst>
                                      </p:cBhvr>
                                      <p:rCtr x="5664" y="0"/>
                                    </p:animMotion>
                                  </p:childTnLst>
                                </p:cTn>
                              </p:par>
                              <p:par>
                                <p:cTn id="55" presetID="0" presetClass="path" presetSubtype="0" decel="50000" fill="hold" grpId="1" nodeType="withEffect">
                                  <p:stCondLst>
                                    <p:cond delay="500"/>
                                  </p:stCondLst>
                                  <p:childTnLst>
                                    <p:animMotion origin="layout" path="M -0.33958 -4.81481E-6 L -3.95833E-6 -4.81481E-6 " pathEditMode="relative" rAng="0" ptsTypes="AA">
                                      <p:cBhvr>
                                        <p:cTn id="56" dur="2500" fill="hold"/>
                                        <p:tgtEl>
                                          <p:spTgt spid="103"/>
                                        </p:tgtEl>
                                        <p:attrNameLst>
                                          <p:attrName>ppt_x</p:attrName>
                                          <p:attrName>ppt_y</p:attrName>
                                        </p:attrNameLst>
                                      </p:cBhvr>
                                      <p:rCtr x="16992" y="0"/>
                                    </p:animMotion>
                                  </p:childTnLst>
                                </p:cTn>
                              </p:par>
                              <p:par>
                                <p:cTn id="57" presetID="10" presetClass="entr" presetSubtype="0" fill="hold" grpId="0" nodeType="withEffect">
                                  <p:stCondLst>
                                    <p:cond delay="25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1000"/>
                                        <p:tgtEl>
                                          <p:spTgt spid="55"/>
                                        </p:tgtEl>
                                      </p:cBhvr>
                                    </p:animEffect>
                                  </p:childTnLst>
                                </p:cTn>
                              </p:par>
                              <p:par>
                                <p:cTn id="60" presetID="10" presetClass="entr" presetSubtype="0" fill="hold" grpId="0" nodeType="withEffect">
                                  <p:stCondLst>
                                    <p:cond delay="2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1000"/>
                                        <p:tgtEl>
                                          <p:spTgt spid="32"/>
                                        </p:tgtEl>
                                      </p:cBhvr>
                                    </p:animEffect>
                                  </p:childTnLst>
                                </p:cTn>
                              </p:par>
                              <p:par>
                                <p:cTn id="63" presetID="10" presetClass="entr" presetSubtype="0" fill="hold" grpId="0" nodeType="withEffect">
                                  <p:stCondLst>
                                    <p:cond delay="250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1000"/>
                                        <p:tgtEl>
                                          <p:spTgt spid="37"/>
                                        </p:tgtEl>
                                      </p:cBhvr>
                                    </p:animEffect>
                                  </p:childTnLst>
                                </p:cTn>
                              </p:par>
                              <p:par>
                                <p:cTn id="66" presetID="10" presetClass="entr" presetSubtype="0" fill="hold" grpId="0" nodeType="withEffect">
                                  <p:stCondLst>
                                    <p:cond delay="250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1000"/>
                                        <p:tgtEl>
                                          <p:spTgt spid="42"/>
                                        </p:tgtEl>
                                      </p:cBhvr>
                                    </p:animEffect>
                                  </p:childTnLst>
                                </p:cTn>
                              </p:par>
                              <p:par>
                                <p:cTn id="69" presetID="42" presetClass="entr" presetSubtype="0" fill="hold" nodeType="withEffect">
                                  <p:stCondLst>
                                    <p:cond delay="300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1000"/>
                                        <p:tgtEl>
                                          <p:spTgt spid="2"/>
                                        </p:tgtEl>
                                      </p:cBhvr>
                                    </p:animEffect>
                                    <p:anim calcmode="lin" valueType="num">
                                      <p:cBhvr>
                                        <p:cTn id="72" dur="1000" fill="hold"/>
                                        <p:tgtEl>
                                          <p:spTgt spid="2"/>
                                        </p:tgtEl>
                                        <p:attrNameLst>
                                          <p:attrName>ppt_x</p:attrName>
                                        </p:attrNameLst>
                                      </p:cBhvr>
                                      <p:tavLst>
                                        <p:tav tm="0">
                                          <p:val>
                                            <p:strVal val="#ppt_x"/>
                                          </p:val>
                                        </p:tav>
                                        <p:tav tm="100000">
                                          <p:val>
                                            <p:strVal val="#ppt_x"/>
                                          </p:val>
                                        </p:tav>
                                      </p:tavLst>
                                    </p:anim>
                                    <p:anim calcmode="lin" valueType="num">
                                      <p:cBhvr>
                                        <p:cTn id="73" dur="1000" fill="hold"/>
                                        <p:tgtEl>
                                          <p:spTgt spid="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300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1000"/>
                                        <p:tgtEl>
                                          <p:spTgt spid="3"/>
                                        </p:tgtEl>
                                      </p:cBhvr>
                                    </p:animEffect>
                                    <p:anim calcmode="lin" valueType="num">
                                      <p:cBhvr>
                                        <p:cTn id="77" dur="1000" fill="hold"/>
                                        <p:tgtEl>
                                          <p:spTgt spid="3"/>
                                        </p:tgtEl>
                                        <p:attrNameLst>
                                          <p:attrName>ppt_x</p:attrName>
                                        </p:attrNameLst>
                                      </p:cBhvr>
                                      <p:tavLst>
                                        <p:tav tm="0">
                                          <p:val>
                                            <p:strVal val="#ppt_x"/>
                                          </p:val>
                                        </p:tav>
                                        <p:tav tm="100000">
                                          <p:val>
                                            <p:strVal val="#ppt_x"/>
                                          </p:val>
                                        </p:tav>
                                      </p:tavLst>
                                    </p:anim>
                                    <p:anim calcmode="lin" valueType="num">
                                      <p:cBhvr>
                                        <p:cTn id="78" dur="1000" fill="hold"/>
                                        <p:tgtEl>
                                          <p:spTgt spid="3"/>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300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1000"/>
                                        <p:tgtEl>
                                          <p:spTgt spid="4"/>
                                        </p:tgtEl>
                                      </p:cBhvr>
                                    </p:animEffect>
                                    <p:anim calcmode="lin" valueType="num">
                                      <p:cBhvr>
                                        <p:cTn id="82" dur="1000" fill="hold"/>
                                        <p:tgtEl>
                                          <p:spTgt spid="4"/>
                                        </p:tgtEl>
                                        <p:attrNameLst>
                                          <p:attrName>ppt_x</p:attrName>
                                        </p:attrNameLst>
                                      </p:cBhvr>
                                      <p:tavLst>
                                        <p:tav tm="0">
                                          <p:val>
                                            <p:strVal val="#ppt_x"/>
                                          </p:val>
                                        </p:tav>
                                        <p:tav tm="100000">
                                          <p:val>
                                            <p:strVal val="#ppt_x"/>
                                          </p:val>
                                        </p:tav>
                                      </p:tavLst>
                                    </p:anim>
                                    <p:anim calcmode="lin" valueType="num">
                                      <p:cBhvr>
                                        <p:cTn id="83" dur="1000" fill="hold"/>
                                        <p:tgtEl>
                                          <p:spTgt spid="4"/>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300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1000"/>
                                        <p:tgtEl>
                                          <p:spTgt spid="30"/>
                                        </p:tgtEl>
                                      </p:cBhvr>
                                    </p:animEffect>
                                    <p:anim calcmode="lin" valueType="num">
                                      <p:cBhvr>
                                        <p:cTn id="87" dur="1000" fill="hold"/>
                                        <p:tgtEl>
                                          <p:spTgt spid="30"/>
                                        </p:tgtEl>
                                        <p:attrNameLst>
                                          <p:attrName>ppt_x</p:attrName>
                                        </p:attrNameLst>
                                      </p:cBhvr>
                                      <p:tavLst>
                                        <p:tav tm="0">
                                          <p:val>
                                            <p:strVal val="#ppt_x"/>
                                          </p:val>
                                        </p:tav>
                                        <p:tav tm="100000">
                                          <p:val>
                                            <p:strVal val="#ppt_x"/>
                                          </p:val>
                                        </p:tav>
                                      </p:tavLst>
                                    </p:anim>
                                    <p:anim calcmode="lin" valueType="num">
                                      <p:cBhvr>
                                        <p:cTn id="8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14" grpId="0" animBg="1"/>
      <p:bldP spid="115" grpId="0" animBg="1"/>
      <p:bldP spid="116" grpId="0" animBg="1"/>
      <p:bldP spid="117" grpId="0" animBg="1"/>
      <p:bldP spid="118" grpId="0" animBg="1"/>
      <p:bldP spid="119" grpId="0" animBg="1"/>
      <p:bldP spid="188" grpId="0" animBg="1"/>
      <p:bldP spid="64" grpId="0" animBg="1"/>
      <p:bldP spid="103" grpId="0" animBg="1"/>
      <p:bldP spid="103" grpId="1" animBg="1"/>
      <p:bldP spid="102" grpId="0" animBg="1"/>
      <p:bldP spid="102" grpId="1" animBg="1"/>
      <p:bldP spid="101" grpId="0" animBg="1"/>
      <p:bldP spid="101" grpId="1" animBg="1"/>
      <p:bldP spid="32" grpId="0"/>
      <p:bldP spid="37" grpId="0"/>
      <p:bldP spid="42" grpId="0"/>
      <p:bldP spid="57" grpId="0" animBg="1"/>
      <p:bldP spid="57" grpId="1" animBg="1"/>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172465BD-E0B5-48C9-A803-357B0AF96575}"/>
              </a:ext>
            </a:extLst>
          </p:cNvPr>
          <p:cNvSpPr txBox="1"/>
          <p:nvPr/>
        </p:nvSpPr>
        <p:spPr>
          <a:xfrm>
            <a:off x="966578" y="5284188"/>
            <a:ext cx="2989119" cy="821892"/>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GB" sz="1100" dirty="0">
                <a:solidFill>
                  <a:schemeClr val="accent3">
                    <a:lumMod val="50000"/>
                  </a:schemeClr>
                </a:solidFill>
              </a:rPr>
              <a:t>Create the labelling documentation | Build the data ingestion pipeline | Validation of data quality </a:t>
            </a:r>
            <a:endParaRPr lang="en-US" sz="1100" dirty="0">
              <a:solidFill>
                <a:schemeClr val="accent3">
                  <a:lumMod val="50000"/>
                </a:schemeClr>
              </a:solidFill>
            </a:endParaRPr>
          </a:p>
        </p:txBody>
      </p:sp>
      <p:sp>
        <p:nvSpPr>
          <p:cNvPr id="80" name="TextBox 79">
            <a:extLst>
              <a:ext uri="{FF2B5EF4-FFF2-40B4-BE49-F238E27FC236}">
                <a16:creationId xmlns:a16="http://schemas.microsoft.com/office/drawing/2014/main" id="{85F56139-3BE7-491B-ACF0-2434DE57B1B8}"/>
              </a:ext>
            </a:extLst>
          </p:cNvPr>
          <p:cNvSpPr txBox="1"/>
          <p:nvPr/>
        </p:nvSpPr>
        <p:spPr>
          <a:xfrm>
            <a:off x="121585" y="3498203"/>
            <a:ext cx="2481491" cy="1718676"/>
          </a:xfrm>
          <a:prstGeom prst="rect">
            <a:avLst/>
          </a:prstGeom>
          <a:noFill/>
        </p:spPr>
        <p:txBody>
          <a:bodyPr wrap="square" rtlCol="0">
            <a:spAutoFit/>
          </a:bodyPr>
          <a:lstStyle>
            <a:defPPr>
              <a:defRPr lang="en-US"/>
            </a:defPPr>
            <a:lvl1pPr lvl="0">
              <a:lnSpc>
                <a:spcPct val="150000"/>
              </a:lnSpc>
              <a:defRPr sz="800">
                <a:solidFill>
                  <a:srgbClr val="E7E6E6">
                    <a:lumMod val="50000"/>
                  </a:srgbClr>
                </a:solidFill>
                <a:latin typeface="Century Gothic" panose="020B0502020202020204" pitchFamily="34" charset="0"/>
              </a:defRPr>
            </a:lvl1pPr>
          </a:lstStyle>
          <a:p>
            <a:pPr algn="r"/>
            <a:r>
              <a:rPr lang="en-GB" sz="1200" b="1" dirty="0">
                <a:solidFill>
                  <a:schemeClr val="bg1"/>
                </a:solidFill>
              </a:rPr>
              <a:t>Define the task and requirements | Identify the project feasibility </a:t>
            </a:r>
          </a:p>
          <a:p>
            <a:pPr algn="r"/>
            <a:r>
              <a:rPr lang="en-GB" sz="1200" b="1" dirty="0">
                <a:solidFill>
                  <a:schemeClr val="bg1"/>
                </a:solidFill>
              </a:rPr>
              <a:t>Discuss the general model tradeoffs | Create a project codebase</a:t>
            </a:r>
            <a:endParaRPr lang="en-US" sz="1200" b="1" dirty="0">
              <a:solidFill>
                <a:schemeClr val="bg1"/>
              </a:solidFill>
            </a:endParaRPr>
          </a:p>
        </p:txBody>
      </p:sp>
      <p:sp>
        <p:nvSpPr>
          <p:cNvPr id="67" name="Rectangle 1">
            <a:extLst>
              <a:ext uri="{FF2B5EF4-FFF2-40B4-BE49-F238E27FC236}">
                <a16:creationId xmlns:a16="http://schemas.microsoft.com/office/drawing/2014/main" id="{79E87AB9-EA40-458F-B11D-F7435F18A56B}"/>
              </a:ext>
            </a:extLst>
          </p:cNvPr>
          <p:cNvSpPr/>
          <p:nvPr/>
        </p:nvSpPr>
        <p:spPr>
          <a:xfrm rot="18918933" flipH="1">
            <a:off x="7664545"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D7D7D7"/>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73" name="Freeform 21">
            <a:extLst>
              <a:ext uri="{FF2B5EF4-FFF2-40B4-BE49-F238E27FC236}">
                <a16:creationId xmlns:a16="http://schemas.microsoft.com/office/drawing/2014/main" id="{AA5EA106-C4F6-474B-A83B-415366651572}"/>
              </a:ext>
            </a:extLst>
          </p:cNvPr>
          <p:cNvSpPr>
            <a:spLocks/>
          </p:cNvSpPr>
          <p:nvPr/>
        </p:nvSpPr>
        <p:spPr bwMode="auto">
          <a:xfrm>
            <a:off x="8084197"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algn="ctr">
              <a:lnSpc>
                <a:spcPct val="80000"/>
              </a:lnSpc>
            </a:pPr>
            <a:endParaRPr lang="en-IN" sz="2500" kern="0" dirty="0">
              <a:solidFill>
                <a:prstClr val="white"/>
              </a:solidFill>
              <a:latin typeface="Century Gothic" panose="020B0502020202020204" pitchFamily="34" charset="0"/>
            </a:endParaRPr>
          </a:p>
        </p:txBody>
      </p:sp>
      <p:sp>
        <p:nvSpPr>
          <p:cNvPr id="74" name="Arc 73">
            <a:extLst>
              <a:ext uri="{FF2B5EF4-FFF2-40B4-BE49-F238E27FC236}">
                <a16:creationId xmlns:a16="http://schemas.microsoft.com/office/drawing/2014/main" id="{9BFCE89F-4391-4069-88F0-A6AE43F15AD2}"/>
              </a:ext>
            </a:extLst>
          </p:cNvPr>
          <p:cNvSpPr/>
          <p:nvPr/>
        </p:nvSpPr>
        <p:spPr>
          <a:xfrm>
            <a:off x="8289663" y="3274100"/>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75" name="TextBox 74">
            <a:extLst>
              <a:ext uri="{FF2B5EF4-FFF2-40B4-BE49-F238E27FC236}">
                <a16:creationId xmlns:a16="http://schemas.microsoft.com/office/drawing/2014/main" id="{F7F62ADF-2B99-460D-8517-0970E30C22F0}"/>
              </a:ext>
            </a:extLst>
          </p:cNvPr>
          <p:cNvSpPr txBox="1"/>
          <p:nvPr/>
        </p:nvSpPr>
        <p:spPr>
          <a:xfrm>
            <a:off x="7884445" y="3241475"/>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05</a:t>
            </a:r>
          </a:p>
        </p:txBody>
      </p:sp>
      <p:sp>
        <p:nvSpPr>
          <p:cNvPr id="43" name="Rectangle 1">
            <a:extLst>
              <a:ext uri="{FF2B5EF4-FFF2-40B4-BE49-F238E27FC236}">
                <a16:creationId xmlns:a16="http://schemas.microsoft.com/office/drawing/2014/main" id="{0BE0A9C8-A8FB-44BB-82B9-0393836B802D}"/>
              </a:ext>
            </a:extLst>
          </p:cNvPr>
          <p:cNvSpPr/>
          <p:nvPr/>
        </p:nvSpPr>
        <p:spPr>
          <a:xfrm rot="2681067">
            <a:off x="6300675"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44" name="Rectangle 1">
            <a:extLst>
              <a:ext uri="{FF2B5EF4-FFF2-40B4-BE49-F238E27FC236}">
                <a16:creationId xmlns:a16="http://schemas.microsoft.com/office/drawing/2014/main" id="{0909452D-1120-4BB1-94E3-66E2BB909524}"/>
              </a:ext>
            </a:extLst>
          </p:cNvPr>
          <p:cNvSpPr/>
          <p:nvPr/>
        </p:nvSpPr>
        <p:spPr>
          <a:xfrm rot="18918933" flipH="1">
            <a:off x="4906947"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D7D7D7"/>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45" name="Rectangle 1">
            <a:extLst>
              <a:ext uri="{FF2B5EF4-FFF2-40B4-BE49-F238E27FC236}">
                <a16:creationId xmlns:a16="http://schemas.microsoft.com/office/drawing/2014/main" id="{648EF0A6-3F8D-4058-8547-C6779E7A467B}"/>
              </a:ext>
            </a:extLst>
          </p:cNvPr>
          <p:cNvSpPr/>
          <p:nvPr/>
        </p:nvSpPr>
        <p:spPr>
          <a:xfrm rot="2681067">
            <a:off x="3535474"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40" name="Freeform 21">
            <a:extLst>
              <a:ext uri="{FF2B5EF4-FFF2-40B4-BE49-F238E27FC236}">
                <a16:creationId xmlns:a16="http://schemas.microsoft.com/office/drawing/2014/main" id="{AECAC458-6E5B-48D3-ABFE-2BD7ED9C3E6E}"/>
              </a:ext>
            </a:extLst>
          </p:cNvPr>
          <p:cNvSpPr>
            <a:spLocks/>
          </p:cNvSpPr>
          <p:nvPr/>
        </p:nvSpPr>
        <p:spPr bwMode="auto">
          <a:xfrm>
            <a:off x="2592510"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lumMod val="50000"/>
            </a:schemeClr>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41" name="TextBox 40">
            <a:extLst>
              <a:ext uri="{FF2B5EF4-FFF2-40B4-BE49-F238E27FC236}">
                <a16:creationId xmlns:a16="http://schemas.microsoft.com/office/drawing/2014/main" id="{0BAD4D8F-E059-4F9E-A8A2-270C28F81867}"/>
              </a:ext>
            </a:extLst>
          </p:cNvPr>
          <p:cNvSpPr txBox="1"/>
          <p:nvPr/>
        </p:nvSpPr>
        <p:spPr>
          <a:xfrm>
            <a:off x="2535180" y="3249709"/>
            <a:ext cx="718582"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Century Gothic" panose="020B0502020202020204" pitchFamily="34" charset="0"/>
                <a:cs typeface="Arial" panose="020B0604020202020204" pitchFamily="34" charset="0"/>
              </a:rPr>
              <a:t>01</a:t>
            </a:r>
          </a:p>
        </p:txBody>
      </p:sp>
      <p:sp>
        <p:nvSpPr>
          <p:cNvPr id="42" name="Arc 41">
            <a:extLst>
              <a:ext uri="{FF2B5EF4-FFF2-40B4-BE49-F238E27FC236}">
                <a16:creationId xmlns:a16="http://schemas.microsoft.com/office/drawing/2014/main" id="{9A052160-B5EC-43DA-84F6-2EFCE76BA03D}"/>
              </a:ext>
            </a:extLst>
          </p:cNvPr>
          <p:cNvSpPr/>
          <p:nvPr/>
        </p:nvSpPr>
        <p:spPr>
          <a:xfrm>
            <a:off x="2795119" y="3274100"/>
            <a:ext cx="1110075" cy="1110075"/>
          </a:xfrm>
          <a:prstGeom prst="arc">
            <a:avLst>
              <a:gd name="adj1" fmla="val 16361511"/>
              <a:gd name="adj2" fmla="val 10699666"/>
            </a:avLst>
          </a:prstGeom>
          <a:noFill/>
          <a:ln w="57150" cap="flat" cmpd="sng" algn="ctr">
            <a:solidFill>
              <a:schemeClr val="tx1">
                <a:lumMod val="95000"/>
                <a:lumOff val="5000"/>
              </a:scheme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C000"/>
              </a:solidFill>
              <a:effectLst/>
              <a:uLnTx/>
              <a:uFillTx/>
              <a:latin typeface="Century Gothic" panose="020B0502020202020204" pitchFamily="34" charset="0"/>
            </a:endParaRPr>
          </a:p>
        </p:txBody>
      </p:sp>
      <p:sp>
        <p:nvSpPr>
          <p:cNvPr id="37" name="Freeform 21">
            <a:extLst>
              <a:ext uri="{FF2B5EF4-FFF2-40B4-BE49-F238E27FC236}">
                <a16:creationId xmlns:a16="http://schemas.microsoft.com/office/drawing/2014/main" id="{114B7DE5-215E-4EF6-B1BD-4F18EEEF28B6}"/>
              </a:ext>
            </a:extLst>
          </p:cNvPr>
          <p:cNvSpPr>
            <a:spLocks/>
          </p:cNvSpPr>
          <p:nvPr/>
        </p:nvSpPr>
        <p:spPr bwMode="auto">
          <a:xfrm>
            <a:off x="3939443" y="4464316"/>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38" name="Arc 37">
            <a:extLst>
              <a:ext uri="{FF2B5EF4-FFF2-40B4-BE49-F238E27FC236}">
                <a16:creationId xmlns:a16="http://schemas.microsoft.com/office/drawing/2014/main" id="{76A266C1-A6CA-4615-926C-830EA0D5BEEC}"/>
              </a:ext>
            </a:extLst>
          </p:cNvPr>
          <p:cNvSpPr/>
          <p:nvPr/>
        </p:nvSpPr>
        <p:spPr>
          <a:xfrm>
            <a:off x="4146967" y="4598361"/>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39" name="TextBox 38">
            <a:extLst>
              <a:ext uri="{FF2B5EF4-FFF2-40B4-BE49-F238E27FC236}">
                <a16:creationId xmlns:a16="http://schemas.microsoft.com/office/drawing/2014/main" id="{4E314F30-807D-4587-B10E-CF17450AEF29}"/>
              </a:ext>
            </a:extLst>
          </p:cNvPr>
          <p:cNvSpPr txBox="1"/>
          <p:nvPr/>
        </p:nvSpPr>
        <p:spPr>
          <a:xfrm>
            <a:off x="3997326" y="4524549"/>
            <a:ext cx="621697"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02</a:t>
            </a:r>
          </a:p>
        </p:txBody>
      </p:sp>
      <p:sp>
        <p:nvSpPr>
          <p:cNvPr id="34" name="Freeform 21">
            <a:extLst>
              <a:ext uri="{FF2B5EF4-FFF2-40B4-BE49-F238E27FC236}">
                <a16:creationId xmlns:a16="http://schemas.microsoft.com/office/drawing/2014/main" id="{BAB7A28D-AE20-43E8-B17B-2EF31DE2FE9D}"/>
              </a:ext>
            </a:extLst>
          </p:cNvPr>
          <p:cNvSpPr>
            <a:spLocks/>
          </p:cNvSpPr>
          <p:nvPr/>
        </p:nvSpPr>
        <p:spPr bwMode="auto">
          <a:xfrm>
            <a:off x="5326598"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92000" sy="92000" algn="ctr" rotWithShape="0">
              <a:srgbClr val="002060">
                <a:alpha val="54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35" name="Arc 34">
            <a:extLst>
              <a:ext uri="{FF2B5EF4-FFF2-40B4-BE49-F238E27FC236}">
                <a16:creationId xmlns:a16="http://schemas.microsoft.com/office/drawing/2014/main" id="{D008068D-10A7-4150-9F26-485662E91724}"/>
              </a:ext>
            </a:extLst>
          </p:cNvPr>
          <p:cNvSpPr/>
          <p:nvPr/>
        </p:nvSpPr>
        <p:spPr>
          <a:xfrm>
            <a:off x="5532064" y="3274100"/>
            <a:ext cx="1110075" cy="1110075"/>
          </a:xfrm>
          <a:prstGeom prst="arc">
            <a:avLst>
              <a:gd name="adj1" fmla="val 16361511"/>
              <a:gd name="adj2" fmla="val 10699666"/>
            </a:avLst>
          </a:prstGeom>
          <a:noFill/>
          <a:ln w="57150" cap="flat" cmpd="sng" algn="ctr">
            <a:solidFill>
              <a:srgbClr val="F2F2F2"/>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36" name="TextBox 35">
            <a:extLst>
              <a:ext uri="{FF2B5EF4-FFF2-40B4-BE49-F238E27FC236}">
                <a16:creationId xmlns:a16="http://schemas.microsoft.com/office/drawing/2014/main" id="{C8639969-1B10-42BB-9334-05D09D5938C2}"/>
              </a:ext>
            </a:extLst>
          </p:cNvPr>
          <p:cNvSpPr txBox="1"/>
          <p:nvPr/>
        </p:nvSpPr>
        <p:spPr>
          <a:xfrm>
            <a:off x="5117180" y="3294527"/>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03</a:t>
            </a:r>
          </a:p>
        </p:txBody>
      </p:sp>
      <p:sp>
        <p:nvSpPr>
          <p:cNvPr id="31" name="Freeform 21">
            <a:extLst>
              <a:ext uri="{FF2B5EF4-FFF2-40B4-BE49-F238E27FC236}">
                <a16:creationId xmlns:a16="http://schemas.microsoft.com/office/drawing/2014/main" id="{CD78E38D-E39C-4594-8DE3-EF437AC6F40B}"/>
              </a:ext>
            </a:extLst>
          </p:cNvPr>
          <p:cNvSpPr>
            <a:spLocks/>
          </p:cNvSpPr>
          <p:nvPr/>
        </p:nvSpPr>
        <p:spPr bwMode="auto">
          <a:xfrm>
            <a:off x="6698075" y="4464316"/>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32" name="Arc 31">
            <a:extLst>
              <a:ext uri="{FF2B5EF4-FFF2-40B4-BE49-F238E27FC236}">
                <a16:creationId xmlns:a16="http://schemas.microsoft.com/office/drawing/2014/main" id="{CECA301D-312E-4B79-BBEE-2E596531497F}"/>
              </a:ext>
            </a:extLst>
          </p:cNvPr>
          <p:cNvSpPr/>
          <p:nvPr/>
        </p:nvSpPr>
        <p:spPr>
          <a:xfrm>
            <a:off x="6900684" y="4598361"/>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33" name="TextBox 32">
            <a:extLst>
              <a:ext uri="{FF2B5EF4-FFF2-40B4-BE49-F238E27FC236}">
                <a16:creationId xmlns:a16="http://schemas.microsoft.com/office/drawing/2014/main" id="{7D1449B3-9BAD-4A17-A245-3F675A8AF971}"/>
              </a:ext>
            </a:extLst>
          </p:cNvPr>
          <p:cNvSpPr txBox="1"/>
          <p:nvPr/>
        </p:nvSpPr>
        <p:spPr>
          <a:xfrm>
            <a:off x="6461437" y="4561312"/>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04</a:t>
            </a:r>
          </a:p>
        </p:txBody>
      </p:sp>
      <p:sp>
        <p:nvSpPr>
          <p:cNvPr id="84" name="TextBox 83">
            <a:extLst>
              <a:ext uri="{FF2B5EF4-FFF2-40B4-BE49-F238E27FC236}">
                <a16:creationId xmlns:a16="http://schemas.microsoft.com/office/drawing/2014/main" id="{6E958E29-3ECF-4AF3-A03F-750DBD5708F5}"/>
              </a:ext>
            </a:extLst>
          </p:cNvPr>
          <p:cNvSpPr txBox="1"/>
          <p:nvPr/>
        </p:nvSpPr>
        <p:spPr>
          <a:xfrm>
            <a:off x="4504555" y="1755673"/>
            <a:ext cx="3646736" cy="1329723"/>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ctr"/>
            <a:r>
              <a:rPr lang="en-GB" sz="1100" dirty="0">
                <a:solidFill>
                  <a:schemeClr val="accent2">
                    <a:lumMod val="50000"/>
                  </a:schemeClr>
                </a:solidFill>
              </a:rPr>
              <a:t>Establish the baseline for model performance | Create a simple model with initial data pipeline | Try parallel ideas during the early stages | Find the SoTA model for the problem domain, if any, and reproduce results</a:t>
            </a:r>
            <a:endParaRPr lang="en-US" sz="1100" dirty="0">
              <a:solidFill>
                <a:schemeClr val="accent2">
                  <a:lumMod val="50000"/>
                </a:schemeClr>
              </a:solidFill>
            </a:endParaRPr>
          </a:p>
        </p:txBody>
      </p:sp>
      <p:sp>
        <p:nvSpPr>
          <p:cNvPr id="86" name="TextBox 85">
            <a:extLst>
              <a:ext uri="{FF2B5EF4-FFF2-40B4-BE49-F238E27FC236}">
                <a16:creationId xmlns:a16="http://schemas.microsoft.com/office/drawing/2014/main" id="{0D0FE099-F814-41B3-AD6E-C834F25E3FE6}"/>
              </a:ext>
            </a:extLst>
          </p:cNvPr>
          <p:cNvSpPr txBox="1"/>
          <p:nvPr/>
        </p:nvSpPr>
        <p:spPr>
          <a:xfrm>
            <a:off x="8145339" y="5417035"/>
            <a:ext cx="3315508" cy="821892"/>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r>
              <a:rPr lang="en-GB" sz="1100" dirty="0">
                <a:solidFill>
                  <a:schemeClr val="accent2">
                    <a:lumMod val="50000"/>
                  </a:schemeClr>
                </a:solidFill>
              </a:rPr>
              <a:t>Do model-centric optimizations | Debug models as complexity gets added | Conduct error analysis for uncovering failure modes.</a:t>
            </a:r>
            <a:endParaRPr lang="en-US" sz="1100" dirty="0">
              <a:solidFill>
                <a:schemeClr val="accent2">
                  <a:lumMod val="50000"/>
                </a:schemeClr>
              </a:solidFill>
            </a:endParaRPr>
          </a:p>
        </p:txBody>
      </p:sp>
      <p:sp>
        <p:nvSpPr>
          <p:cNvPr id="88" name="TextBox 87">
            <a:extLst>
              <a:ext uri="{FF2B5EF4-FFF2-40B4-BE49-F238E27FC236}">
                <a16:creationId xmlns:a16="http://schemas.microsoft.com/office/drawing/2014/main" id="{66C8738B-1973-4924-A963-771B6F98FD3A}"/>
              </a:ext>
            </a:extLst>
          </p:cNvPr>
          <p:cNvSpPr txBox="1"/>
          <p:nvPr/>
        </p:nvSpPr>
        <p:spPr>
          <a:xfrm>
            <a:off x="9448066" y="2680175"/>
            <a:ext cx="2743933" cy="1837554"/>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GB" sz="1100" dirty="0">
                <a:solidFill>
                  <a:schemeClr val="accent3">
                    <a:lumMod val="50000"/>
                  </a:schemeClr>
                </a:solidFill>
              </a:rPr>
              <a:t>Evaluate the model on test distribution | Revisit the model evaluation metric, ensuring it drives desirable user behaviour  | Write tests for – model inference function, input data pipeline, explicit scenarios expected in the production.</a:t>
            </a:r>
            <a:endParaRPr lang="en-US" sz="1100" dirty="0">
              <a:solidFill>
                <a:schemeClr val="accent3">
                  <a:lumMod val="50000"/>
                </a:schemeClr>
              </a:solidFill>
            </a:endParaRPr>
          </a:p>
        </p:txBody>
      </p:sp>
      <p:sp>
        <p:nvSpPr>
          <p:cNvPr id="81" name="TextBox 80">
            <a:extLst>
              <a:ext uri="{FF2B5EF4-FFF2-40B4-BE49-F238E27FC236}">
                <a16:creationId xmlns:a16="http://schemas.microsoft.com/office/drawing/2014/main" id="{443B77B1-493B-4745-82AC-302C5EDC96F7}"/>
              </a:ext>
            </a:extLst>
          </p:cNvPr>
          <p:cNvSpPr txBox="1"/>
          <p:nvPr/>
        </p:nvSpPr>
        <p:spPr>
          <a:xfrm>
            <a:off x="3880573" y="4978150"/>
            <a:ext cx="1649748" cy="507831"/>
          </a:xfrm>
          <a:prstGeom prst="rect">
            <a:avLst/>
          </a:prstGeom>
          <a:noFill/>
        </p:spPr>
        <p:txBody>
          <a:bodyPr wrap="square" rtlCol="0">
            <a:spAutoFit/>
          </a:bodyPr>
          <a:lstStyle/>
          <a:p>
            <a:pPr algn="ctr"/>
            <a:r>
              <a:rPr lang="en-GB" sz="900" dirty="0">
                <a:solidFill>
                  <a:srgbClr val="D7D7D7"/>
                </a:solidFill>
                <a:latin typeface="Century Gothic" panose="020B0502020202020204" pitchFamily="34" charset="0"/>
              </a:rPr>
              <a:t>Collection and </a:t>
            </a:r>
          </a:p>
          <a:p>
            <a:pPr algn="ctr"/>
            <a:r>
              <a:rPr lang="en-GB" sz="900" dirty="0">
                <a:solidFill>
                  <a:srgbClr val="D7D7D7"/>
                </a:solidFill>
                <a:latin typeface="Century Gothic" panose="020B0502020202020204" pitchFamily="34" charset="0"/>
              </a:rPr>
              <a:t>Labelling </a:t>
            </a:r>
          </a:p>
          <a:p>
            <a:pPr algn="ctr"/>
            <a:r>
              <a:rPr lang="en-GB" sz="900" dirty="0">
                <a:solidFill>
                  <a:srgbClr val="D7D7D7"/>
                </a:solidFill>
                <a:latin typeface="Century Gothic" panose="020B0502020202020204" pitchFamily="34" charset="0"/>
              </a:rPr>
              <a:t>of Data </a:t>
            </a:r>
            <a:endParaRPr lang="en-US" sz="900" dirty="0">
              <a:solidFill>
                <a:srgbClr val="D7D7D7"/>
              </a:solidFill>
              <a:latin typeface="Century Gothic" panose="020B0502020202020204" pitchFamily="34" charset="0"/>
            </a:endParaRPr>
          </a:p>
        </p:txBody>
      </p:sp>
      <p:sp>
        <p:nvSpPr>
          <p:cNvPr id="78" name="TextBox 77">
            <a:extLst>
              <a:ext uri="{FF2B5EF4-FFF2-40B4-BE49-F238E27FC236}">
                <a16:creationId xmlns:a16="http://schemas.microsoft.com/office/drawing/2014/main" id="{5F3C091F-D82F-42BB-A825-EAF314C5588A}"/>
              </a:ext>
            </a:extLst>
          </p:cNvPr>
          <p:cNvSpPr txBox="1"/>
          <p:nvPr/>
        </p:nvSpPr>
        <p:spPr>
          <a:xfrm>
            <a:off x="2896261" y="3574825"/>
            <a:ext cx="878093" cy="600164"/>
          </a:xfrm>
          <a:prstGeom prst="rect">
            <a:avLst/>
          </a:prstGeom>
          <a:noFill/>
        </p:spPr>
        <p:txBody>
          <a:bodyPr wrap="square" rtlCol="0">
            <a:spAutoFit/>
          </a:bodyPr>
          <a:lstStyle/>
          <a:p>
            <a:pPr algn="ctr"/>
            <a:r>
              <a:rPr lang="en-US" sz="1100" b="1" dirty="0">
                <a:solidFill>
                  <a:schemeClr val="bg1"/>
                </a:solidFill>
                <a:latin typeface="Century Gothic" panose="020B0502020202020204" pitchFamily="34" charset="0"/>
              </a:rPr>
              <a:t>ML Project Plan Setup</a:t>
            </a:r>
          </a:p>
        </p:txBody>
      </p:sp>
      <p:sp>
        <p:nvSpPr>
          <p:cNvPr id="83" name="TextBox 82">
            <a:extLst>
              <a:ext uri="{FF2B5EF4-FFF2-40B4-BE49-F238E27FC236}">
                <a16:creationId xmlns:a16="http://schemas.microsoft.com/office/drawing/2014/main" id="{1370AD03-DA26-4636-BEBB-E7BCE58AD35C}"/>
              </a:ext>
            </a:extLst>
          </p:cNvPr>
          <p:cNvSpPr txBox="1"/>
          <p:nvPr/>
        </p:nvSpPr>
        <p:spPr>
          <a:xfrm>
            <a:off x="5714529" y="3637644"/>
            <a:ext cx="800219" cy="369332"/>
          </a:xfrm>
          <a:prstGeom prst="rect">
            <a:avLst/>
          </a:prstGeom>
          <a:noFill/>
        </p:spPr>
        <p:txBody>
          <a:bodyPr wrap="none" rtlCol="0">
            <a:spAutoFit/>
          </a:bodyPr>
          <a:lstStyle/>
          <a:p>
            <a:pPr algn="ctr"/>
            <a:r>
              <a:rPr lang="en-US" sz="900" dirty="0">
                <a:solidFill>
                  <a:srgbClr val="D7D7D7"/>
                </a:solidFill>
                <a:latin typeface="Century Gothic" panose="020B0502020202020204" pitchFamily="34" charset="0"/>
              </a:rPr>
              <a:t>Model </a:t>
            </a:r>
            <a:br>
              <a:rPr lang="en-US" sz="900" dirty="0">
                <a:solidFill>
                  <a:srgbClr val="D7D7D7"/>
                </a:solidFill>
                <a:latin typeface="Century Gothic" panose="020B0502020202020204" pitchFamily="34" charset="0"/>
              </a:rPr>
            </a:br>
            <a:r>
              <a:rPr lang="en-US" sz="900" dirty="0">
                <a:solidFill>
                  <a:srgbClr val="D7D7D7"/>
                </a:solidFill>
                <a:latin typeface="Century Gothic" panose="020B0502020202020204" pitchFamily="34" charset="0"/>
              </a:rPr>
              <a:t>Exploration</a:t>
            </a:r>
          </a:p>
        </p:txBody>
      </p:sp>
      <p:sp>
        <p:nvSpPr>
          <p:cNvPr id="85" name="TextBox 84">
            <a:extLst>
              <a:ext uri="{FF2B5EF4-FFF2-40B4-BE49-F238E27FC236}">
                <a16:creationId xmlns:a16="http://schemas.microsoft.com/office/drawing/2014/main" id="{BDD413FD-D663-456D-A0E3-864834F18632}"/>
              </a:ext>
            </a:extLst>
          </p:cNvPr>
          <p:cNvSpPr txBox="1"/>
          <p:nvPr/>
        </p:nvSpPr>
        <p:spPr>
          <a:xfrm>
            <a:off x="6973673" y="4961422"/>
            <a:ext cx="946167" cy="400110"/>
          </a:xfrm>
          <a:prstGeom prst="rect">
            <a:avLst/>
          </a:prstGeom>
          <a:noFill/>
        </p:spPr>
        <p:txBody>
          <a:bodyPr wrap="square" rtlCol="0">
            <a:spAutoFit/>
          </a:bodyPr>
          <a:lstStyle/>
          <a:p>
            <a:pPr algn="ctr">
              <a:lnSpc>
                <a:spcPts val="1160"/>
              </a:lnSpc>
            </a:pPr>
            <a:r>
              <a:rPr lang="en-US" sz="900" dirty="0">
                <a:solidFill>
                  <a:srgbClr val="D7D7D7"/>
                </a:solidFill>
                <a:latin typeface="Century Gothic" panose="020B0502020202020204" pitchFamily="34" charset="0"/>
              </a:rPr>
              <a:t>Refinement of Model</a:t>
            </a:r>
          </a:p>
        </p:txBody>
      </p:sp>
      <p:sp>
        <p:nvSpPr>
          <p:cNvPr id="87" name="TextBox 86">
            <a:extLst>
              <a:ext uri="{FF2B5EF4-FFF2-40B4-BE49-F238E27FC236}">
                <a16:creationId xmlns:a16="http://schemas.microsoft.com/office/drawing/2014/main" id="{77A29458-B02F-4CD6-BA29-6E418C69EF35}"/>
              </a:ext>
            </a:extLst>
          </p:cNvPr>
          <p:cNvSpPr txBox="1"/>
          <p:nvPr/>
        </p:nvSpPr>
        <p:spPr>
          <a:xfrm>
            <a:off x="8439879" y="3674583"/>
            <a:ext cx="803242" cy="400110"/>
          </a:xfrm>
          <a:prstGeom prst="rect">
            <a:avLst/>
          </a:prstGeom>
          <a:noFill/>
        </p:spPr>
        <p:txBody>
          <a:bodyPr wrap="square" rtlCol="0">
            <a:spAutoFit/>
          </a:bodyPr>
          <a:lstStyle/>
          <a:p>
            <a:pPr algn="ctr">
              <a:lnSpc>
                <a:spcPts val="1160"/>
              </a:lnSpc>
            </a:pPr>
            <a:r>
              <a:rPr lang="en-US" sz="900" dirty="0">
                <a:solidFill>
                  <a:srgbClr val="D7D7D7"/>
                </a:solidFill>
                <a:latin typeface="Century Gothic" panose="020B0502020202020204" pitchFamily="34" charset="0"/>
              </a:rPr>
              <a:t>Test and Evaluate</a:t>
            </a:r>
          </a:p>
        </p:txBody>
      </p:sp>
      <p:sp>
        <p:nvSpPr>
          <p:cNvPr id="50" name="TextBox 49">
            <a:extLst>
              <a:ext uri="{FF2B5EF4-FFF2-40B4-BE49-F238E27FC236}">
                <a16:creationId xmlns:a16="http://schemas.microsoft.com/office/drawing/2014/main" id="{2B0DABDA-37CB-47B9-ADC9-F8DD9FB94D8D}"/>
              </a:ext>
            </a:extLst>
          </p:cNvPr>
          <p:cNvSpPr txBox="1"/>
          <p:nvPr/>
        </p:nvSpPr>
        <p:spPr>
          <a:xfrm>
            <a:off x="4184503" y="260150"/>
            <a:ext cx="7921672" cy="1077218"/>
          </a:xfrm>
          <a:prstGeom prst="rect">
            <a:avLst/>
          </a:prstGeom>
          <a:noFill/>
          <a:effectLst>
            <a:glow>
              <a:schemeClr val="accent5">
                <a:lumMod val="60000"/>
                <a:lumOff val="40000"/>
              </a:schemeClr>
            </a:glow>
            <a:softEdge rad="0"/>
          </a:effectLst>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LIFECYCLE OF A MACHINE LEARNING PROJECT</a:t>
            </a:r>
          </a:p>
        </p:txBody>
      </p:sp>
      <p:sp>
        <p:nvSpPr>
          <p:cNvPr id="51" name="TextBox 50">
            <a:extLst>
              <a:ext uri="{FF2B5EF4-FFF2-40B4-BE49-F238E27FC236}">
                <a16:creationId xmlns:a16="http://schemas.microsoft.com/office/drawing/2014/main" id="{D3117C66-3A52-489B-BE03-F48A27641BBA}"/>
              </a:ext>
            </a:extLst>
          </p:cNvPr>
          <p:cNvSpPr txBox="1"/>
          <p:nvPr/>
        </p:nvSpPr>
        <p:spPr>
          <a:xfrm>
            <a:off x="245712" y="6372367"/>
            <a:ext cx="6968820" cy="276999"/>
          </a:xfrm>
          <a:prstGeom prst="rect">
            <a:avLst/>
          </a:prstGeom>
          <a:noFill/>
        </p:spPr>
        <p:txBody>
          <a:bodyPr wrap="square">
            <a:spAutoFit/>
          </a:bodyPr>
          <a:lstStyle/>
          <a:p>
            <a:r>
              <a:rPr lang="en-GB" sz="1200" dirty="0">
                <a:solidFill>
                  <a:schemeClr val="bg1"/>
                </a:solidFill>
                <a:latin typeface="Century Gothic" panose="020B0502020202020204" pitchFamily="34" charset="0"/>
              </a:rPr>
              <a:t>The lifecycle of a Machine Learning project deliverables timeline usually appears like this -</a:t>
            </a:r>
          </a:p>
        </p:txBody>
      </p:sp>
      <p:sp>
        <p:nvSpPr>
          <p:cNvPr id="46" name="Oval">
            <a:extLst>
              <a:ext uri="{FF2B5EF4-FFF2-40B4-BE49-F238E27FC236}">
                <a16:creationId xmlns:a16="http://schemas.microsoft.com/office/drawing/2014/main" id="{D6AA7102-EFD1-41A9-97CE-7C72BEEEF7C0}"/>
              </a:ext>
            </a:extLst>
          </p:cNvPr>
          <p:cNvSpPr/>
          <p:nvPr/>
        </p:nvSpPr>
        <p:spPr>
          <a:xfrm>
            <a:off x="-3749989" y="-4176747"/>
            <a:ext cx="8327038" cy="7771843"/>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47" name="Picture 46">
            <a:extLst>
              <a:ext uri="{FF2B5EF4-FFF2-40B4-BE49-F238E27FC236}">
                <a16:creationId xmlns:a16="http://schemas.microsoft.com/office/drawing/2014/main" id="{B1C4F64D-8B7D-4682-8C74-4BEC665D564B}"/>
              </a:ext>
            </a:extLst>
          </p:cNvPr>
          <p:cNvPicPr>
            <a:picLocks noChangeAspect="1"/>
          </p:cNvPicPr>
          <p:nvPr/>
        </p:nvPicPr>
        <p:blipFill>
          <a:blip r:embed="rId2"/>
          <a:stretch>
            <a:fillRect/>
          </a:stretch>
        </p:blipFill>
        <p:spPr>
          <a:xfrm>
            <a:off x="52784" y="-33343"/>
            <a:ext cx="3305714" cy="2481689"/>
          </a:xfrm>
          <a:prstGeom prst="rect">
            <a:avLst/>
          </a:prstGeom>
          <a:effectLst>
            <a:softEdge rad="63500"/>
          </a:effectLst>
        </p:spPr>
      </p:pic>
    </p:spTree>
    <p:extLst>
      <p:ext uri="{BB962C8B-B14F-4D97-AF65-F5344CB8AC3E}">
        <p14:creationId xmlns:p14="http://schemas.microsoft.com/office/powerpoint/2010/main" val="399470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p:cTn id="7" dur="1500" fill="hold"/>
                                        <p:tgtEl>
                                          <p:spTgt spid="40"/>
                                        </p:tgtEl>
                                        <p:attrNameLst>
                                          <p:attrName>ppt_w</p:attrName>
                                        </p:attrNameLst>
                                      </p:cBhvr>
                                      <p:tavLst>
                                        <p:tav tm="0">
                                          <p:val>
                                            <p:fltVal val="0"/>
                                          </p:val>
                                        </p:tav>
                                        <p:tav tm="100000">
                                          <p:val>
                                            <p:strVal val="#ppt_w"/>
                                          </p:val>
                                        </p:tav>
                                      </p:tavLst>
                                    </p:anim>
                                    <p:anim calcmode="lin" valueType="num">
                                      <p:cBhvr>
                                        <p:cTn id="8" dur="1500" fill="hold"/>
                                        <p:tgtEl>
                                          <p:spTgt spid="40"/>
                                        </p:tgtEl>
                                        <p:attrNameLst>
                                          <p:attrName>ppt_h</p:attrName>
                                        </p:attrNameLst>
                                      </p:cBhvr>
                                      <p:tavLst>
                                        <p:tav tm="0">
                                          <p:val>
                                            <p:fltVal val="0"/>
                                          </p:val>
                                        </p:tav>
                                        <p:tav tm="100000">
                                          <p:val>
                                            <p:strVal val="#ppt_h"/>
                                          </p:val>
                                        </p:tav>
                                      </p:tavLst>
                                    </p:anim>
                                    <p:anim calcmode="lin" valueType="num">
                                      <p:cBhvr>
                                        <p:cTn id="9" dur="1500" fill="hold"/>
                                        <p:tgtEl>
                                          <p:spTgt spid="40"/>
                                        </p:tgtEl>
                                        <p:attrNameLst>
                                          <p:attrName>style.rotation</p:attrName>
                                        </p:attrNameLst>
                                      </p:cBhvr>
                                      <p:tavLst>
                                        <p:tav tm="0">
                                          <p:val>
                                            <p:fltVal val="90"/>
                                          </p:val>
                                        </p:tav>
                                        <p:tav tm="100000">
                                          <p:val>
                                            <p:fltVal val="0"/>
                                          </p:val>
                                        </p:tav>
                                      </p:tavLst>
                                    </p:anim>
                                    <p:animEffect transition="in" filter="fade">
                                      <p:cBhvr>
                                        <p:cTn id="10" dur="1500"/>
                                        <p:tgtEl>
                                          <p:spTgt spid="40"/>
                                        </p:tgtEl>
                                      </p:cBhvr>
                                    </p:animEffect>
                                  </p:childTnLst>
                                </p:cTn>
                              </p:par>
                              <p:par>
                                <p:cTn id="11" presetID="31" presetClass="entr" presetSubtype="0" fill="hold" grpId="0" nodeType="withEffect">
                                  <p:stCondLst>
                                    <p:cond delay="50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500" fill="hold"/>
                                        <p:tgtEl>
                                          <p:spTgt spid="37"/>
                                        </p:tgtEl>
                                        <p:attrNameLst>
                                          <p:attrName>ppt_w</p:attrName>
                                        </p:attrNameLst>
                                      </p:cBhvr>
                                      <p:tavLst>
                                        <p:tav tm="0">
                                          <p:val>
                                            <p:fltVal val="0"/>
                                          </p:val>
                                        </p:tav>
                                        <p:tav tm="100000">
                                          <p:val>
                                            <p:strVal val="#ppt_w"/>
                                          </p:val>
                                        </p:tav>
                                      </p:tavLst>
                                    </p:anim>
                                    <p:anim calcmode="lin" valueType="num">
                                      <p:cBhvr>
                                        <p:cTn id="14" dur="1500" fill="hold"/>
                                        <p:tgtEl>
                                          <p:spTgt spid="37"/>
                                        </p:tgtEl>
                                        <p:attrNameLst>
                                          <p:attrName>ppt_h</p:attrName>
                                        </p:attrNameLst>
                                      </p:cBhvr>
                                      <p:tavLst>
                                        <p:tav tm="0">
                                          <p:val>
                                            <p:fltVal val="0"/>
                                          </p:val>
                                        </p:tav>
                                        <p:tav tm="100000">
                                          <p:val>
                                            <p:strVal val="#ppt_h"/>
                                          </p:val>
                                        </p:tav>
                                      </p:tavLst>
                                    </p:anim>
                                    <p:anim calcmode="lin" valueType="num">
                                      <p:cBhvr>
                                        <p:cTn id="15" dur="1500" fill="hold"/>
                                        <p:tgtEl>
                                          <p:spTgt spid="37"/>
                                        </p:tgtEl>
                                        <p:attrNameLst>
                                          <p:attrName>style.rotation</p:attrName>
                                        </p:attrNameLst>
                                      </p:cBhvr>
                                      <p:tavLst>
                                        <p:tav tm="0">
                                          <p:val>
                                            <p:fltVal val="90"/>
                                          </p:val>
                                        </p:tav>
                                        <p:tav tm="100000">
                                          <p:val>
                                            <p:fltVal val="0"/>
                                          </p:val>
                                        </p:tav>
                                      </p:tavLst>
                                    </p:anim>
                                    <p:animEffect transition="in" filter="fade">
                                      <p:cBhvr>
                                        <p:cTn id="16" dur="1500"/>
                                        <p:tgtEl>
                                          <p:spTgt spid="3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34"/>
                                        </p:tgtEl>
                                        <p:attrNameLst>
                                          <p:attrName>style.visibility</p:attrName>
                                        </p:attrNameLst>
                                      </p:cBhvr>
                                      <p:to>
                                        <p:strVal val="visible"/>
                                      </p:to>
                                    </p:set>
                                    <p:anim calcmode="lin" valueType="num">
                                      <p:cBhvr>
                                        <p:cTn id="19" dur="1500" fill="hold"/>
                                        <p:tgtEl>
                                          <p:spTgt spid="34"/>
                                        </p:tgtEl>
                                        <p:attrNameLst>
                                          <p:attrName>ppt_w</p:attrName>
                                        </p:attrNameLst>
                                      </p:cBhvr>
                                      <p:tavLst>
                                        <p:tav tm="0">
                                          <p:val>
                                            <p:fltVal val="0"/>
                                          </p:val>
                                        </p:tav>
                                        <p:tav tm="100000">
                                          <p:val>
                                            <p:strVal val="#ppt_w"/>
                                          </p:val>
                                        </p:tav>
                                      </p:tavLst>
                                    </p:anim>
                                    <p:anim calcmode="lin" valueType="num">
                                      <p:cBhvr>
                                        <p:cTn id="20" dur="1500" fill="hold"/>
                                        <p:tgtEl>
                                          <p:spTgt spid="34"/>
                                        </p:tgtEl>
                                        <p:attrNameLst>
                                          <p:attrName>ppt_h</p:attrName>
                                        </p:attrNameLst>
                                      </p:cBhvr>
                                      <p:tavLst>
                                        <p:tav tm="0">
                                          <p:val>
                                            <p:fltVal val="0"/>
                                          </p:val>
                                        </p:tav>
                                        <p:tav tm="100000">
                                          <p:val>
                                            <p:strVal val="#ppt_h"/>
                                          </p:val>
                                        </p:tav>
                                      </p:tavLst>
                                    </p:anim>
                                    <p:anim calcmode="lin" valueType="num">
                                      <p:cBhvr>
                                        <p:cTn id="21" dur="1500" fill="hold"/>
                                        <p:tgtEl>
                                          <p:spTgt spid="34"/>
                                        </p:tgtEl>
                                        <p:attrNameLst>
                                          <p:attrName>style.rotation</p:attrName>
                                        </p:attrNameLst>
                                      </p:cBhvr>
                                      <p:tavLst>
                                        <p:tav tm="0">
                                          <p:val>
                                            <p:fltVal val="90"/>
                                          </p:val>
                                        </p:tav>
                                        <p:tav tm="100000">
                                          <p:val>
                                            <p:fltVal val="0"/>
                                          </p:val>
                                        </p:tav>
                                      </p:tavLst>
                                    </p:anim>
                                    <p:animEffect transition="in" filter="fade">
                                      <p:cBhvr>
                                        <p:cTn id="22" dur="1500"/>
                                        <p:tgtEl>
                                          <p:spTgt spid="34"/>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31"/>
                                        </p:tgtEl>
                                        <p:attrNameLst>
                                          <p:attrName>style.visibility</p:attrName>
                                        </p:attrNameLst>
                                      </p:cBhvr>
                                      <p:to>
                                        <p:strVal val="visible"/>
                                      </p:to>
                                    </p:set>
                                    <p:anim calcmode="lin" valueType="num">
                                      <p:cBhvr>
                                        <p:cTn id="25" dur="1500" fill="hold"/>
                                        <p:tgtEl>
                                          <p:spTgt spid="31"/>
                                        </p:tgtEl>
                                        <p:attrNameLst>
                                          <p:attrName>ppt_w</p:attrName>
                                        </p:attrNameLst>
                                      </p:cBhvr>
                                      <p:tavLst>
                                        <p:tav tm="0">
                                          <p:val>
                                            <p:fltVal val="0"/>
                                          </p:val>
                                        </p:tav>
                                        <p:tav tm="100000">
                                          <p:val>
                                            <p:strVal val="#ppt_w"/>
                                          </p:val>
                                        </p:tav>
                                      </p:tavLst>
                                    </p:anim>
                                    <p:anim calcmode="lin" valueType="num">
                                      <p:cBhvr>
                                        <p:cTn id="26" dur="1500" fill="hold"/>
                                        <p:tgtEl>
                                          <p:spTgt spid="31"/>
                                        </p:tgtEl>
                                        <p:attrNameLst>
                                          <p:attrName>ppt_h</p:attrName>
                                        </p:attrNameLst>
                                      </p:cBhvr>
                                      <p:tavLst>
                                        <p:tav tm="0">
                                          <p:val>
                                            <p:fltVal val="0"/>
                                          </p:val>
                                        </p:tav>
                                        <p:tav tm="100000">
                                          <p:val>
                                            <p:strVal val="#ppt_h"/>
                                          </p:val>
                                        </p:tav>
                                      </p:tavLst>
                                    </p:anim>
                                    <p:anim calcmode="lin" valueType="num">
                                      <p:cBhvr>
                                        <p:cTn id="27" dur="1500" fill="hold"/>
                                        <p:tgtEl>
                                          <p:spTgt spid="31"/>
                                        </p:tgtEl>
                                        <p:attrNameLst>
                                          <p:attrName>style.rotation</p:attrName>
                                        </p:attrNameLst>
                                      </p:cBhvr>
                                      <p:tavLst>
                                        <p:tav tm="0">
                                          <p:val>
                                            <p:fltVal val="90"/>
                                          </p:val>
                                        </p:tav>
                                        <p:tav tm="100000">
                                          <p:val>
                                            <p:fltVal val="0"/>
                                          </p:val>
                                        </p:tav>
                                      </p:tavLst>
                                    </p:anim>
                                    <p:animEffect transition="in" filter="fade">
                                      <p:cBhvr>
                                        <p:cTn id="28" dur="1500"/>
                                        <p:tgtEl>
                                          <p:spTgt spid="31"/>
                                        </p:tgtEl>
                                      </p:cBhvr>
                                    </p:animEffect>
                                  </p:childTnLst>
                                </p:cTn>
                              </p:par>
                              <p:par>
                                <p:cTn id="29" presetID="31" presetClass="entr" presetSubtype="0" fill="hold" grpId="0" nodeType="withEffect">
                                  <p:stCondLst>
                                    <p:cond delay="500"/>
                                  </p:stCondLst>
                                  <p:childTnLst>
                                    <p:set>
                                      <p:cBhvr>
                                        <p:cTn id="30" dur="1" fill="hold">
                                          <p:stCondLst>
                                            <p:cond delay="0"/>
                                          </p:stCondLst>
                                        </p:cTn>
                                        <p:tgtEl>
                                          <p:spTgt spid="73"/>
                                        </p:tgtEl>
                                        <p:attrNameLst>
                                          <p:attrName>style.visibility</p:attrName>
                                        </p:attrNameLst>
                                      </p:cBhvr>
                                      <p:to>
                                        <p:strVal val="visible"/>
                                      </p:to>
                                    </p:set>
                                    <p:anim calcmode="lin" valueType="num">
                                      <p:cBhvr>
                                        <p:cTn id="31" dur="1500" fill="hold"/>
                                        <p:tgtEl>
                                          <p:spTgt spid="73"/>
                                        </p:tgtEl>
                                        <p:attrNameLst>
                                          <p:attrName>ppt_w</p:attrName>
                                        </p:attrNameLst>
                                      </p:cBhvr>
                                      <p:tavLst>
                                        <p:tav tm="0">
                                          <p:val>
                                            <p:fltVal val="0"/>
                                          </p:val>
                                        </p:tav>
                                        <p:tav tm="100000">
                                          <p:val>
                                            <p:strVal val="#ppt_w"/>
                                          </p:val>
                                        </p:tav>
                                      </p:tavLst>
                                    </p:anim>
                                    <p:anim calcmode="lin" valueType="num">
                                      <p:cBhvr>
                                        <p:cTn id="32" dur="1500" fill="hold"/>
                                        <p:tgtEl>
                                          <p:spTgt spid="73"/>
                                        </p:tgtEl>
                                        <p:attrNameLst>
                                          <p:attrName>ppt_h</p:attrName>
                                        </p:attrNameLst>
                                      </p:cBhvr>
                                      <p:tavLst>
                                        <p:tav tm="0">
                                          <p:val>
                                            <p:fltVal val="0"/>
                                          </p:val>
                                        </p:tav>
                                        <p:tav tm="100000">
                                          <p:val>
                                            <p:strVal val="#ppt_h"/>
                                          </p:val>
                                        </p:tav>
                                      </p:tavLst>
                                    </p:anim>
                                    <p:anim calcmode="lin" valueType="num">
                                      <p:cBhvr>
                                        <p:cTn id="33" dur="1500" fill="hold"/>
                                        <p:tgtEl>
                                          <p:spTgt spid="73"/>
                                        </p:tgtEl>
                                        <p:attrNameLst>
                                          <p:attrName>style.rotation</p:attrName>
                                        </p:attrNameLst>
                                      </p:cBhvr>
                                      <p:tavLst>
                                        <p:tav tm="0">
                                          <p:val>
                                            <p:fltVal val="90"/>
                                          </p:val>
                                        </p:tav>
                                        <p:tav tm="100000">
                                          <p:val>
                                            <p:fltVal val="0"/>
                                          </p:val>
                                        </p:tav>
                                      </p:tavLst>
                                    </p:anim>
                                    <p:animEffect transition="in" filter="fade">
                                      <p:cBhvr>
                                        <p:cTn id="34" dur="1500"/>
                                        <p:tgtEl>
                                          <p:spTgt spid="73"/>
                                        </p:tgtEl>
                                      </p:cBhvr>
                                    </p:animEffect>
                                  </p:childTnLst>
                                </p:cTn>
                              </p:par>
                              <p:par>
                                <p:cTn id="35" presetID="23" presetClass="entr" presetSubtype="16" fill="hold" grpId="0" nodeType="withEffect">
                                  <p:stCondLst>
                                    <p:cond delay="1500"/>
                                  </p:stCondLst>
                                  <p:childTnLst>
                                    <p:set>
                                      <p:cBhvr>
                                        <p:cTn id="36" dur="1" fill="hold">
                                          <p:stCondLst>
                                            <p:cond delay="0"/>
                                          </p:stCondLst>
                                        </p:cTn>
                                        <p:tgtEl>
                                          <p:spTgt spid="45"/>
                                        </p:tgtEl>
                                        <p:attrNameLst>
                                          <p:attrName>style.visibility</p:attrName>
                                        </p:attrNameLst>
                                      </p:cBhvr>
                                      <p:to>
                                        <p:strVal val="visible"/>
                                      </p:to>
                                    </p:set>
                                    <p:anim calcmode="lin" valueType="num">
                                      <p:cBhvr>
                                        <p:cTn id="37" dur="1000" fill="hold"/>
                                        <p:tgtEl>
                                          <p:spTgt spid="45"/>
                                        </p:tgtEl>
                                        <p:attrNameLst>
                                          <p:attrName>ppt_w</p:attrName>
                                        </p:attrNameLst>
                                      </p:cBhvr>
                                      <p:tavLst>
                                        <p:tav tm="0">
                                          <p:val>
                                            <p:fltVal val="0"/>
                                          </p:val>
                                        </p:tav>
                                        <p:tav tm="100000">
                                          <p:val>
                                            <p:strVal val="#ppt_w"/>
                                          </p:val>
                                        </p:tav>
                                      </p:tavLst>
                                    </p:anim>
                                    <p:anim calcmode="lin" valueType="num">
                                      <p:cBhvr>
                                        <p:cTn id="38" dur="1000" fill="hold"/>
                                        <p:tgtEl>
                                          <p:spTgt spid="45"/>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1500"/>
                                  </p:stCondLst>
                                  <p:childTnLst>
                                    <p:set>
                                      <p:cBhvr>
                                        <p:cTn id="40" dur="1" fill="hold">
                                          <p:stCondLst>
                                            <p:cond delay="0"/>
                                          </p:stCondLst>
                                        </p:cTn>
                                        <p:tgtEl>
                                          <p:spTgt spid="44"/>
                                        </p:tgtEl>
                                        <p:attrNameLst>
                                          <p:attrName>style.visibility</p:attrName>
                                        </p:attrNameLst>
                                      </p:cBhvr>
                                      <p:to>
                                        <p:strVal val="visible"/>
                                      </p:to>
                                    </p:set>
                                    <p:anim calcmode="lin" valueType="num">
                                      <p:cBhvr>
                                        <p:cTn id="41" dur="1000" fill="hold"/>
                                        <p:tgtEl>
                                          <p:spTgt spid="44"/>
                                        </p:tgtEl>
                                        <p:attrNameLst>
                                          <p:attrName>ppt_w</p:attrName>
                                        </p:attrNameLst>
                                      </p:cBhvr>
                                      <p:tavLst>
                                        <p:tav tm="0">
                                          <p:val>
                                            <p:fltVal val="0"/>
                                          </p:val>
                                        </p:tav>
                                        <p:tav tm="100000">
                                          <p:val>
                                            <p:strVal val="#ppt_w"/>
                                          </p:val>
                                        </p:tav>
                                      </p:tavLst>
                                    </p:anim>
                                    <p:anim calcmode="lin" valueType="num">
                                      <p:cBhvr>
                                        <p:cTn id="42" dur="1000" fill="hold"/>
                                        <p:tgtEl>
                                          <p:spTgt spid="44"/>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1500"/>
                                  </p:stCondLst>
                                  <p:childTnLst>
                                    <p:set>
                                      <p:cBhvr>
                                        <p:cTn id="44" dur="1" fill="hold">
                                          <p:stCondLst>
                                            <p:cond delay="0"/>
                                          </p:stCondLst>
                                        </p:cTn>
                                        <p:tgtEl>
                                          <p:spTgt spid="43"/>
                                        </p:tgtEl>
                                        <p:attrNameLst>
                                          <p:attrName>style.visibility</p:attrName>
                                        </p:attrNameLst>
                                      </p:cBhvr>
                                      <p:to>
                                        <p:strVal val="visible"/>
                                      </p:to>
                                    </p:set>
                                    <p:anim calcmode="lin" valueType="num">
                                      <p:cBhvr>
                                        <p:cTn id="45" dur="1000" fill="hold"/>
                                        <p:tgtEl>
                                          <p:spTgt spid="43"/>
                                        </p:tgtEl>
                                        <p:attrNameLst>
                                          <p:attrName>ppt_w</p:attrName>
                                        </p:attrNameLst>
                                      </p:cBhvr>
                                      <p:tavLst>
                                        <p:tav tm="0">
                                          <p:val>
                                            <p:fltVal val="0"/>
                                          </p:val>
                                        </p:tav>
                                        <p:tav tm="100000">
                                          <p:val>
                                            <p:strVal val="#ppt_w"/>
                                          </p:val>
                                        </p:tav>
                                      </p:tavLst>
                                    </p:anim>
                                    <p:anim calcmode="lin" valueType="num">
                                      <p:cBhvr>
                                        <p:cTn id="46" dur="1000" fill="hold"/>
                                        <p:tgtEl>
                                          <p:spTgt spid="43"/>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1500"/>
                                  </p:stCondLst>
                                  <p:childTnLst>
                                    <p:set>
                                      <p:cBhvr>
                                        <p:cTn id="48" dur="1" fill="hold">
                                          <p:stCondLst>
                                            <p:cond delay="0"/>
                                          </p:stCondLst>
                                        </p:cTn>
                                        <p:tgtEl>
                                          <p:spTgt spid="67"/>
                                        </p:tgtEl>
                                        <p:attrNameLst>
                                          <p:attrName>style.visibility</p:attrName>
                                        </p:attrNameLst>
                                      </p:cBhvr>
                                      <p:to>
                                        <p:strVal val="visible"/>
                                      </p:to>
                                    </p:set>
                                    <p:anim calcmode="lin" valueType="num">
                                      <p:cBhvr>
                                        <p:cTn id="49" dur="1000" fill="hold"/>
                                        <p:tgtEl>
                                          <p:spTgt spid="67"/>
                                        </p:tgtEl>
                                        <p:attrNameLst>
                                          <p:attrName>ppt_w</p:attrName>
                                        </p:attrNameLst>
                                      </p:cBhvr>
                                      <p:tavLst>
                                        <p:tav tm="0">
                                          <p:val>
                                            <p:fltVal val="0"/>
                                          </p:val>
                                        </p:tav>
                                        <p:tav tm="100000">
                                          <p:val>
                                            <p:strVal val="#ppt_w"/>
                                          </p:val>
                                        </p:tav>
                                      </p:tavLst>
                                    </p:anim>
                                    <p:anim calcmode="lin" valueType="num">
                                      <p:cBhvr>
                                        <p:cTn id="50" dur="1000" fill="hold"/>
                                        <p:tgtEl>
                                          <p:spTgt spid="67"/>
                                        </p:tgtEl>
                                        <p:attrNameLst>
                                          <p:attrName>ppt_h</p:attrName>
                                        </p:attrNameLst>
                                      </p:cBhvr>
                                      <p:tavLst>
                                        <p:tav tm="0">
                                          <p:val>
                                            <p:fltVal val="0"/>
                                          </p:val>
                                        </p:tav>
                                        <p:tav tm="100000">
                                          <p:val>
                                            <p:strVal val="#ppt_h"/>
                                          </p:val>
                                        </p:tav>
                                      </p:tavLst>
                                    </p:anim>
                                  </p:childTnLst>
                                </p:cTn>
                              </p:par>
                              <p:par>
                                <p:cTn id="51" presetID="21" presetClass="entr" presetSubtype="1" fill="hold" grpId="0" nodeType="withEffect">
                                  <p:stCondLst>
                                    <p:cond delay="2000"/>
                                  </p:stCondLst>
                                  <p:childTnLst>
                                    <p:set>
                                      <p:cBhvr>
                                        <p:cTn id="52" dur="1" fill="hold">
                                          <p:stCondLst>
                                            <p:cond delay="0"/>
                                          </p:stCondLst>
                                        </p:cTn>
                                        <p:tgtEl>
                                          <p:spTgt spid="42"/>
                                        </p:tgtEl>
                                        <p:attrNameLst>
                                          <p:attrName>style.visibility</p:attrName>
                                        </p:attrNameLst>
                                      </p:cBhvr>
                                      <p:to>
                                        <p:strVal val="visible"/>
                                      </p:to>
                                    </p:set>
                                    <p:animEffect transition="in" filter="wheel(1)">
                                      <p:cBhvr>
                                        <p:cTn id="53" dur="1500"/>
                                        <p:tgtEl>
                                          <p:spTgt spid="42"/>
                                        </p:tgtEl>
                                      </p:cBhvr>
                                    </p:animEffect>
                                  </p:childTnLst>
                                </p:cTn>
                              </p:par>
                              <p:par>
                                <p:cTn id="54" presetID="21" presetClass="entr" presetSubtype="1" fill="hold" grpId="0" nodeType="withEffect">
                                  <p:stCondLst>
                                    <p:cond delay="2000"/>
                                  </p:stCondLst>
                                  <p:childTnLst>
                                    <p:set>
                                      <p:cBhvr>
                                        <p:cTn id="55" dur="1" fill="hold">
                                          <p:stCondLst>
                                            <p:cond delay="0"/>
                                          </p:stCondLst>
                                        </p:cTn>
                                        <p:tgtEl>
                                          <p:spTgt spid="38"/>
                                        </p:tgtEl>
                                        <p:attrNameLst>
                                          <p:attrName>style.visibility</p:attrName>
                                        </p:attrNameLst>
                                      </p:cBhvr>
                                      <p:to>
                                        <p:strVal val="visible"/>
                                      </p:to>
                                    </p:set>
                                    <p:animEffect transition="in" filter="wheel(1)">
                                      <p:cBhvr>
                                        <p:cTn id="56" dur="1500"/>
                                        <p:tgtEl>
                                          <p:spTgt spid="38"/>
                                        </p:tgtEl>
                                      </p:cBhvr>
                                    </p:animEffect>
                                  </p:childTnLst>
                                </p:cTn>
                              </p:par>
                              <p:par>
                                <p:cTn id="57" presetID="21" presetClass="entr" presetSubtype="1" fill="hold" grpId="0" nodeType="withEffect">
                                  <p:stCondLst>
                                    <p:cond delay="2000"/>
                                  </p:stCondLst>
                                  <p:childTnLst>
                                    <p:set>
                                      <p:cBhvr>
                                        <p:cTn id="58" dur="1" fill="hold">
                                          <p:stCondLst>
                                            <p:cond delay="0"/>
                                          </p:stCondLst>
                                        </p:cTn>
                                        <p:tgtEl>
                                          <p:spTgt spid="35"/>
                                        </p:tgtEl>
                                        <p:attrNameLst>
                                          <p:attrName>style.visibility</p:attrName>
                                        </p:attrNameLst>
                                      </p:cBhvr>
                                      <p:to>
                                        <p:strVal val="visible"/>
                                      </p:to>
                                    </p:set>
                                    <p:animEffect transition="in" filter="wheel(1)">
                                      <p:cBhvr>
                                        <p:cTn id="59" dur="1500"/>
                                        <p:tgtEl>
                                          <p:spTgt spid="35"/>
                                        </p:tgtEl>
                                      </p:cBhvr>
                                    </p:animEffect>
                                  </p:childTnLst>
                                </p:cTn>
                              </p:par>
                              <p:par>
                                <p:cTn id="60" presetID="21" presetClass="entr" presetSubtype="1" fill="hold" grpId="0" nodeType="withEffect">
                                  <p:stCondLst>
                                    <p:cond delay="2000"/>
                                  </p:stCondLst>
                                  <p:childTnLst>
                                    <p:set>
                                      <p:cBhvr>
                                        <p:cTn id="61" dur="1" fill="hold">
                                          <p:stCondLst>
                                            <p:cond delay="0"/>
                                          </p:stCondLst>
                                        </p:cTn>
                                        <p:tgtEl>
                                          <p:spTgt spid="32"/>
                                        </p:tgtEl>
                                        <p:attrNameLst>
                                          <p:attrName>style.visibility</p:attrName>
                                        </p:attrNameLst>
                                      </p:cBhvr>
                                      <p:to>
                                        <p:strVal val="visible"/>
                                      </p:to>
                                    </p:set>
                                    <p:animEffect transition="in" filter="wheel(1)">
                                      <p:cBhvr>
                                        <p:cTn id="62" dur="1500"/>
                                        <p:tgtEl>
                                          <p:spTgt spid="32"/>
                                        </p:tgtEl>
                                      </p:cBhvr>
                                    </p:animEffect>
                                  </p:childTnLst>
                                </p:cTn>
                              </p:par>
                              <p:par>
                                <p:cTn id="63" presetID="21" presetClass="entr" presetSubtype="1" fill="hold" grpId="0" nodeType="withEffect">
                                  <p:stCondLst>
                                    <p:cond delay="2000"/>
                                  </p:stCondLst>
                                  <p:childTnLst>
                                    <p:set>
                                      <p:cBhvr>
                                        <p:cTn id="64" dur="1" fill="hold">
                                          <p:stCondLst>
                                            <p:cond delay="0"/>
                                          </p:stCondLst>
                                        </p:cTn>
                                        <p:tgtEl>
                                          <p:spTgt spid="74"/>
                                        </p:tgtEl>
                                        <p:attrNameLst>
                                          <p:attrName>style.visibility</p:attrName>
                                        </p:attrNameLst>
                                      </p:cBhvr>
                                      <p:to>
                                        <p:strVal val="visible"/>
                                      </p:to>
                                    </p:set>
                                    <p:animEffect transition="in" filter="wheel(1)">
                                      <p:cBhvr>
                                        <p:cTn id="65" dur="1500"/>
                                        <p:tgtEl>
                                          <p:spTgt spid="74"/>
                                        </p:tgtEl>
                                      </p:cBhvr>
                                    </p:animEffect>
                                  </p:childTnLst>
                                </p:cTn>
                              </p:par>
                              <p:par>
                                <p:cTn id="66" presetID="12" presetClass="entr" presetSubtype="4" fill="hold" grpId="0" nodeType="withEffect">
                                  <p:stCondLst>
                                    <p:cond delay="2500"/>
                                  </p:stCondLst>
                                  <p:childTnLst>
                                    <p:set>
                                      <p:cBhvr>
                                        <p:cTn id="67" dur="1" fill="hold">
                                          <p:stCondLst>
                                            <p:cond delay="0"/>
                                          </p:stCondLst>
                                        </p:cTn>
                                        <p:tgtEl>
                                          <p:spTgt spid="41"/>
                                        </p:tgtEl>
                                        <p:attrNameLst>
                                          <p:attrName>style.visibility</p:attrName>
                                        </p:attrNameLst>
                                      </p:cBhvr>
                                      <p:to>
                                        <p:strVal val="visible"/>
                                      </p:to>
                                    </p:set>
                                    <p:anim calcmode="lin" valueType="num">
                                      <p:cBhvr additive="base">
                                        <p:cTn id="68" dur="1000"/>
                                        <p:tgtEl>
                                          <p:spTgt spid="41"/>
                                        </p:tgtEl>
                                        <p:attrNameLst>
                                          <p:attrName>ppt_y</p:attrName>
                                        </p:attrNameLst>
                                      </p:cBhvr>
                                      <p:tavLst>
                                        <p:tav tm="0">
                                          <p:val>
                                            <p:strVal val="#ppt_y+#ppt_h*1.125000"/>
                                          </p:val>
                                        </p:tav>
                                        <p:tav tm="100000">
                                          <p:val>
                                            <p:strVal val="#ppt_y"/>
                                          </p:val>
                                        </p:tav>
                                      </p:tavLst>
                                    </p:anim>
                                    <p:animEffect transition="in" filter="wipe(up)">
                                      <p:cBhvr>
                                        <p:cTn id="69" dur="1000"/>
                                        <p:tgtEl>
                                          <p:spTgt spid="41"/>
                                        </p:tgtEl>
                                      </p:cBhvr>
                                    </p:animEffect>
                                  </p:childTnLst>
                                </p:cTn>
                              </p:par>
                              <p:par>
                                <p:cTn id="70" presetID="12" presetClass="entr" presetSubtype="4" fill="hold" grpId="0" nodeType="withEffect">
                                  <p:stCondLst>
                                    <p:cond delay="2500"/>
                                  </p:stCondLst>
                                  <p:childTnLst>
                                    <p:set>
                                      <p:cBhvr>
                                        <p:cTn id="71" dur="1" fill="hold">
                                          <p:stCondLst>
                                            <p:cond delay="0"/>
                                          </p:stCondLst>
                                        </p:cTn>
                                        <p:tgtEl>
                                          <p:spTgt spid="39"/>
                                        </p:tgtEl>
                                        <p:attrNameLst>
                                          <p:attrName>style.visibility</p:attrName>
                                        </p:attrNameLst>
                                      </p:cBhvr>
                                      <p:to>
                                        <p:strVal val="visible"/>
                                      </p:to>
                                    </p:set>
                                    <p:anim calcmode="lin" valueType="num">
                                      <p:cBhvr additive="base">
                                        <p:cTn id="72" dur="1000"/>
                                        <p:tgtEl>
                                          <p:spTgt spid="39"/>
                                        </p:tgtEl>
                                        <p:attrNameLst>
                                          <p:attrName>ppt_y</p:attrName>
                                        </p:attrNameLst>
                                      </p:cBhvr>
                                      <p:tavLst>
                                        <p:tav tm="0">
                                          <p:val>
                                            <p:strVal val="#ppt_y+#ppt_h*1.125000"/>
                                          </p:val>
                                        </p:tav>
                                        <p:tav tm="100000">
                                          <p:val>
                                            <p:strVal val="#ppt_y"/>
                                          </p:val>
                                        </p:tav>
                                      </p:tavLst>
                                    </p:anim>
                                    <p:animEffect transition="in" filter="wipe(up)">
                                      <p:cBhvr>
                                        <p:cTn id="73" dur="1000"/>
                                        <p:tgtEl>
                                          <p:spTgt spid="39"/>
                                        </p:tgtEl>
                                      </p:cBhvr>
                                    </p:animEffect>
                                  </p:childTnLst>
                                </p:cTn>
                              </p:par>
                              <p:par>
                                <p:cTn id="74" presetID="12" presetClass="entr" presetSubtype="4" fill="hold" grpId="0" nodeType="withEffect">
                                  <p:stCondLst>
                                    <p:cond delay="2500"/>
                                  </p:stCondLst>
                                  <p:childTnLst>
                                    <p:set>
                                      <p:cBhvr>
                                        <p:cTn id="75" dur="1" fill="hold">
                                          <p:stCondLst>
                                            <p:cond delay="0"/>
                                          </p:stCondLst>
                                        </p:cTn>
                                        <p:tgtEl>
                                          <p:spTgt spid="36"/>
                                        </p:tgtEl>
                                        <p:attrNameLst>
                                          <p:attrName>style.visibility</p:attrName>
                                        </p:attrNameLst>
                                      </p:cBhvr>
                                      <p:to>
                                        <p:strVal val="visible"/>
                                      </p:to>
                                    </p:set>
                                    <p:anim calcmode="lin" valueType="num">
                                      <p:cBhvr additive="base">
                                        <p:cTn id="76" dur="1000"/>
                                        <p:tgtEl>
                                          <p:spTgt spid="36"/>
                                        </p:tgtEl>
                                        <p:attrNameLst>
                                          <p:attrName>ppt_y</p:attrName>
                                        </p:attrNameLst>
                                      </p:cBhvr>
                                      <p:tavLst>
                                        <p:tav tm="0">
                                          <p:val>
                                            <p:strVal val="#ppt_y+#ppt_h*1.125000"/>
                                          </p:val>
                                        </p:tav>
                                        <p:tav tm="100000">
                                          <p:val>
                                            <p:strVal val="#ppt_y"/>
                                          </p:val>
                                        </p:tav>
                                      </p:tavLst>
                                    </p:anim>
                                    <p:animEffect transition="in" filter="wipe(up)">
                                      <p:cBhvr>
                                        <p:cTn id="77" dur="1000"/>
                                        <p:tgtEl>
                                          <p:spTgt spid="36"/>
                                        </p:tgtEl>
                                      </p:cBhvr>
                                    </p:animEffect>
                                  </p:childTnLst>
                                </p:cTn>
                              </p:par>
                              <p:par>
                                <p:cTn id="78" presetID="12" presetClass="entr" presetSubtype="4" fill="hold" grpId="0" nodeType="withEffect">
                                  <p:stCondLst>
                                    <p:cond delay="250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1000"/>
                                        <p:tgtEl>
                                          <p:spTgt spid="33"/>
                                        </p:tgtEl>
                                        <p:attrNameLst>
                                          <p:attrName>ppt_y</p:attrName>
                                        </p:attrNameLst>
                                      </p:cBhvr>
                                      <p:tavLst>
                                        <p:tav tm="0">
                                          <p:val>
                                            <p:strVal val="#ppt_y+#ppt_h*1.125000"/>
                                          </p:val>
                                        </p:tav>
                                        <p:tav tm="100000">
                                          <p:val>
                                            <p:strVal val="#ppt_y"/>
                                          </p:val>
                                        </p:tav>
                                      </p:tavLst>
                                    </p:anim>
                                    <p:animEffect transition="in" filter="wipe(up)">
                                      <p:cBhvr>
                                        <p:cTn id="81" dur="1000"/>
                                        <p:tgtEl>
                                          <p:spTgt spid="33"/>
                                        </p:tgtEl>
                                      </p:cBhvr>
                                    </p:animEffect>
                                  </p:childTnLst>
                                </p:cTn>
                              </p:par>
                              <p:par>
                                <p:cTn id="82" presetID="12" presetClass="entr" presetSubtype="4" fill="hold" grpId="0" nodeType="withEffect">
                                  <p:stCondLst>
                                    <p:cond delay="2500"/>
                                  </p:stCondLst>
                                  <p:childTnLst>
                                    <p:set>
                                      <p:cBhvr>
                                        <p:cTn id="83" dur="1" fill="hold">
                                          <p:stCondLst>
                                            <p:cond delay="0"/>
                                          </p:stCondLst>
                                        </p:cTn>
                                        <p:tgtEl>
                                          <p:spTgt spid="75"/>
                                        </p:tgtEl>
                                        <p:attrNameLst>
                                          <p:attrName>style.visibility</p:attrName>
                                        </p:attrNameLst>
                                      </p:cBhvr>
                                      <p:to>
                                        <p:strVal val="visible"/>
                                      </p:to>
                                    </p:set>
                                    <p:anim calcmode="lin" valueType="num">
                                      <p:cBhvr additive="base">
                                        <p:cTn id="84" dur="1000"/>
                                        <p:tgtEl>
                                          <p:spTgt spid="75"/>
                                        </p:tgtEl>
                                        <p:attrNameLst>
                                          <p:attrName>ppt_y</p:attrName>
                                        </p:attrNameLst>
                                      </p:cBhvr>
                                      <p:tavLst>
                                        <p:tav tm="0">
                                          <p:val>
                                            <p:strVal val="#ppt_y+#ppt_h*1.125000"/>
                                          </p:val>
                                        </p:tav>
                                        <p:tav tm="100000">
                                          <p:val>
                                            <p:strVal val="#ppt_y"/>
                                          </p:val>
                                        </p:tav>
                                      </p:tavLst>
                                    </p:anim>
                                    <p:animEffect transition="in" filter="wipe(up)">
                                      <p:cBhvr>
                                        <p:cTn id="85" dur="1000"/>
                                        <p:tgtEl>
                                          <p:spTgt spid="75"/>
                                        </p:tgtEl>
                                      </p:cBhvr>
                                    </p:animEffect>
                                  </p:childTnLst>
                                </p:cTn>
                              </p:par>
                              <p:par>
                                <p:cTn id="86" presetID="10" presetClass="entr" presetSubtype="0" fill="hold" grpId="0" nodeType="withEffect">
                                  <p:stCondLst>
                                    <p:cond delay="300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1000"/>
                                        <p:tgtEl>
                                          <p:spTgt spid="78"/>
                                        </p:tgtEl>
                                      </p:cBhvr>
                                    </p:animEffect>
                                  </p:childTnLst>
                                </p:cTn>
                              </p:par>
                              <p:par>
                                <p:cTn id="89" presetID="10" presetClass="entr" presetSubtype="0" fill="hold" grpId="0" nodeType="withEffect">
                                  <p:stCondLst>
                                    <p:cond delay="3000"/>
                                  </p:stCondLst>
                                  <p:childTnLst>
                                    <p:set>
                                      <p:cBhvr>
                                        <p:cTn id="90" dur="1" fill="hold">
                                          <p:stCondLst>
                                            <p:cond delay="0"/>
                                          </p:stCondLst>
                                        </p:cTn>
                                        <p:tgtEl>
                                          <p:spTgt spid="81"/>
                                        </p:tgtEl>
                                        <p:attrNameLst>
                                          <p:attrName>style.visibility</p:attrName>
                                        </p:attrNameLst>
                                      </p:cBhvr>
                                      <p:to>
                                        <p:strVal val="visible"/>
                                      </p:to>
                                    </p:set>
                                    <p:animEffect transition="in" filter="fade">
                                      <p:cBhvr>
                                        <p:cTn id="91" dur="1000"/>
                                        <p:tgtEl>
                                          <p:spTgt spid="81"/>
                                        </p:tgtEl>
                                      </p:cBhvr>
                                    </p:animEffect>
                                  </p:childTnLst>
                                </p:cTn>
                              </p:par>
                              <p:par>
                                <p:cTn id="92" presetID="10" presetClass="entr" presetSubtype="0" fill="hold" grpId="0" nodeType="withEffect">
                                  <p:stCondLst>
                                    <p:cond delay="300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1000"/>
                                        <p:tgtEl>
                                          <p:spTgt spid="83"/>
                                        </p:tgtEl>
                                      </p:cBhvr>
                                    </p:animEffect>
                                  </p:childTnLst>
                                </p:cTn>
                              </p:par>
                              <p:par>
                                <p:cTn id="95" presetID="10" presetClass="entr" presetSubtype="0" fill="hold" grpId="0" nodeType="withEffect">
                                  <p:stCondLst>
                                    <p:cond delay="3000"/>
                                  </p:stCondLst>
                                  <p:childTnLst>
                                    <p:set>
                                      <p:cBhvr>
                                        <p:cTn id="96" dur="1" fill="hold">
                                          <p:stCondLst>
                                            <p:cond delay="0"/>
                                          </p:stCondLst>
                                        </p:cTn>
                                        <p:tgtEl>
                                          <p:spTgt spid="85"/>
                                        </p:tgtEl>
                                        <p:attrNameLst>
                                          <p:attrName>style.visibility</p:attrName>
                                        </p:attrNameLst>
                                      </p:cBhvr>
                                      <p:to>
                                        <p:strVal val="visible"/>
                                      </p:to>
                                    </p:set>
                                    <p:animEffect transition="in" filter="fade">
                                      <p:cBhvr>
                                        <p:cTn id="97" dur="1000"/>
                                        <p:tgtEl>
                                          <p:spTgt spid="85"/>
                                        </p:tgtEl>
                                      </p:cBhvr>
                                    </p:animEffect>
                                  </p:childTnLst>
                                </p:cTn>
                              </p:par>
                              <p:par>
                                <p:cTn id="98" presetID="10" presetClass="entr" presetSubtype="0" fill="hold" grpId="0" nodeType="withEffect">
                                  <p:stCondLst>
                                    <p:cond delay="3000"/>
                                  </p:stCondLst>
                                  <p:childTnLst>
                                    <p:set>
                                      <p:cBhvr>
                                        <p:cTn id="99" dur="1" fill="hold">
                                          <p:stCondLst>
                                            <p:cond delay="0"/>
                                          </p:stCondLst>
                                        </p:cTn>
                                        <p:tgtEl>
                                          <p:spTgt spid="87"/>
                                        </p:tgtEl>
                                        <p:attrNameLst>
                                          <p:attrName>style.visibility</p:attrName>
                                        </p:attrNameLst>
                                      </p:cBhvr>
                                      <p:to>
                                        <p:strVal val="visible"/>
                                      </p:to>
                                    </p:set>
                                    <p:animEffect transition="in" filter="fade">
                                      <p:cBhvr>
                                        <p:cTn id="100" dur="1000"/>
                                        <p:tgtEl>
                                          <p:spTgt spid="87"/>
                                        </p:tgtEl>
                                      </p:cBhvr>
                                    </p:animEffect>
                                  </p:childTnLst>
                                </p:cTn>
                              </p:par>
                              <p:par>
                                <p:cTn id="101" presetID="12" presetClass="entr" presetSubtype="2" fill="hold" grpId="0" nodeType="withEffect">
                                  <p:stCondLst>
                                    <p:cond delay="2500"/>
                                  </p:stCondLst>
                                  <p:childTnLst>
                                    <p:set>
                                      <p:cBhvr>
                                        <p:cTn id="102" dur="1" fill="hold">
                                          <p:stCondLst>
                                            <p:cond delay="0"/>
                                          </p:stCondLst>
                                        </p:cTn>
                                        <p:tgtEl>
                                          <p:spTgt spid="80"/>
                                        </p:tgtEl>
                                        <p:attrNameLst>
                                          <p:attrName>style.visibility</p:attrName>
                                        </p:attrNameLst>
                                      </p:cBhvr>
                                      <p:to>
                                        <p:strVal val="visible"/>
                                      </p:to>
                                    </p:set>
                                    <p:anim calcmode="lin" valueType="num">
                                      <p:cBhvr additive="base">
                                        <p:cTn id="103" dur="1500"/>
                                        <p:tgtEl>
                                          <p:spTgt spid="80"/>
                                        </p:tgtEl>
                                        <p:attrNameLst>
                                          <p:attrName>ppt_x</p:attrName>
                                        </p:attrNameLst>
                                      </p:cBhvr>
                                      <p:tavLst>
                                        <p:tav tm="0">
                                          <p:val>
                                            <p:strVal val="#ppt_x+#ppt_w*1.125000"/>
                                          </p:val>
                                        </p:tav>
                                        <p:tav tm="100000">
                                          <p:val>
                                            <p:strVal val="#ppt_x"/>
                                          </p:val>
                                        </p:tav>
                                      </p:tavLst>
                                    </p:anim>
                                    <p:animEffect transition="in" filter="wipe(left)">
                                      <p:cBhvr>
                                        <p:cTn id="104" dur="1500"/>
                                        <p:tgtEl>
                                          <p:spTgt spid="80"/>
                                        </p:tgtEl>
                                      </p:cBhvr>
                                    </p:animEffect>
                                  </p:childTnLst>
                                </p:cTn>
                              </p:par>
                              <p:par>
                                <p:cTn id="105" presetID="12" presetClass="entr" presetSubtype="2" fill="hold" grpId="0" nodeType="withEffect">
                                  <p:stCondLst>
                                    <p:cond delay="2500"/>
                                  </p:stCondLst>
                                  <p:childTnLst>
                                    <p:set>
                                      <p:cBhvr>
                                        <p:cTn id="106" dur="1" fill="hold">
                                          <p:stCondLst>
                                            <p:cond delay="0"/>
                                          </p:stCondLst>
                                        </p:cTn>
                                        <p:tgtEl>
                                          <p:spTgt spid="82"/>
                                        </p:tgtEl>
                                        <p:attrNameLst>
                                          <p:attrName>style.visibility</p:attrName>
                                        </p:attrNameLst>
                                      </p:cBhvr>
                                      <p:to>
                                        <p:strVal val="visible"/>
                                      </p:to>
                                    </p:set>
                                    <p:anim calcmode="lin" valueType="num">
                                      <p:cBhvr additive="base">
                                        <p:cTn id="107" dur="1500"/>
                                        <p:tgtEl>
                                          <p:spTgt spid="82"/>
                                        </p:tgtEl>
                                        <p:attrNameLst>
                                          <p:attrName>ppt_x</p:attrName>
                                        </p:attrNameLst>
                                      </p:cBhvr>
                                      <p:tavLst>
                                        <p:tav tm="0">
                                          <p:val>
                                            <p:strVal val="#ppt_x+#ppt_w*1.125000"/>
                                          </p:val>
                                        </p:tav>
                                        <p:tav tm="100000">
                                          <p:val>
                                            <p:strVal val="#ppt_x"/>
                                          </p:val>
                                        </p:tav>
                                      </p:tavLst>
                                    </p:anim>
                                    <p:animEffect transition="in" filter="wipe(left)">
                                      <p:cBhvr>
                                        <p:cTn id="108" dur="1500"/>
                                        <p:tgtEl>
                                          <p:spTgt spid="82"/>
                                        </p:tgtEl>
                                      </p:cBhvr>
                                    </p:animEffect>
                                  </p:childTnLst>
                                </p:cTn>
                              </p:par>
                              <p:par>
                                <p:cTn id="109" presetID="12" presetClass="entr" presetSubtype="4" fill="hold" grpId="0" nodeType="withEffect">
                                  <p:stCondLst>
                                    <p:cond delay="2500"/>
                                  </p:stCondLst>
                                  <p:childTnLst>
                                    <p:set>
                                      <p:cBhvr>
                                        <p:cTn id="110" dur="1" fill="hold">
                                          <p:stCondLst>
                                            <p:cond delay="0"/>
                                          </p:stCondLst>
                                        </p:cTn>
                                        <p:tgtEl>
                                          <p:spTgt spid="84"/>
                                        </p:tgtEl>
                                        <p:attrNameLst>
                                          <p:attrName>style.visibility</p:attrName>
                                        </p:attrNameLst>
                                      </p:cBhvr>
                                      <p:to>
                                        <p:strVal val="visible"/>
                                      </p:to>
                                    </p:set>
                                    <p:anim calcmode="lin" valueType="num">
                                      <p:cBhvr additive="base">
                                        <p:cTn id="111" dur="1500"/>
                                        <p:tgtEl>
                                          <p:spTgt spid="84"/>
                                        </p:tgtEl>
                                        <p:attrNameLst>
                                          <p:attrName>ppt_y</p:attrName>
                                        </p:attrNameLst>
                                      </p:cBhvr>
                                      <p:tavLst>
                                        <p:tav tm="0">
                                          <p:val>
                                            <p:strVal val="#ppt_y+#ppt_h*1.125000"/>
                                          </p:val>
                                        </p:tav>
                                        <p:tav tm="100000">
                                          <p:val>
                                            <p:strVal val="#ppt_y"/>
                                          </p:val>
                                        </p:tav>
                                      </p:tavLst>
                                    </p:anim>
                                    <p:animEffect transition="in" filter="wipe(up)">
                                      <p:cBhvr>
                                        <p:cTn id="112" dur="1500"/>
                                        <p:tgtEl>
                                          <p:spTgt spid="84"/>
                                        </p:tgtEl>
                                      </p:cBhvr>
                                    </p:animEffect>
                                  </p:childTnLst>
                                </p:cTn>
                              </p:par>
                              <p:par>
                                <p:cTn id="113" presetID="12" presetClass="entr" presetSubtype="8" fill="hold" grpId="0" nodeType="withEffect">
                                  <p:stCondLst>
                                    <p:cond delay="2500"/>
                                  </p:stCondLst>
                                  <p:childTnLst>
                                    <p:set>
                                      <p:cBhvr>
                                        <p:cTn id="114" dur="1" fill="hold">
                                          <p:stCondLst>
                                            <p:cond delay="0"/>
                                          </p:stCondLst>
                                        </p:cTn>
                                        <p:tgtEl>
                                          <p:spTgt spid="86"/>
                                        </p:tgtEl>
                                        <p:attrNameLst>
                                          <p:attrName>style.visibility</p:attrName>
                                        </p:attrNameLst>
                                      </p:cBhvr>
                                      <p:to>
                                        <p:strVal val="visible"/>
                                      </p:to>
                                    </p:set>
                                    <p:anim calcmode="lin" valueType="num">
                                      <p:cBhvr additive="base">
                                        <p:cTn id="115" dur="1500"/>
                                        <p:tgtEl>
                                          <p:spTgt spid="86"/>
                                        </p:tgtEl>
                                        <p:attrNameLst>
                                          <p:attrName>ppt_x</p:attrName>
                                        </p:attrNameLst>
                                      </p:cBhvr>
                                      <p:tavLst>
                                        <p:tav tm="0">
                                          <p:val>
                                            <p:strVal val="#ppt_x-#ppt_w*1.125000"/>
                                          </p:val>
                                        </p:tav>
                                        <p:tav tm="100000">
                                          <p:val>
                                            <p:strVal val="#ppt_x"/>
                                          </p:val>
                                        </p:tav>
                                      </p:tavLst>
                                    </p:anim>
                                    <p:animEffect transition="in" filter="wipe(right)">
                                      <p:cBhvr>
                                        <p:cTn id="116" dur="1500"/>
                                        <p:tgtEl>
                                          <p:spTgt spid="86"/>
                                        </p:tgtEl>
                                      </p:cBhvr>
                                    </p:animEffect>
                                  </p:childTnLst>
                                </p:cTn>
                              </p:par>
                              <p:par>
                                <p:cTn id="117" presetID="12" presetClass="entr" presetSubtype="8" fill="hold" grpId="0" nodeType="withEffect">
                                  <p:stCondLst>
                                    <p:cond delay="2500"/>
                                  </p:stCondLst>
                                  <p:childTnLst>
                                    <p:set>
                                      <p:cBhvr>
                                        <p:cTn id="118" dur="1" fill="hold">
                                          <p:stCondLst>
                                            <p:cond delay="0"/>
                                          </p:stCondLst>
                                        </p:cTn>
                                        <p:tgtEl>
                                          <p:spTgt spid="88"/>
                                        </p:tgtEl>
                                        <p:attrNameLst>
                                          <p:attrName>style.visibility</p:attrName>
                                        </p:attrNameLst>
                                      </p:cBhvr>
                                      <p:to>
                                        <p:strVal val="visible"/>
                                      </p:to>
                                    </p:set>
                                    <p:anim calcmode="lin" valueType="num">
                                      <p:cBhvr additive="base">
                                        <p:cTn id="119" dur="1500"/>
                                        <p:tgtEl>
                                          <p:spTgt spid="88"/>
                                        </p:tgtEl>
                                        <p:attrNameLst>
                                          <p:attrName>ppt_x</p:attrName>
                                        </p:attrNameLst>
                                      </p:cBhvr>
                                      <p:tavLst>
                                        <p:tav tm="0">
                                          <p:val>
                                            <p:strVal val="#ppt_x-#ppt_w*1.125000"/>
                                          </p:val>
                                        </p:tav>
                                        <p:tav tm="100000">
                                          <p:val>
                                            <p:strVal val="#ppt_x"/>
                                          </p:val>
                                        </p:tav>
                                      </p:tavLst>
                                    </p:anim>
                                    <p:animEffect transition="in" filter="wipe(right)">
                                      <p:cBhvr>
                                        <p:cTn id="120" dur="1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0" grpId="0"/>
      <p:bldP spid="67" grpId="0" animBg="1"/>
      <p:bldP spid="73" grpId="0" animBg="1"/>
      <p:bldP spid="74" grpId="0" animBg="1"/>
      <p:bldP spid="75" grpId="0"/>
      <p:bldP spid="43" grpId="0" animBg="1"/>
      <p:bldP spid="44" grpId="0" animBg="1"/>
      <p:bldP spid="45" grpId="0" animBg="1"/>
      <p:bldP spid="40" grpId="0" animBg="1"/>
      <p:bldP spid="41" grpId="0"/>
      <p:bldP spid="42" grpId="0" animBg="1"/>
      <p:bldP spid="37" grpId="0" animBg="1"/>
      <p:bldP spid="38" grpId="0" animBg="1"/>
      <p:bldP spid="39" grpId="0"/>
      <p:bldP spid="34" grpId="0" animBg="1"/>
      <p:bldP spid="35" grpId="0" animBg="1"/>
      <p:bldP spid="36" grpId="0"/>
      <p:bldP spid="31" grpId="0" animBg="1"/>
      <p:bldP spid="32" grpId="0" animBg="1"/>
      <p:bldP spid="33" grpId="0"/>
      <p:bldP spid="84" grpId="0"/>
      <p:bldP spid="86" grpId="0"/>
      <p:bldP spid="88" grpId="0"/>
      <p:bldP spid="81" grpId="0"/>
      <p:bldP spid="78" grpId="0"/>
      <p:bldP spid="83" grpId="0"/>
      <p:bldP spid="85" grpId="0"/>
      <p:bldP spid="8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9" name="Oval 48">
            <a:extLst>
              <a:ext uri="{FF2B5EF4-FFF2-40B4-BE49-F238E27FC236}">
                <a16:creationId xmlns:a16="http://schemas.microsoft.com/office/drawing/2014/main" id="{A43C67B6-1670-4281-B0EA-A1A401B24984}"/>
              </a:ext>
            </a:extLst>
          </p:cNvPr>
          <p:cNvSpPr/>
          <p:nvPr/>
        </p:nvSpPr>
        <p:spPr>
          <a:xfrm>
            <a:off x="10392118" y="976083"/>
            <a:ext cx="1119034" cy="1119034"/>
          </a:xfrm>
          <a:prstGeom prst="ellipse">
            <a:avLst/>
          </a:prstGeom>
          <a:gradFill>
            <a:gsLst>
              <a:gs pos="0">
                <a:schemeClr val="accent4"/>
              </a:gs>
              <a:gs pos="100000">
                <a:schemeClr val="accent5"/>
              </a:gs>
            </a:gsLst>
            <a:lin ang="13500000" scaled="1"/>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FE90E2A8-F47F-4A2E-A89D-A02F3F2E8526}"/>
              </a:ext>
            </a:extLst>
          </p:cNvPr>
          <p:cNvSpPr/>
          <p:nvPr/>
        </p:nvSpPr>
        <p:spPr>
          <a:xfrm rot="13481215">
            <a:off x="792715" y="551485"/>
            <a:ext cx="2355888" cy="218478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 fmla="*/ 158936 w 3514183"/>
              <a:gd name="connsiteY0" fmla="*/ 433349 h 1886739"/>
              <a:gd name="connsiteX1" fmla="*/ 2528756 w 3514183"/>
              <a:gd name="connsiteY1" fmla="*/ 6629 h 1886739"/>
              <a:gd name="connsiteX2" fmla="*/ 3511736 w 3514183"/>
              <a:gd name="connsiteY2" fmla="*/ 719099 h 1886739"/>
              <a:gd name="connsiteX3" fmla="*/ 2768786 w 3514183"/>
              <a:gd name="connsiteY3" fmla="*/ 1881149 h 1886739"/>
              <a:gd name="connsiteX4" fmla="*/ 1568636 w 3514183"/>
              <a:gd name="connsiteY4" fmla="*/ 1176299 h 1886739"/>
              <a:gd name="connsiteX5" fmla="*/ 368486 w 3514183"/>
              <a:gd name="connsiteY5" fmla="*/ 1557299 h 1886739"/>
              <a:gd name="connsiteX6" fmla="*/ 158936 w 3514183"/>
              <a:gd name="connsiteY6" fmla="*/ 433349 h 1886739"/>
              <a:gd name="connsiteX0" fmla="*/ 165698 w 3519490"/>
              <a:gd name="connsiteY0" fmla="*/ 1061364 h 2514754"/>
              <a:gd name="connsiteX1" fmla="*/ 2626958 w 3519490"/>
              <a:gd name="connsiteY1" fmla="*/ 2184 h 2514754"/>
              <a:gd name="connsiteX2" fmla="*/ 3518498 w 3519490"/>
              <a:gd name="connsiteY2" fmla="*/ 1347114 h 2514754"/>
              <a:gd name="connsiteX3" fmla="*/ 2775548 w 3519490"/>
              <a:gd name="connsiteY3" fmla="*/ 2509164 h 2514754"/>
              <a:gd name="connsiteX4" fmla="*/ 1575398 w 3519490"/>
              <a:gd name="connsiteY4" fmla="*/ 1804314 h 2514754"/>
              <a:gd name="connsiteX5" fmla="*/ 375248 w 3519490"/>
              <a:gd name="connsiteY5" fmla="*/ 2185314 h 2514754"/>
              <a:gd name="connsiteX6" fmla="*/ 165698 w 3519490"/>
              <a:gd name="connsiteY6" fmla="*/ 1061364 h 2514754"/>
              <a:gd name="connsiteX0" fmla="*/ 165698 w 3519490"/>
              <a:gd name="connsiteY0" fmla="*/ 1110091 h 2563481"/>
              <a:gd name="connsiteX1" fmla="*/ 2626958 w 3519490"/>
              <a:gd name="connsiteY1" fmla="*/ 50911 h 2563481"/>
              <a:gd name="connsiteX2" fmla="*/ 3518498 w 3519490"/>
              <a:gd name="connsiteY2" fmla="*/ 1395841 h 2563481"/>
              <a:gd name="connsiteX3" fmla="*/ 2775548 w 3519490"/>
              <a:gd name="connsiteY3" fmla="*/ 2557891 h 2563481"/>
              <a:gd name="connsiteX4" fmla="*/ 1575398 w 3519490"/>
              <a:gd name="connsiteY4" fmla="*/ 1853041 h 2563481"/>
              <a:gd name="connsiteX5" fmla="*/ 375248 w 3519490"/>
              <a:gd name="connsiteY5" fmla="*/ 2234041 h 2563481"/>
              <a:gd name="connsiteX6" fmla="*/ 165698 w 3519490"/>
              <a:gd name="connsiteY6" fmla="*/ 1110091 h 2563481"/>
              <a:gd name="connsiteX0" fmla="*/ 162317 w 3516109"/>
              <a:gd name="connsiteY0" fmla="*/ 1118578 h 2571968"/>
              <a:gd name="connsiteX1" fmla="*/ 2623577 w 3516109"/>
              <a:gd name="connsiteY1" fmla="*/ 59398 h 2571968"/>
              <a:gd name="connsiteX2" fmla="*/ 3515117 w 3516109"/>
              <a:gd name="connsiteY2" fmla="*/ 1404328 h 2571968"/>
              <a:gd name="connsiteX3" fmla="*/ 2772167 w 3516109"/>
              <a:gd name="connsiteY3" fmla="*/ 2566378 h 2571968"/>
              <a:gd name="connsiteX4" fmla="*/ 1572017 w 3516109"/>
              <a:gd name="connsiteY4" fmla="*/ 1861528 h 2571968"/>
              <a:gd name="connsiteX5" fmla="*/ 371867 w 3516109"/>
              <a:gd name="connsiteY5" fmla="*/ 2242528 h 2571968"/>
              <a:gd name="connsiteX6" fmla="*/ 162317 w 3516109"/>
              <a:gd name="connsiteY6" fmla="*/ 1118578 h 2571968"/>
              <a:gd name="connsiteX0" fmla="*/ 139541 w 3493333"/>
              <a:gd name="connsiteY0" fmla="*/ 1109787 h 2563177"/>
              <a:gd name="connsiteX1" fmla="*/ 2600801 w 3493333"/>
              <a:gd name="connsiteY1" fmla="*/ 50607 h 2563177"/>
              <a:gd name="connsiteX2" fmla="*/ 3492341 w 3493333"/>
              <a:gd name="connsiteY2" fmla="*/ 1395537 h 2563177"/>
              <a:gd name="connsiteX3" fmla="*/ 2749391 w 3493333"/>
              <a:gd name="connsiteY3" fmla="*/ 2557587 h 2563177"/>
              <a:gd name="connsiteX4" fmla="*/ 1549241 w 3493333"/>
              <a:gd name="connsiteY4" fmla="*/ 1852737 h 2563177"/>
              <a:gd name="connsiteX5" fmla="*/ 440531 w 3493333"/>
              <a:gd name="connsiteY5" fmla="*/ 2188017 h 2563177"/>
              <a:gd name="connsiteX6" fmla="*/ 139541 w 3493333"/>
              <a:gd name="connsiteY6" fmla="*/ 1109787 h 2563177"/>
              <a:gd name="connsiteX0" fmla="*/ 163892 w 3517684"/>
              <a:gd name="connsiteY0" fmla="*/ 1109787 h 2563177"/>
              <a:gd name="connsiteX1" fmla="*/ 2625152 w 3517684"/>
              <a:gd name="connsiteY1" fmla="*/ 50607 h 2563177"/>
              <a:gd name="connsiteX2" fmla="*/ 3516692 w 3517684"/>
              <a:gd name="connsiteY2" fmla="*/ 1395537 h 2563177"/>
              <a:gd name="connsiteX3" fmla="*/ 2773742 w 3517684"/>
              <a:gd name="connsiteY3" fmla="*/ 2557587 h 2563177"/>
              <a:gd name="connsiteX4" fmla="*/ 1573592 w 3517684"/>
              <a:gd name="connsiteY4" fmla="*/ 1852737 h 2563177"/>
              <a:gd name="connsiteX5" fmla="*/ 464882 w 3517684"/>
              <a:gd name="connsiteY5" fmla="*/ 2188017 h 2563177"/>
              <a:gd name="connsiteX6" fmla="*/ 163892 w 3517684"/>
              <a:gd name="connsiteY6" fmla="*/ 1109787 h 2563177"/>
              <a:gd name="connsiteX0" fmla="*/ 82749 w 3436541"/>
              <a:gd name="connsiteY0" fmla="*/ 1110091 h 2563481"/>
              <a:gd name="connsiteX1" fmla="*/ 2544009 w 3436541"/>
              <a:gd name="connsiteY1" fmla="*/ 50911 h 2563481"/>
              <a:gd name="connsiteX2" fmla="*/ 3435549 w 3436541"/>
              <a:gd name="connsiteY2" fmla="*/ 1395841 h 2563481"/>
              <a:gd name="connsiteX3" fmla="*/ 2692599 w 3436541"/>
              <a:gd name="connsiteY3" fmla="*/ 2557891 h 2563481"/>
              <a:gd name="connsiteX4" fmla="*/ 1492449 w 3436541"/>
              <a:gd name="connsiteY4" fmla="*/ 1853041 h 2563481"/>
              <a:gd name="connsiteX5" fmla="*/ 383739 w 3436541"/>
              <a:gd name="connsiteY5" fmla="*/ 2188321 h 2563481"/>
              <a:gd name="connsiteX6" fmla="*/ 82749 w 3436541"/>
              <a:gd name="connsiteY6" fmla="*/ 1110091 h 2563481"/>
              <a:gd name="connsiteX0" fmla="*/ 57039 w 3410900"/>
              <a:gd name="connsiteY0" fmla="*/ 1110091 h 2562627"/>
              <a:gd name="connsiteX1" fmla="*/ 2518299 w 3410900"/>
              <a:gd name="connsiteY1" fmla="*/ 50911 h 2562627"/>
              <a:gd name="connsiteX2" fmla="*/ 3409839 w 3410900"/>
              <a:gd name="connsiteY2" fmla="*/ 1395841 h 2562627"/>
              <a:gd name="connsiteX3" fmla="*/ 2666889 w 3410900"/>
              <a:gd name="connsiteY3" fmla="*/ 2557891 h 2562627"/>
              <a:gd name="connsiteX4" fmla="*/ 1283859 w 3410900"/>
              <a:gd name="connsiteY4" fmla="*/ 1822561 h 2562627"/>
              <a:gd name="connsiteX5" fmla="*/ 358029 w 3410900"/>
              <a:gd name="connsiteY5" fmla="*/ 2188321 h 2562627"/>
              <a:gd name="connsiteX6" fmla="*/ 57039 w 3410900"/>
              <a:gd name="connsiteY6" fmla="*/ 1110091 h 2562627"/>
              <a:gd name="connsiteX0" fmla="*/ 86841 w 3440702"/>
              <a:gd name="connsiteY0" fmla="*/ 1110091 h 2562627"/>
              <a:gd name="connsiteX1" fmla="*/ 2548101 w 3440702"/>
              <a:gd name="connsiteY1" fmla="*/ 50911 h 2562627"/>
              <a:gd name="connsiteX2" fmla="*/ 3439641 w 3440702"/>
              <a:gd name="connsiteY2" fmla="*/ 1395841 h 2562627"/>
              <a:gd name="connsiteX3" fmla="*/ 2696691 w 3440702"/>
              <a:gd name="connsiteY3" fmla="*/ 2557891 h 2562627"/>
              <a:gd name="connsiteX4" fmla="*/ 1313661 w 3440702"/>
              <a:gd name="connsiteY4" fmla="*/ 1822561 h 2562627"/>
              <a:gd name="connsiteX5" fmla="*/ 387831 w 3440702"/>
              <a:gd name="connsiteY5" fmla="*/ 2188321 h 2562627"/>
              <a:gd name="connsiteX6" fmla="*/ 86841 w 3440702"/>
              <a:gd name="connsiteY6" fmla="*/ 1110091 h 2562627"/>
              <a:gd name="connsiteX0" fmla="*/ 79129 w 3432990"/>
              <a:gd name="connsiteY0" fmla="*/ 1110091 h 2562627"/>
              <a:gd name="connsiteX1" fmla="*/ 2540389 w 3432990"/>
              <a:gd name="connsiteY1" fmla="*/ 50911 h 2562627"/>
              <a:gd name="connsiteX2" fmla="*/ 3431929 w 3432990"/>
              <a:gd name="connsiteY2" fmla="*/ 1395841 h 2562627"/>
              <a:gd name="connsiteX3" fmla="*/ 2688979 w 3432990"/>
              <a:gd name="connsiteY3" fmla="*/ 2557891 h 2562627"/>
              <a:gd name="connsiteX4" fmla="*/ 1305949 w 3432990"/>
              <a:gd name="connsiteY4" fmla="*/ 1822561 h 2562627"/>
              <a:gd name="connsiteX5" fmla="*/ 380119 w 3432990"/>
              <a:gd name="connsiteY5" fmla="*/ 2188321 h 2562627"/>
              <a:gd name="connsiteX6" fmla="*/ 79129 w 3432990"/>
              <a:gd name="connsiteY6" fmla="*/ 1110091 h 2562627"/>
              <a:gd name="connsiteX0" fmla="*/ 79129 w 3432990"/>
              <a:gd name="connsiteY0" fmla="*/ 1110091 h 2562043"/>
              <a:gd name="connsiteX1" fmla="*/ 2540389 w 3432990"/>
              <a:gd name="connsiteY1" fmla="*/ 50911 h 2562043"/>
              <a:gd name="connsiteX2" fmla="*/ 3431929 w 3432990"/>
              <a:gd name="connsiteY2" fmla="*/ 1395841 h 2562043"/>
              <a:gd name="connsiteX3" fmla="*/ 2688979 w 3432990"/>
              <a:gd name="connsiteY3" fmla="*/ 2557891 h 2562043"/>
              <a:gd name="connsiteX4" fmla="*/ 1305949 w 3432990"/>
              <a:gd name="connsiteY4" fmla="*/ 1822561 h 2562043"/>
              <a:gd name="connsiteX5" fmla="*/ 380119 w 3432990"/>
              <a:gd name="connsiteY5" fmla="*/ 2188321 h 2562043"/>
              <a:gd name="connsiteX6" fmla="*/ 79129 w 3432990"/>
              <a:gd name="connsiteY6" fmla="*/ 1110091 h 2562043"/>
              <a:gd name="connsiteX0" fmla="*/ 79129 w 3433048"/>
              <a:gd name="connsiteY0" fmla="*/ 1110091 h 2574990"/>
              <a:gd name="connsiteX1" fmla="*/ 2540389 w 3433048"/>
              <a:gd name="connsiteY1" fmla="*/ 50911 h 2574990"/>
              <a:gd name="connsiteX2" fmla="*/ 3431929 w 3433048"/>
              <a:gd name="connsiteY2" fmla="*/ 1395841 h 2574990"/>
              <a:gd name="connsiteX3" fmla="*/ 2688979 w 3433048"/>
              <a:gd name="connsiteY3" fmla="*/ 2557891 h 2574990"/>
              <a:gd name="connsiteX4" fmla="*/ 1305949 w 3433048"/>
              <a:gd name="connsiteY4" fmla="*/ 1822561 h 2574990"/>
              <a:gd name="connsiteX5" fmla="*/ 380119 w 3433048"/>
              <a:gd name="connsiteY5" fmla="*/ 2188321 h 2574990"/>
              <a:gd name="connsiteX6" fmla="*/ 79129 w 3433048"/>
              <a:gd name="connsiteY6" fmla="*/ 1110091 h 2574990"/>
              <a:gd name="connsiteX0" fmla="*/ 79129 w 3433628"/>
              <a:gd name="connsiteY0" fmla="*/ 1110091 h 2564852"/>
              <a:gd name="connsiteX1" fmla="*/ 2540389 w 3433628"/>
              <a:gd name="connsiteY1" fmla="*/ 50911 h 2564852"/>
              <a:gd name="connsiteX2" fmla="*/ 3431929 w 3433628"/>
              <a:gd name="connsiteY2" fmla="*/ 1395841 h 2564852"/>
              <a:gd name="connsiteX3" fmla="*/ 2688979 w 3433628"/>
              <a:gd name="connsiteY3" fmla="*/ 2557891 h 2564852"/>
              <a:gd name="connsiteX4" fmla="*/ 1305949 w 3433628"/>
              <a:gd name="connsiteY4" fmla="*/ 1822561 h 2564852"/>
              <a:gd name="connsiteX5" fmla="*/ 380119 w 3433628"/>
              <a:gd name="connsiteY5" fmla="*/ 2188321 h 2564852"/>
              <a:gd name="connsiteX6" fmla="*/ 79129 w 3433628"/>
              <a:gd name="connsiteY6" fmla="*/ 1110091 h 2564852"/>
              <a:gd name="connsiteX0" fmla="*/ 79129 w 3432791"/>
              <a:gd name="connsiteY0" fmla="*/ 1110091 h 2564852"/>
              <a:gd name="connsiteX1" fmla="*/ 2540389 w 3432791"/>
              <a:gd name="connsiteY1" fmla="*/ 50911 h 2564852"/>
              <a:gd name="connsiteX2" fmla="*/ 3431929 w 3432791"/>
              <a:gd name="connsiteY2" fmla="*/ 1395841 h 2564852"/>
              <a:gd name="connsiteX3" fmla="*/ 2688979 w 3432791"/>
              <a:gd name="connsiteY3" fmla="*/ 2557891 h 2564852"/>
              <a:gd name="connsiteX4" fmla="*/ 1305949 w 3432791"/>
              <a:gd name="connsiteY4" fmla="*/ 1822561 h 2564852"/>
              <a:gd name="connsiteX5" fmla="*/ 380119 w 3432791"/>
              <a:gd name="connsiteY5" fmla="*/ 2188321 h 2564852"/>
              <a:gd name="connsiteX6" fmla="*/ 79129 w 3432791"/>
              <a:gd name="connsiteY6" fmla="*/ 1110091 h 256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gradFill>
            <a:gsLst>
              <a:gs pos="0">
                <a:schemeClr val="accent1">
                  <a:alpha val="50000"/>
                </a:schemeClr>
              </a:gs>
              <a:gs pos="100000">
                <a:srgbClr val="85A7CC">
                  <a:alpha val="40000"/>
                </a:srgbClr>
              </a:gs>
            </a:gsLst>
            <a:lin ang="16200000" scaled="1"/>
          </a:gra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b="1" spc="50" dirty="0">
              <a:solidFill>
                <a:schemeClr val="bg1"/>
              </a:solidFill>
              <a:latin typeface="Century Gothic" panose="020B0502020202020204" pitchFamily="34" charset="0"/>
            </a:endParaRPr>
          </a:p>
        </p:txBody>
      </p:sp>
      <p:sp>
        <p:nvSpPr>
          <p:cNvPr id="98" name="Freeform: Shape 97">
            <a:extLst>
              <a:ext uri="{FF2B5EF4-FFF2-40B4-BE49-F238E27FC236}">
                <a16:creationId xmlns:a16="http://schemas.microsoft.com/office/drawing/2014/main" id="{51325946-6944-4E12-8504-AA0108C601EB}"/>
              </a:ext>
            </a:extLst>
          </p:cNvPr>
          <p:cNvSpPr/>
          <p:nvPr/>
        </p:nvSpPr>
        <p:spPr>
          <a:xfrm rot="11789528">
            <a:off x="3446984" y="1739061"/>
            <a:ext cx="2355888" cy="218478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 fmla="*/ 158936 w 3514183"/>
              <a:gd name="connsiteY0" fmla="*/ 433349 h 1886739"/>
              <a:gd name="connsiteX1" fmla="*/ 2528756 w 3514183"/>
              <a:gd name="connsiteY1" fmla="*/ 6629 h 1886739"/>
              <a:gd name="connsiteX2" fmla="*/ 3511736 w 3514183"/>
              <a:gd name="connsiteY2" fmla="*/ 719099 h 1886739"/>
              <a:gd name="connsiteX3" fmla="*/ 2768786 w 3514183"/>
              <a:gd name="connsiteY3" fmla="*/ 1881149 h 1886739"/>
              <a:gd name="connsiteX4" fmla="*/ 1568636 w 3514183"/>
              <a:gd name="connsiteY4" fmla="*/ 1176299 h 1886739"/>
              <a:gd name="connsiteX5" fmla="*/ 368486 w 3514183"/>
              <a:gd name="connsiteY5" fmla="*/ 1557299 h 1886739"/>
              <a:gd name="connsiteX6" fmla="*/ 158936 w 3514183"/>
              <a:gd name="connsiteY6" fmla="*/ 433349 h 1886739"/>
              <a:gd name="connsiteX0" fmla="*/ 165698 w 3519490"/>
              <a:gd name="connsiteY0" fmla="*/ 1061364 h 2514754"/>
              <a:gd name="connsiteX1" fmla="*/ 2626958 w 3519490"/>
              <a:gd name="connsiteY1" fmla="*/ 2184 h 2514754"/>
              <a:gd name="connsiteX2" fmla="*/ 3518498 w 3519490"/>
              <a:gd name="connsiteY2" fmla="*/ 1347114 h 2514754"/>
              <a:gd name="connsiteX3" fmla="*/ 2775548 w 3519490"/>
              <a:gd name="connsiteY3" fmla="*/ 2509164 h 2514754"/>
              <a:gd name="connsiteX4" fmla="*/ 1575398 w 3519490"/>
              <a:gd name="connsiteY4" fmla="*/ 1804314 h 2514754"/>
              <a:gd name="connsiteX5" fmla="*/ 375248 w 3519490"/>
              <a:gd name="connsiteY5" fmla="*/ 2185314 h 2514754"/>
              <a:gd name="connsiteX6" fmla="*/ 165698 w 3519490"/>
              <a:gd name="connsiteY6" fmla="*/ 1061364 h 2514754"/>
              <a:gd name="connsiteX0" fmla="*/ 165698 w 3519490"/>
              <a:gd name="connsiteY0" fmla="*/ 1110091 h 2563481"/>
              <a:gd name="connsiteX1" fmla="*/ 2626958 w 3519490"/>
              <a:gd name="connsiteY1" fmla="*/ 50911 h 2563481"/>
              <a:gd name="connsiteX2" fmla="*/ 3518498 w 3519490"/>
              <a:gd name="connsiteY2" fmla="*/ 1395841 h 2563481"/>
              <a:gd name="connsiteX3" fmla="*/ 2775548 w 3519490"/>
              <a:gd name="connsiteY3" fmla="*/ 2557891 h 2563481"/>
              <a:gd name="connsiteX4" fmla="*/ 1575398 w 3519490"/>
              <a:gd name="connsiteY4" fmla="*/ 1853041 h 2563481"/>
              <a:gd name="connsiteX5" fmla="*/ 375248 w 3519490"/>
              <a:gd name="connsiteY5" fmla="*/ 2234041 h 2563481"/>
              <a:gd name="connsiteX6" fmla="*/ 165698 w 3519490"/>
              <a:gd name="connsiteY6" fmla="*/ 1110091 h 2563481"/>
              <a:gd name="connsiteX0" fmla="*/ 162317 w 3516109"/>
              <a:gd name="connsiteY0" fmla="*/ 1118578 h 2571968"/>
              <a:gd name="connsiteX1" fmla="*/ 2623577 w 3516109"/>
              <a:gd name="connsiteY1" fmla="*/ 59398 h 2571968"/>
              <a:gd name="connsiteX2" fmla="*/ 3515117 w 3516109"/>
              <a:gd name="connsiteY2" fmla="*/ 1404328 h 2571968"/>
              <a:gd name="connsiteX3" fmla="*/ 2772167 w 3516109"/>
              <a:gd name="connsiteY3" fmla="*/ 2566378 h 2571968"/>
              <a:gd name="connsiteX4" fmla="*/ 1572017 w 3516109"/>
              <a:gd name="connsiteY4" fmla="*/ 1861528 h 2571968"/>
              <a:gd name="connsiteX5" fmla="*/ 371867 w 3516109"/>
              <a:gd name="connsiteY5" fmla="*/ 2242528 h 2571968"/>
              <a:gd name="connsiteX6" fmla="*/ 162317 w 3516109"/>
              <a:gd name="connsiteY6" fmla="*/ 1118578 h 2571968"/>
              <a:gd name="connsiteX0" fmla="*/ 139541 w 3493333"/>
              <a:gd name="connsiteY0" fmla="*/ 1109787 h 2563177"/>
              <a:gd name="connsiteX1" fmla="*/ 2600801 w 3493333"/>
              <a:gd name="connsiteY1" fmla="*/ 50607 h 2563177"/>
              <a:gd name="connsiteX2" fmla="*/ 3492341 w 3493333"/>
              <a:gd name="connsiteY2" fmla="*/ 1395537 h 2563177"/>
              <a:gd name="connsiteX3" fmla="*/ 2749391 w 3493333"/>
              <a:gd name="connsiteY3" fmla="*/ 2557587 h 2563177"/>
              <a:gd name="connsiteX4" fmla="*/ 1549241 w 3493333"/>
              <a:gd name="connsiteY4" fmla="*/ 1852737 h 2563177"/>
              <a:gd name="connsiteX5" fmla="*/ 440531 w 3493333"/>
              <a:gd name="connsiteY5" fmla="*/ 2188017 h 2563177"/>
              <a:gd name="connsiteX6" fmla="*/ 139541 w 3493333"/>
              <a:gd name="connsiteY6" fmla="*/ 1109787 h 2563177"/>
              <a:gd name="connsiteX0" fmla="*/ 163892 w 3517684"/>
              <a:gd name="connsiteY0" fmla="*/ 1109787 h 2563177"/>
              <a:gd name="connsiteX1" fmla="*/ 2625152 w 3517684"/>
              <a:gd name="connsiteY1" fmla="*/ 50607 h 2563177"/>
              <a:gd name="connsiteX2" fmla="*/ 3516692 w 3517684"/>
              <a:gd name="connsiteY2" fmla="*/ 1395537 h 2563177"/>
              <a:gd name="connsiteX3" fmla="*/ 2773742 w 3517684"/>
              <a:gd name="connsiteY3" fmla="*/ 2557587 h 2563177"/>
              <a:gd name="connsiteX4" fmla="*/ 1573592 w 3517684"/>
              <a:gd name="connsiteY4" fmla="*/ 1852737 h 2563177"/>
              <a:gd name="connsiteX5" fmla="*/ 464882 w 3517684"/>
              <a:gd name="connsiteY5" fmla="*/ 2188017 h 2563177"/>
              <a:gd name="connsiteX6" fmla="*/ 163892 w 3517684"/>
              <a:gd name="connsiteY6" fmla="*/ 1109787 h 2563177"/>
              <a:gd name="connsiteX0" fmla="*/ 82749 w 3436541"/>
              <a:gd name="connsiteY0" fmla="*/ 1110091 h 2563481"/>
              <a:gd name="connsiteX1" fmla="*/ 2544009 w 3436541"/>
              <a:gd name="connsiteY1" fmla="*/ 50911 h 2563481"/>
              <a:gd name="connsiteX2" fmla="*/ 3435549 w 3436541"/>
              <a:gd name="connsiteY2" fmla="*/ 1395841 h 2563481"/>
              <a:gd name="connsiteX3" fmla="*/ 2692599 w 3436541"/>
              <a:gd name="connsiteY3" fmla="*/ 2557891 h 2563481"/>
              <a:gd name="connsiteX4" fmla="*/ 1492449 w 3436541"/>
              <a:gd name="connsiteY4" fmla="*/ 1853041 h 2563481"/>
              <a:gd name="connsiteX5" fmla="*/ 383739 w 3436541"/>
              <a:gd name="connsiteY5" fmla="*/ 2188321 h 2563481"/>
              <a:gd name="connsiteX6" fmla="*/ 82749 w 3436541"/>
              <a:gd name="connsiteY6" fmla="*/ 1110091 h 2563481"/>
              <a:gd name="connsiteX0" fmla="*/ 57039 w 3410900"/>
              <a:gd name="connsiteY0" fmla="*/ 1110091 h 2562627"/>
              <a:gd name="connsiteX1" fmla="*/ 2518299 w 3410900"/>
              <a:gd name="connsiteY1" fmla="*/ 50911 h 2562627"/>
              <a:gd name="connsiteX2" fmla="*/ 3409839 w 3410900"/>
              <a:gd name="connsiteY2" fmla="*/ 1395841 h 2562627"/>
              <a:gd name="connsiteX3" fmla="*/ 2666889 w 3410900"/>
              <a:gd name="connsiteY3" fmla="*/ 2557891 h 2562627"/>
              <a:gd name="connsiteX4" fmla="*/ 1283859 w 3410900"/>
              <a:gd name="connsiteY4" fmla="*/ 1822561 h 2562627"/>
              <a:gd name="connsiteX5" fmla="*/ 358029 w 3410900"/>
              <a:gd name="connsiteY5" fmla="*/ 2188321 h 2562627"/>
              <a:gd name="connsiteX6" fmla="*/ 57039 w 3410900"/>
              <a:gd name="connsiteY6" fmla="*/ 1110091 h 2562627"/>
              <a:gd name="connsiteX0" fmla="*/ 86841 w 3440702"/>
              <a:gd name="connsiteY0" fmla="*/ 1110091 h 2562627"/>
              <a:gd name="connsiteX1" fmla="*/ 2548101 w 3440702"/>
              <a:gd name="connsiteY1" fmla="*/ 50911 h 2562627"/>
              <a:gd name="connsiteX2" fmla="*/ 3439641 w 3440702"/>
              <a:gd name="connsiteY2" fmla="*/ 1395841 h 2562627"/>
              <a:gd name="connsiteX3" fmla="*/ 2696691 w 3440702"/>
              <a:gd name="connsiteY3" fmla="*/ 2557891 h 2562627"/>
              <a:gd name="connsiteX4" fmla="*/ 1313661 w 3440702"/>
              <a:gd name="connsiteY4" fmla="*/ 1822561 h 2562627"/>
              <a:gd name="connsiteX5" fmla="*/ 387831 w 3440702"/>
              <a:gd name="connsiteY5" fmla="*/ 2188321 h 2562627"/>
              <a:gd name="connsiteX6" fmla="*/ 86841 w 3440702"/>
              <a:gd name="connsiteY6" fmla="*/ 1110091 h 2562627"/>
              <a:gd name="connsiteX0" fmla="*/ 79129 w 3432990"/>
              <a:gd name="connsiteY0" fmla="*/ 1110091 h 2562627"/>
              <a:gd name="connsiteX1" fmla="*/ 2540389 w 3432990"/>
              <a:gd name="connsiteY1" fmla="*/ 50911 h 2562627"/>
              <a:gd name="connsiteX2" fmla="*/ 3431929 w 3432990"/>
              <a:gd name="connsiteY2" fmla="*/ 1395841 h 2562627"/>
              <a:gd name="connsiteX3" fmla="*/ 2688979 w 3432990"/>
              <a:gd name="connsiteY3" fmla="*/ 2557891 h 2562627"/>
              <a:gd name="connsiteX4" fmla="*/ 1305949 w 3432990"/>
              <a:gd name="connsiteY4" fmla="*/ 1822561 h 2562627"/>
              <a:gd name="connsiteX5" fmla="*/ 380119 w 3432990"/>
              <a:gd name="connsiteY5" fmla="*/ 2188321 h 2562627"/>
              <a:gd name="connsiteX6" fmla="*/ 79129 w 3432990"/>
              <a:gd name="connsiteY6" fmla="*/ 1110091 h 2562627"/>
              <a:gd name="connsiteX0" fmla="*/ 79129 w 3432990"/>
              <a:gd name="connsiteY0" fmla="*/ 1110091 h 2562043"/>
              <a:gd name="connsiteX1" fmla="*/ 2540389 w 3432990"/>
              <a:gd name="connsiteY1" fmla="*/ 50911 h 2562043"/>
              <a:gd name="connsiteX2" fmla="*/ 3431929 w 3432990"/>
              <a:gd name="connsiteY2" fmla="*/ 1395841 h 2562043"/>
              <a:gd name="connsiteX3" fmla="*/ 2688979 w 3432990"/>
              <a:gd name="connsiteY3" fmla="*/ 2557891 h 2562043"/>
              <a:gd name="connsiteX4" fmla="*/ 1305949 w 3432990"/>
              <a:gd name="connsiteY4" fmla="*/ 1822561 h 2562043"/>
              <a:gd name="connsiteX5" fmla="*/ 380119 w 3432990"/>
              <a:gd name="connsiteY5" fmla="*/ 2188321 h 2562043"/>
              <a:gd name="connsiteX6" fmla="*/ 79129 w 3432990"/>
              <a:gd name="connsiteY6" fmla="*/ 1110091 h 2562043"/>
              <a:gd name="connsiteX0" fmla="*/ 79129 w 3433048"/>
              <a:gd name="connsiteY0" fmla="*/ 1110091 h 2574990"/>
              <a:gd name="connsiteX1" fmla="*/ 2540389 w 3433048"/>
              <a:gd name="connsiteY1" fmla="*/ 50911 h 2574990"/>
              <a:gd name="connsiteX2" fmla="*/ 3431929 w 3433048"/>
              <a:gd name="connsiteY2" fmla="*/ 1395841 h 2574990"/>
              <a:gd name="connsiteX3" fmla="*/ 2688979 w 3433048"/>
              <a:gd name="connsiteY3" fmla="*/ 2557891 h 2574990"/>
              <a:gd name="connsiteX4" fmla="*/ 1305949 w 3433048"/>
              <a:gd name="connsiteY4" fmla="*/ 1822561 h 2574990"/>
              <a:gd name="connsiteX5" fmla="*/ 380119 w 3433048"/>
              <a:gd name="connsiteY5" fmla="*/ 2188321 h 2574990"/>
              <a:gd name="connsiteX6" fmla="*/ 79129 w 3433048"/>
              <a:gd name="connsiteY6" fmla="*/ 1110091 h 2574990"/>
              <a:gd name="connsiteX0" fmla="*/ 79129 w 3433628"/>
              <a:gd name="connsiteY0" fmla="*/ 1110091 h 2564852"/>
              <a:gd name="connsiteX1" fmla="*/ 2540389 w 3433628"/>
              <a:gd name="connsiteY1" fmla="*/ 50911 h 2564852"/>
              <a:gd name="connsiteX2" fmla="*/ 3431929 w 3433628"/>
              <a:gd name="connsiteY2" fmla="*/ 1395841 h 2564852"/>
              <a:gd name="connsiteX3" fmla="*/ 2688979 w 3433628"/>
              <a:gd name="connsiteY3" fmla="*/ 2557891 h 2564852"/>
              <a:gd name="connsiteX4" fmla="*/ 1305949 w 3433628"/>
              <a:gd name="connsiteY4" fmla="*/ 1822561 h 2564852"/>
              <a:gd name="connsiteX5" fmla="*/ 380119 w 3433628"/>
              <a:gd name="connsiteY5" fmla="*/ 2188321 h 2564852"/>
              <a:gd name="connsiteX6" fmla="*/ 79129 w 3433628"/>
              <a:gd name="connsiteY6" fmla="*/ 1110091 h 2564852"/>
              <a:gd name="connsiteX0" fmla="*/ 79129 w 3432791"/>
              <a:gd name="connsiteY0" fmla="*/ 1110091 h 2564852"/>
              <a:gd name="connsiteX1" fmla="*/ 2540389 w 3432791"/>
              <a:gd name="connsiteY1" fmla="*/ 50911 h 2564852"/>
              <a:gd name="connsiteX2" fmla="*/ 3431929 w 3432791"/>
              <a:gd name="connsiteY2" fmla="*/ 1395841 h 2564852"/>
              <a:gd name="connsiteX3" fmla="*/ 2688979 w 3432791"/>
              <a:gd name="connsiteY3" fmla="*/ 2557891 h 2564852"/>
              <a:gd name="connsiteX4" fmla="*/ 1305949 w 3432791"/>
              <a:gd name="connsiteY4" fmla="*/ 1822561 h 2564852"/>
              <a:gd name="connsiteX5" fmla="*/ 380119 w 3432791"/>
              <a:gd name="connsiteY5" fmla="*/ 2188321 h 2564852"/>
              <a:gd name="connsiteX6" fmla="*/ 79129 w 3432791"/>
              <a:gd name="connsiteY6" fmla="*/ 1110091 h 256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gradFill>
            <a:gsLst>
              <a:gs pos="0">
                <a:schemeClr val="accent1">
                  <a:alpha val="50000"/>
                </a:schemeClr>
              </a:gs>
              <a:gs pos="100000">
                <a:srgbClr val="85A7CC">
                  <a:alpha val="40000"/>
                </a:srgbClr>
              </a:gs>
            </a:gsLst>
            <a:lin ang="16200000" scaled="1"/>
          </a:gra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b="1" spc="50" dirty="0">
              <a:solidFill>
                <a:schemeClr val="bg1"/>
              </a:solidFill>
              <a:latin typeface="Century Gothic" panose="020B0502020202020204" pitchFamily="34" charset="0"/>
            </a:endParaRPr>
          </a:p>
        </p:txBody>
      </p:sp>
      <p:sp>
        <p:nvSpPr>
          <p:cNvPr id="142" name="Freeform: Shape 141">
            <a:extLst>
              <a:ext uri="{FF2B5EF4-FFF2-40B4-BE49-F238E27FC236}">
                <a16:creationId xmlns:a16="http://schemas.microsoft.com/office/drawing/2014/main" id="{E7C6AA4B-6D6D-464A-BBB9-79BEFDC45F25}"/>
              </a:ext>
            </a:extLst>
          </p:cNvPr>
          <p:cNvSpPr/>
          <p:nvPr/>
        </p:nvSpPr>
        <p:spPr>
          <a:xfrm rot="3705886">
            <a:off x="8029459" y="1371987"/>
            <a:ext cx="2355888" cy="218478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 fmla="*/ 158936 w 3514183"/>
              <a:gd name="connsiteY0" fmla="*/ 433349 h 1886739"/>
              <a:gd name="connsiteX1" fmla="*/ 2528756 w 3514183"/>
              <a:gd name="connsiteY1" fmla="*/ 6629 h 1886739"/>
              <a:gd name="connsiteX2" fmla="*/ 3511736 w 3514183"/>
              <a:gd name="connsiteY2" fmla="*/ 719099 h 1886739"/>
              <a:gd name="connsiteX3" fmla="*/ 2768786 w 3514183"/>
              <a:gd name="connsiteY3" fmla="*/ 1881149 h 1886739"/>
              <a:gd name="connsiteX4" fmla="*/ 1568636 w 3514183"/>
              <a:gd name="connsiteY4" fmla="*/ 1176299 h 1886739"/>
              <a:gd name="connsiteX5" fmla="*/ 368486 w 3514183"/>
              <a:gd name="connsiteY5" fmla="*/ 1557299 h 1886739"/>
              <a:gd name="connsiteX6" fmla="*/ 158936 w 3514183"/>
              <a:gd name="connsiteY6" fmla="*/ 433349 h 1886739"/>
              <a:gd name="connsiteX0" fmla="*/ 165698 w 3519490"/>
              <a:gd name="connsiteY0" fmla="*/ 1061364 h 2514754"/>
              <a:gd name="connsiteX1" fmla="*/ 2626958 w 3519490"/>
              <a:gd name="connsiteY1" fmla="*/ 2184 h 2514754"/>
              <a:gd name="connsiteX2" fmla="*/ 3518498 w 3519490"/>
              <a:gd name="connsiteY2" fmla="*/ 1347114 h 2514754"/>
              <a:gd name="connsiteX3" fmla="*/ 2775548 w 3519490"/>
              <a:gd name="connsiteY3" fmla="*/ 2509164 h 2514754"/>
              <a:gd name="connsiteX4" fmla="*/ 1575398 w 3519490"/>
              <a:gd name="connsiteY4" fmla="*/ 1804314 h 2514754"/>
              <a:gd name="connsiteX5" fmla="*/ 375248 w 3519490"/>
              <a:gd name="connsiteY5" fmla="*/ 2185314 h 2514754"/>
              <a:gd name="connsiteX6" fmla="*/ 165698 w 3519490"/>
              <a:gd name="connsiteY6" fmla="*/ 1061364 h 2514754"/>
              <a:gd name="connsiteX0" fmla="*/ 165698 w 3519490"/>
              <a:gd name="connsiteY0" fmla="*/ 1110091 h 2563481"/>
              <a:gd name="connsiteX1" fmla="*/ 2626958 w 3519490"/>
              <a:gd name="connsiteY1" fmla="*/ 50911 h 2563481"/>
              <a:gd name="connsiteX2" fmla="*/ 3518498 w 3519490"/>
              <a:gd name="connsiteY2" fmla="*/ 1395841 h 2563481"/>
              <a:gd name="connsiteX3" fmla="*/ 2775548 w 3519490"/>
              <a:gd name="connsiteY3" fmla="*/ 2557891 h 2563481"/>
              <a:gd name="connsiteX4" fmla="*/ 1575398 w 3519490"/>
              <a:gd name="connsiteY4" fmla="*/ 1853041 h 2563481"/>
              <a:gd name="connsiteX5" fmla="*/ 375248 w 3519490"/>
              <a:gd name="connsiteY5" fmla="*/ 2234041 h 2563481"/>
              <a:gd name="connsiteX6" fmla="*/ 165698 w 3519490"/>
              <a:gd name="connsiteY6" fmla="*/ 1110091 h 2563481"/>
              <a:gd name="connsiteX0" fmla="*/ 162317 w 3516109"/>
              <a:gd name="connsiteY0" fmla="*/ 1118578 h 2571968"/>
              <a:gd name="connsiteX1" fmla="*/ 2623577 w 3516109"/>
              <a:gd name="connsiteY1" fmla="*/ 59398 h 2571968"/>
              <a:gd name="connsiteX2" fmla="*/ 3515117 w 3516109"/>
              <a:gd name="connsiteY2" fmla="*/ 1404328 h 2571968"/>
              <a:gd name="connsiteX3" fmla="*/ 2772167 w 3516109"/>
              <a:gd name="connsiteY3" fmla="*/ 2566378 h 2571968"/>
              <a:gd name="connsiteX4" fmla="*/ 1572017 w 3516109"/>
              <a:gd name="connsiteY4" fmla="*/ 1861528 h 2571968"/>
              <a:gd name="connsiteX5" fmla="*/ 371867 w 3516109"/>
              <a:gd name="connsiteY5" fmla="*/ 2242528 h 2571968"/>
              <a:gd name="connsiteX6" fmla="*/ 162317 w 3516109"/>
              <a:gd name="connsiteY6" fmla="*/ 1118578 h 2571968"/>
              <a:gd name="connsiteX0" fmla="*/ 139541 w 3493333"/>
              <a:gd name="connsiteY0" fmla="*/ 1109787 h 2563177"/>
              <a:gd name="connsiteX1" fmla="*/ 2600801 w 3493333"/>
              <a:gd name="connsiteY1" fmla="*/ 50607 h 2563177"/>
              <a:gd name="connsiteX2" fmla="*/ 3492341 w 3493333"/>
              <a:gd name="connsiteY2" fmla="*/ 1395537 h 2563177"/>
              <a:gd name="connsiteX3" fmla="*/ 2749391 w 3493333"/>
              <a:gd name="connsiteY3" fmla="*/ 2557587 h 2563177"/>
              <a:gd name="connsiteX4" fmla="*/ 1549241 w 3493333"/>
              <a:gd name="connsiteY4" fmla="*/ 1852737 h 2563177"/>
              <a:gd name="connsiteX5" fmla="*/ 440531 w 3493333"/>
              <a:gd name="connsiteY5" fmla="*/ 2188017 h 2563177"/>
              <a:gd name="connsiteX6" fmla="*/ 139541 w 3493333"/>
              <a:gd name="connsiteY6" fmla="*/ 1109787 h 2563177"/>
              <a:gd name="connsiteX0" fmla="*/ 163892 w 3517684"/>
              <a:gd name="connsiteY0" fmla="*/ 1109787 h 2563177"/>
              <a:gd name="connsiteX1" fmla="*/ 2625152 w 3517684"/>
              <a:gd name="connsiteY1" fmla="*/ 50607 h 2563177"/>
              <a:gd name="connsiteX2" fmla="*/ 3516692 w 3517684"/>
              <a:gd name="connsiteY2" fmla="*/ 1395537 h 2563177"/>
              <a:gd name="connsiteX3" fmla="*/ 2773742 w 3517684"/>
              <a:gd name="connsiteY3" fmla="*/ 2557587 h 2563177"/>
              <a:gd name="connsiteX4" fmla="*/ 1573592 w 3517684"/>
              <a:gd name="connsiteY4" fmla="*/ 1852737 h 2563177"/>
              <a:gd name="connsiteX5" fmla="*/ 464882 w 3517684"/>
              <a:gd name="connsiteY5" fmla="*/ 2188017 h 2563177"/>
              <a:gd name="connsiteX6" fmla="*/ 163892 w 3517684"/>
              <a:gd name="connsiteY6" fmla="*/ 1109787 h 2563177"/>
              <a:gd name="connsiteX0" fmla="*/ 82749 w 3436541"/>
              <a:gd name="connsiteY0" fmla="*/ 1110091 h 2563481"/>
              <a:gd name="connsiteX1" fmla="*/ 2544009 w 3436541"/>
              <a:gd name="connsiteY1" fmla="*/ 50911 h 2563481"/>
              <a:gd name="connsiteX2" fmla="*/ 3435549 w 3436541"/>
              <a:gd name="connsiteY2" fmla="*/ 1395841 h 2563481"/>
              <a:gd name="connsiteX3" fmla="*/ 2692599 w 3436541"/>
              <a:gd name="connsiteY3" fmla="*/ 2557891 h 2563481"/>
              <a:gd name="connsiteX4" fmla="*/ 1492449 w 3436541"/>
              <a:gd name="connsiteY4" fmla="*/ 1853041 h 2563481"/>
              <a:gd name="connsiteX5" fmla="*/ 383739 w 3436541"/>
              <a:gd name="connsiteY5" fmla="*/ 2188321 h 2563481"/>
              <a:gd name="connsiteX6" fmla="*/ 82749 w 3436541"/>
              <a:gd name="connsiteY6" fmla="*/ 1110091 h 2563481"/>
              <a:gd name="connsiteX0" fmla="*/ 57039 w 3410900"/>
              <a:gd name="connsiteY0" fmla="*/ 1110091 h 2562627"/>
              <a:gd name="connsiteX1" fmla="*/ 2518299 w 3410900"/>
              <a:gd name="connsiteY1" fmla="*/ 50911 h 2562627"/>
              <a:gd name="connsiteX2" fmla="*/ 3409839 w 3410900"/>
              <a:gd name="connsiteY2" fmla="*/ 1395841 h 2562627"/>
              <a:gd name="connsiteX3" fmla="*/ 2666889 w 3410900"/>
              <a:gd name="connsiteY3" fmla="*/ 2557891 h 2562627"/>
              <a:gd name="connsiteX4" fmla="*/ 1283859 w 3410900"/>
              <a:gd name="connsiteY4" fmla="*/ 1822561 h 2562627"/>
              <a:gd name="connsiteX5" fmla="*/ 358029 w 3410900"/>
              <a:gd name="connsiteY5" fmla="*/ 2188321 h 2562627"/>
              <a:gd name="connsiteX6" fmla="*/ 57039 w 3410900"/>
              <a:gd name="connsiteY6" fmla="*/ 1110091 h 2562627"/>
              <a:gd name="connsiteX0" fmla="*/ 86841 w 3440702"/>
              <a:gd name="connsiteY0" fmla="*/ 1110091 h 2562627"/>
              <a:gd name="connsiteX1" fmla="*/ 2548101 w 3440702"/>
              <a:gd name="connsiteY1" fmla="*/ 50911 h 2562627"/>
              <a:gd name="connsiteX2" fmla="*/ 3439641 w 3440702"/>
              <a:gd name="connsiteY2" fmla="*/ 1395841 h 2562627"/>
              <a:gd name="connsiteX3" fmla="*/ 2696691 w 3440702"/>
              <a:gd name="connsiteY3" fmla="*/ 2557891 h 2562627"/>
              <a:gd name="connsiteX4" fmla="*/ 1313661 w 3440702"/>
              <a:gd name="connsiteY4" fmla="*/ 1822561 h 2562627"/>
              <a:gd name="connsiteX5" fmla="*/ 387831 w 3440702"/>
              <a:gd name="connsiteY5" fmla="*/ 2188321 h 2562627"/>
              <a:gd name="connsiteX6" fmla="*/ 86841 w 3440702"/>
              <a:gd name="connsiteY6" fmla="*/ 1110091 h 2562627"/>
              <a:gd name="connsiteX0" fmla="*/ 79129 w 3432990"/>
              <a:gd name="connsiteY0" fmla="*/ 1110091 h 2562627"/>
              <a:gd name="connsiteX1" fmla="*/ 2540389 w 3432990"/>
              <a:gd name="connsiteY1" fmla="*/ 50911 h 2562627"/>
              <a:gd name="connsiteX2" fmla="*/ 3431929 w 3432990"/>
              <a:gd name="connsiteY2" fmla="*/ 1395841 h 2562627"/>
              <a:gd name="connsiteX3" fmla="*/ 2688979 w 3432990"/>
              <a:gd name="connsiteY3" fmla="*/ 2557891 h 2562627"/>
              <a:gd name="connsiteX4" fmla="*/ 1305949 w 3432990"/>
              <a:gd name="connsiteY4" fmla="*/ 1822561 h 2562627"/>
              <a:gd name="connsiteX5" fmla="*/ 380119 w 3432990"/>
              <a:gd name="connsiteY5" fmla="*/ 2188321 h 2562627"/>
              <a:gd name="connsiteX6" fmla="*/ 79129 w 3432990"/>
              <a:gd name="connsiteY6" fmla="*/ 1110091 h 2562627"/>
              <a:gd name="connsiteX0" fmla="*/ 79129 w 3432990"/>
              <a:gd name="connsiteY0" fmla="*/ 1110091 h 2562043"/>
              <a:gd name="connsiteX1" fmla="*/ 2540389 w 3432990"/>
              <a:gd name="connsiteY1" fmla="*/ 50911 h 2562043"/>
              <a:gd name="connsiteX2" fmla="*/ 3431929 w 3432990"/>
              <a:gd name="connsiteY2" fmla="*/ 1395841 h 2562043"/>
              <a:gd name="connsiteX3" fmla="*/ 2688979 w 3432990"/>
              <a:gd name="connsiteY3" fmla="*/ 2557891 h 2562043"/>
              <a:gd name="connsiteX4" fmla="*/ 1305949 w 3432990"/>
              <a:gd name="connsiteY4" fmla="*/ 1822561 h 2562043"/>
              <a:gd name="connsiteX5" fmla="*/ 380119 w 3432990"/>
              <a:gd name="connsiteY5" fmla="*/ 2188321 h 2562043"/>
              <a:gd name="connsiteX6" fmla="*/ 79129 w 3432990"/>
              <a:gd name="connsiteY6" fmla="*/ 1110091 h 2562043"/>
              <a:gd name="connsiteX0" fmla="*/ 79129 w 3433048"/>
              <a:gd name="connsiteY0" fmla="*/ 1110091 h 2574990"/>
              <a:gd name="connsiteX1" fmla="*/ 2540389 w 3433048"/>
              <a:gd name="connsiteY1" fmla="*/ 50911 h 2574990"/>
              <a:gd name="connsiteX2" fmla="*/ 3431929 w 3433048"/>
              <a:gd name="connsiteY2" fmla="*/ 1395841 h 2574990"/>
              <a:gd name="connsiteX3" fmla="*/ 2688979 w 3433048"/>
              <a:gd name="connsiteY3" fmla="*/ 2557891 h 2574990"/>
              <a:gd name="connsiteX4" fmla="*/ 1305949 w 3433048"/>
              <a:gd name="connsiteY4" fmla="*/ 1822561 h 2574990"/>
              <a:gd name="connsiteX5" fmla="*/ 380119 w 3433048"/>
              <a:gd name="connsiteY5" fmla="*/ 2188321 h 2574990"/>
              <a:gd name="connsiteX6" fmla="*/ 79129 w 3433048"/>
              <a:gd name="connsiteY6" fmla="*/ 1110091 h 2574990"/>
              <a:gd name="connsiteX0" fmla="*/ 79129 w 3433628"/>
              <a:gd name="connsiteY0" fmla="*/ 1110091 h 2564852"/>
              <a:gd name="connsiteX1" fmla="*/ 2540389 w 3433628"/>
              <a:gd name="connsiteY1" fmla="*/ 50911 h 2564852"/>
              <a:gd name="connsiteX2" fmla="*/ 3431929 w 3433628"/>
              <a:gd name="connsiteY2" fmla="*/ 1395841 h 2564852"/>
              <a:gd name="connsiteX3" fmla="*/ 2688979 w 3433628"/>
              <a:gd name="connsiteY3" fmla="*/ 2557891 h 2564852"/>
              <a:gd name="connsiteX4" fmla="*/ 1305949 w 3433628"/>
              <a:gd name="connsiteY4" fmla="*/ 1822561 h 2564852"/>
              <a:gd name="connsiteX5" fmla="*/ 380119 w 3433628"/>
              <a:gd name="connsiteY5" fmla="*/ 2188321 h 2564852"/>
              <a:gd name="connsiteX6" fmla="*/ 79129 w 3433628"/>
              <a:gd name="connsiteY6" fmla="*/ 1110091 h 2564852"/>
              <a:gd name="connsiteX0" fmla="*/ 79129 w 3432791"/>
              <a:gd name="connsiteY0" fmla="*/ 1110091 h 2564852"/>
              <a:gd name="connsiteX1" fmla="*/ 2540389 w 3432791"/>
              <a:gd name="connsiteY1" fmla="*/ 50911 h 2564852"/>
              <a:gd name="connsiteX2" fmla="*/ 3431929 w 3432791"/>
              <a:gd name="connsiteY2" fmla="*/ 1395841 h 2564852"/>
              <a:gd name="connsiteX3" fmla="*/ 2688979 w 3432791"/>
              <a:gd name="connsiteY3" fmla="*/ 2557891 h 2564852"/>
              <a:gd name="connsiteX4" fmla="*/ 1305949 w 3432791"/>
              <a:gd name="connsiteY4" fmla="*/ 1822561 h 2564852"/>
              <a:gd name="connsiteX5" fmla="*/ 380119 w 3432791"/>
              <a:gd name="connsiteY5" fmla="*/ 2188321 h 2564852"/>
              <a:gd name="connsiteX6" fmla="*/ 79129 w 3432791"/>
              <a:gd name="connsiteY6" fmla="*/ 1110091 h 256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gradFill>
            <a:gsLst>
              <a:gs pos="0">
                <a:schemeClr val="accent1">
                  <a:alpha val="50000"/>
                </a:schemeClr>
              </a:gs>
              <a:gs pos="100000">
                <a:srgbClr val="85A7CC">
                  <a:alpha val="40000"/>
                </a:srgbClr>
              </a:gs>
            </a:gsLst>
            <a:lin ang="16200000" scaled="1"/>
          </a:gra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b="1" spc="50" dirty="0">
              <a:solidFill>
                <a:schemeClr val="bg1"/>
              </a:solidFill>
              <a:latin typeface="Century Gothic" panose="020B0502020202020204" pitchFamily="34" charset="0"/>
            </a:endParaRPr>
          </a:p>
        </p:txBody>
      </p:sp>
      <p:sp>
        <p:nvSpPr>
          <p:cNvPr id="101" name="Freeform: Shape 100">
            <a:extLst>
              <a:ext uri="{FF2B5EF4-FFF2-40B4-BE49-F238E27FC236}">
                <a16:creationId xmlns:a16="http://schemas.microsoft.com/office/drawing/2014/main" id="{A91B0EBB-83FD-4AE0-8DFA-CDEEE9E6CC87}"/>
              </a:ext>
            </a:extLst>
          </p:cNvPr>
          <p:cNvSpPr/>
          <p:nvPr/>
        </p:nvSpPr>
        <p:spPr>
          <a:xfrm rot="20175853">
            <a:off x="8239557" y="1583102"/>
            <a:ext cx="2355888" cy="218478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 fmla="*/ 158936 w 3514183"/>
              <a:gd name="connsiteY0" fmla="*/ 433349 h 1886739"/>
              <a:gd name="connsiteX1" fmla="*/ 2528756 w 3514183"/>
              <a:gd name="connsiteY1" fmla="*/ 6629 h 1886739"/>
              <a:gd name="connsiteX2" fmla="*/ 3511736 w 3514183"/>
              <a:gd name="connsiteY2" fmla="*/ 719099 h 1886739"/>
              <a:gd name="connsiteX3" fmla="*/ 2768786 w 3514183"/>
              <a:gd name="connsiteY3" fmla="*/ 1881149 h 1886739"/>
              <a:gd name="connsiteX4" fmla="*/ 1568636 w 3514183"/>
              <a:gd name="connsiteY4" fmla="*/ 1176299 h 1886739"/>
              <a:gd name="connsiteX5" fmla="*/ 368486 w 3514183"/>
              <a:gd name="connsiteY5" fmla="*/ 1557299 h 1886739"/>
              <a:gd name="connsiteX6" fmla="*/ 158936 w 3514183"/>
              <a:gd name="connsiteY6" fmla="*/ 433349 h 1886739"/>
              <a:gd name="connsiteX0" fmla="*/ 165698 w 3519490"/>
              <a:gd name="connsiteY0" fmla="*/ 1061364 h 2514754"/>
              <a:gd name="connsiteX1" fmla="*/ 2626958 w 3519490"/>
              <a:gd name="connsiteY1" fmla="*/ 2184 h 2514754"/>
              <a:gd name="connsiteX2" fmla="*/ 3518498 w 3519490"/>
              <a:gd name="connsiteY2" fmla="*/ 1347114 h 2514754"/>
              <a:gd name="connsiteX3" fmla="*/ 2775548 w 3519490"/>
              <a:gd name="connsiteY3" fmla="*/ 2509164 h 2514754"/>
              <a:gd name="connsiteX4" fmla="*/ 1575398 w 3519490"/>
              <a:gd name="connsiteY4" fmla="*/ 1804314 h 2514754"/>
              <a:gd name="connsiteX5" fmla="*/ 375248 w 3519490"/>
              <a:gd name="connsiteY5" fmla="*/ 2185314 h 2514754"/>
              <a:gd name="connsiteX6" fmla="*/ 165698 w 3519490"/>
              <a:gd name="connsiteY6" fmla="*/ 1061364 h 2514754"/>
              <a:gd name="connsiteX0" fmla="*/ 165698 w 3519490"/>
              <a:gd name="connsiteY0" fmla="*/ 1110091 h 2563481"/>
              <a:gd name="connsiteX1" fmla="*/ 2626958 w 3519490"/>
              <a:gd name="connsiteY1" fmla="*/ 50911 h 2563481"/>
              <a:gd name="connsiteX2" fmla="*/ 3518498 w 3519490"/>
              <a:gd name="connsiteY2" fmla="*/ 1395841 h 2563481"/>
              <a:gd name="connsiteX3" fmla="*/ 2775548 w 3519490"/>
              <a:gd name="connsiteY3" fmla="*/ 2557891 h 2563481"/>
              <a:gd name="connsiteX4" fmla="*/ 1575398 w 3519490"/>
              <a:gd name="connsiteY4" fmla="*/ 1853041 h 2563481"/>
              <a:gd name="connsiteX5" fmla="*/ 375248 w 3519490"/>
              <a:gd name="connsiteY5" fmla="*/ 2234041 h 2563481"/>
              <a:gd name="connsiteX6" fmla="*/ 165698 w 3519490"/>
              <a:gd name="connsiteY6" fmla="*/ 1110091 h 2563481"/>
              <a:gd name="connsiteX0" fmla="*/ 162317 w 3516109"/>
              <a:gd name="connsiteY0" fmla="*/ 1118578 h 2571968"/>
              <a:gd name="connsiteX1" fmla="*/ 2623577 w 3516109"/>
              <a:gd name="connsiteY1" fmla="*/ 59398 h 2571968"/>
              <a:gd name="connsiteX2" fmla="*/ 3515117 w 3516109"/>
              <a:gd name="connsiteY2" fmla="*/ 1404328 h 2571968"/>
              <a:gd name="connsiteX3" fmla="*/ 2772167 w 3516109"/>
              <a:gd name="connsiteY3" fmla="*/ 2566378 h 2571968"/>
              <a:gd name="connsiteX4" fmla="*/ 1572017 w 3516109"/>
              <a:gd name="connsiteY4" fmla="*/ 1861528 h 2571968"/>
              <a:gd name="connsiteX5" fmla="*/ 371867 w 3516109"/>
              <a:gd name="connsiteY5" fmla="*/ 2242528 h 2571968"/>
              <a:gd name="connsiteX6" fmla="*/ 162317 w 3516109"/>
              <a:gd name="connsiteY6" fmla="*/ 1118578 h 2571968"/>
              <a:gd name="connsiteX0" fmla="*/ 139541 w 3493333"/>
              <a:gd name="connsiteY0" fmla="*/ 1109787 h 2563177"/>
              <a:gd name="connsiteX1" fmla="*/ 2600801 w 3493333"/>
              <a:gd name="connsiteY1" fmla="*/ 50607 h 2563177"/>
              <a:gd name="connsiteX2" fmla="*/ 3492341 w 3493333"/>
              <a:gd name="connsiteY2" fmla="*/ 1395537 h 2563177"/>
              <a:gd name="connsiteX3" fmla="*/ 2749391 w 3493333"/>
              <a:gd name="connsiteY3" fmla="*/ 2557587 h 2563177"/>
              <a:gd name="connsiteX4" fmla="*/ 1549241 w 3493333"/>
              <a:gd name="connsiteY4" fmla="*/ 1852737 h 2563177"/>
              <a:gd name="connsiteX5" fmla="*/ 440531 w 3493333"/>
              <a:gd name="connsiteY5" fmla="*/ 2188017 h 2563177"/>
              <a:gd name="connsiteX6" fmla="*/ 139541 w 3493333"/>
              <a:gd name="connsiteY6" fmla="*/ 1109787 h 2563177"/>
              <a:gd name="connsiteX0" fmla="*/ 163892 w 3517684"/>
              <a:gd name="connsiteY0" fmla="*/ 1109787 h 2563177"/>
              <a:gd name="connsiteX1" fmla="*/ 2625152 w 3517684"/>
              <a:gd name="connsiteY1" fmla="*/ 50607 h 2563177"/>
              <a:gd name="connsiteX2" fmla="*/ 3516692 w 3517684"/>
              <a:gd name="connsiteY2" fmla="*/ 1395537 h 2563177"/>
              <a:gd name="connsiteX3" fmla="*/ 2773742 w 3517684"/>
              <a:gd name="connsiteY3" fmla="*/ 2557587 h 2563177"/>
              <a:gd name="connsiteX4" fmla="*/ 1573592 w 3517684"/>
              <a:gd name="connsiteY4" fmla="*/ 1852737 h 2563177"/>
              <a:gd name="connsiteX5" fmla="*/ 464882 w 3517684"/>
              <a:gd name="connsiteY5" fmla="*/ 2188017 h 2563177"/>
              <a:gd name="connsiteX6" fmla="*/ 163892 w 3517684"/>
              <a:gd name="connsiteY6" fmla="*/ 1109787 h 2563177"/>
              <a:gd name="connsiteX0" fmla="*/ 82749 w 3436541"/>
              <a:gd name="connsiteY0" fmla="*/ 1110091 h 2563481"/>
              <a:gd name="connsiteX1" fmla="*/ 2544009 w 3436541"/>
              <a:gd name="connsiteY1" fmla="*/ 50911 h 2563481"/>
              <a:gd name="connsiteX2" fmla="*/ 3435549 w 3436541"/>
              <a:gd name="connsiteY2" fmla="*/ 1395841 h 2563481"/>
              <a:gd name="connsiteX3" fmla="*/ 2692599 w 3436541"/>
              <a:gd name="connsiteY3" fmla="*/ 2557891 h 2563481"/>
              <a:gd name="connsiteX4" fmla="*/ 1492449 w 3436541"/>
              <a:gd name="connsiteY4" fmla="*/ 1853041 h 2563481"/>
              <a:gd name="connsiteX5" fmla="*/ 383739 w 3436541"/>
              <a:gd name="connsiteY5" fmla="*/ 2188321 h 2563481"/>
              <a:gd name="connsiteX6" fmla="*/ 82749 w 3436541"/>
              <a:gd name="connsiteY6" fmla="*/ 1110091 h 2563481"/>
              <a:gd name="connsiteX0" fmla="*/ 57039 w 3410900"/>
              <a:gd name="connsiteY0" fmla="*/ 1110091 h 2562627"/>
              <a:gd name="connsiteX1" fmla="*/ 2518299 w 3410900"/>
              <a:gd name="connsiteY1" fmla="*/ 50911 h 2562627"/>
              <a:gd name="connsiteX2" fmla="*/ 3409839 w 3410900"/>
              <a:gd name="connsiteY2" fmla="*/ 1395841 h 2562627"/>
              <a:gd name="connsiteX3" fmla="*/ 2666889 w 3410900"/>
              <a:gd name="connsiteY3" fmla="*/ 2557891 h 2562627"/>
              <a:gd name="connsiteX4" fmla="*/ 1283859 w 3410900"/>
              <a:gd name="connsiteY4" fmla="*/ 1822561 h 2562627"/>
              <a:gd name="connsiteX5" fmla="*/ 358029 w 3410900"/>
              <a:gd name="connsiteY5" fmla="*/ 2188321 h 2562627"/>
              <a:gd name="connsiteX6" fmla="*/ 57039 w 3410900"/>
              <a:gd name="connsiteY6" fmla="*/ 1110091 h 2562627"/>
              <a:gd name="connsiteX0" fmla="*/ 86841 w 3440702"/>
              <a:gd name="connsiteY0" fmla="*/ 1110091 h 2562627"/>
              <a:gd name="connsiteX1" fmla="*/ 2548101 w 3440702"/>
              <a:gd name="connsiteY1" fmla="*/ 50911 h 2562627"/>
              <a:gd name="connsiteX2" fmla="*/ 3439641 w 3440702"/>
              <a:gd name="connsiteY2" fmla="*/ 1395841 h 2562627"/>
              <a:gd name="connsiteX3" fmla="*/ 2696691 w 3440702"/>
              <a:gd name="connsiteY3" fmla="*/ 2557891 h 2562627"/>
              <a:gd name="connsiteX4" fmla="*/ 1313661 w 3440702"/>
              <a:gd name="connsiteY4" fmla="*/ 1822561 h 2562627"/>
              <a:gd name="connsiteX5" fmla="*/ 387831 w 3440702"/>
              <a:gd name="connsiteY5" fmla="*/ 2188321 h 2562627"/>
              <a:gd name="connsiteX6" fmla="*/ 86841 w 3440702"/>
              <a:gd name="connsiteY6" fmla="*/ 1110091 h 2562627"/>
              <a:gd name="connsiteX0" fmla="*/ 79129 w 3432990"/>
              <a:gd name="connsiteY0" fmla="*/ 1110091 h 2562627"/>
              <a:gd name="connsiteX1" fmla="*/ 2540389 w 3432990"/>
              <a:gd name="connsiteY1" fmla="*/ 50911 h 2562627"/>
              <a:gd name="connsiteX2" fmla="*/ 3431929 w 3432990"/>
              <a:gd name="connsiteY2" fmla="*/ 1395841 h 2562627"/>
              <a:gd name="connsiteX3" fmla="*/ 2688979 w 3432990"/>
              <a:gd name="connsiteY3" fmla="*/ 2557891 h 2562627"/>
              <a:gd name="connsiteX4" fmla="*/ 1305949 w 3432990"/>
              <a:gd name="connsiteY4" fmla="*/ 1822561 h 2562627"/>
              <a:gd name="connsiteX5" fmla="*/ 380119 w 3432990"/>
              <a:gd name="connsiteY5" fmla="*/ 2188321 h 2562627"/>
              <a:gd name="connsiteX6" fmla="*/ 79129 w 3432990"/>
              <a:gd name="connsiteY6" fmla="*/ 1110091 h 2562627"/>
              <a:gd name="connsiteX0" fmla="*/ 79129 w 3432990"/>
              <a:gd name="connsiteY0" fmla="*/ 1110091 h 2562043"/>
              <a:gd name="connsiteX1" fmla="*/ 2540389 w 3432990"/>
              <a:gd name="connsiteY1" fmla="*/ 50911 h 2562043"/>
              <a:gd name="connsiteX2" fmla="*/ 3431929 w 3432990"/>
              <a:gd name="connsiteY2" fmla="*/ 1395841 h 2562043"/>
              <a:gd name="connsiteX3" fmla="*/ 2688979 w 3432990"/>
              <a:gd name="connsiteY3" fmla="*/ 2557891 h 2562043"/>
              <a:gd name="connsiteX4" fmla="*/ 1305949 w 3432990"/>
              <a:gd name="connsiteY4" fmla="*/ 1822561 h 2562043"/>
              <a:gd name="connsiteX5" fmla="*/ 380119 w 3432990"/>
              <a:gd name="connsiteY5" fmla="*/ 2188321 h 2562043"/>
              <a:gd name="connsiteX6" fmla="*/ 79129 w 3432990"/>
              <a:gd name="connsiteY6" fmla="*/ 1110091 h 2562043"/>
              <a:gd name="connsiteX0" fmla="*/ 79129 w 3433048"/>
              <a:gd name="connsiteY0" fmla="*/ 1110091 h 2574990"/>
              <a:gd name="connsiteX1" fmla="*/ 2540389 w 3433048"/>
              <a:gd name="connsiteY1" fmla="*/ 50911 h 2574990"/>
              <a:gd name="connsiteX2" fmla="*/ 3431929 w 3433048"/>
              <a:gd name="connsiteY2" fmla="*/ 1395841 h 2574990"/>
              <a:gd name="connsiteX3" fmla="*/ 2688979 w 3433048"/>
              <a:gd name="connsiteY3" fmla="*/ 2557891 h 2574990"/>
              <a:gd name="connsiteX4" fmla="*/ 1305949 w 3433048"/>
              <a:gd name="connsiteY4" fmla="*/ 1822561 h 2574990"/>
              <a:gd name="connsiteX5" fmla="*/ 380119 w 3433048"/>
              <a:gd name="connsiteY5" fmla="*/ 2188321 h 2574990"/>
              <a:gd name="connsiteX6" fmla="*/ 79129 w 3433048"/>
              <a:gd name="connsiteY6" fmla="*/ 1110091 h 2574990"/>
              <a:gd name="connsiteX0" fmla="*/ 79129 w 3433628"/>
              <a:gd name="connsiteY0" fmla="*/ 1110091 h 2564852"/>
              <a:gd name="connsiteX1" fmla="*/ 2540389 w 3433628"/>
              <a:gd name="connsiteY1" fmla="*/ 50911 h 2564852"/>
              <a:gd name="connsiteX2" fmla="*/ 3431929 w 3433628"/>
              <a:gd name="connsiteY2" fmla="*/ 1395841 h 2564852"/>
              <a:gd name="connsiteX3" fmla="*/ 2688979 w 3433628"/>
              <a:gd name="connsiteY3" fmla="*/ 2557891 h 2564852"/>
              <a:gd name="connsiteX4" fmla="*/ 1305949 w 3433628"/>
              <a:gd name="connsiteY4" fmla="*/ 1822561 h 2564852"/>
              <a:gd name="connsiteX5" fmla="*/ 380119 w 3433628"/>
              <a:gd name="connsiteY5" fmla="*/ 2188321 h 2564852"/>
              <a:gd name="connsiteX6" fmla="*/ 79129 w 3433628"/>
              <a:gd name="connsiteY6" fmla="*/ 1110091 h 2564852"/>
              <a:gd name="connsiteX0" fmla="*/ 79129 w 3432791"/>
              <a:gd name="connsiteY0" fmla="*/ 1110091 h 2564852"/>
              <a:gd name="connsiteX1" fmla="*/ 2540389 w 3432791"/>
              <a:gd name="connsiteY1" fmla="*/ 50911 h 2564852"/>
              <a:gd name="connsiteX2" fmla="*/ 3431929 w 3432791"/>
              <a:gd name="connsiteY2" fmla="*/ 1395841 h 2564852"/>
              <a:gd name="connsiteX3" fmla="*/ 2688979 w 3432791"/>
              <a:gd name="connsiteY3" fmla="*/ 2557891 h 2564852"/>
              <a:gd name="connsiteX4" fmla="*/ 1305949 w 3432791"/>
              <a:gd name="connsiteY4" fmla="*/ 1822561 h 2564852"/>
              <a:gd name="connsiteX5" fmla="*/ 380119 w 3432791"/>
              <a:gd name="connsiteY5" fmla="*/ 2188321 h 2564852"/>
              <a:gd name="connsiteX6" fmla="*/ 79129 w 3432791"/>
              <a:gd name="connsiteY6" fmla="*/ 1110091 h 256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gradFill>
            <a:gsLst>
              <a:gs pos="0">
                <a:schemeClr val="accent1">
                  <a:alpha val="50000"/>
                </a:schemeClr>
              </a:gs>
              <a:gs pos="100000">
                <a:srgbClr val="85A7CC">
                  <a:alpha val="40000"/>
                </a:srgbClr>
              </a:gs>
            </a:gsLst>
            <a:lin ang="16200000" scaled="1"/>
          </a:gra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b="1" spc="50" dirty="0">
              <a:solidFill>
                <a:schemeClr val="bg1"/>
              </a:solidFill>
              <a:latin typeface="Century Gothic" panose="020B0502020202020204" pitchFamily="34" charset="0"/>
            </a:endParaRPr>
          </a:p>
        </p:txBody>
      </p:sp>
      <p:sp>
        <p:nvSpPr>
          <p:cNvPr id="140" name="Freeform: Shape 139">
            <a:extLst>
              <a:ext uri="{FF2B5EF4-FFF2-40B4-BE49-F238E27FC236}">
                <a16:creationId xmlns:a16="http://schemas.microsoft.com/office/drawing/2014/main" id="{0512F5F3-A9D8-4BFC-AD00-8D1DDA9506E8}"/>
              </a:ext>
            </a:extLst>
          </p:cNvPr>
          <p:cNvSpPr/>
          <p:nvPr/>
        </p:nvSpPr>
        <p:spPr>
          <a:xfrm rot="7686527">
            <a:off x="6894647" y="3850444"/>
            <a:ext cx="2355888" cy="218478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 fmla="*/ 158936 w 3514183"/>
              <a:gd name="connsiteY0" fmla="*/ 433349 h 1886739"/>
              <a:gd name="connsiteX1" fmla="*/ 2528756 w 3514183"/>
              <a:gd name="connsiteY1" fmla="*/ 6629 h 1886739"/>
              <a:gd name="connsiteX2" fmla="*/ 3511736 w 3514183"/>
              <a:gd name="connsiteY2" fmla="*/ 719099 h 1886739"/>
              <a:gd name="connsiteX3" fmla="*/ 2768786 w 3514183"/>
              <a:gd name="connsiteY3" fmla="*/ 1881149 h 1886739"/>
              <a:gd name="connsiteX4" fmla="*/ 1568636 w 3514183"/>
              <a:gd name="connsiteY4" fmla="*/ 1176299 h 1886739"/>
              <a:gd name="connsiteX5" fmla="*/ 368486 w 3514183"/>
              <a:gd name="connsiteY5" fmla="*/ 1557299 h 1886739"/>
              <a:gd name="connsiteX6" fmla="*/ 158936 w 3514183"/>
              <a:gd name="connsiteY6" fmla="*/ 433349 h 1886739"/>
              <a:gd name="connsiteX0" fmla="*/ 165698 w 3519490"/>
              <a:gd name="connsiteY0" fmla="*/ 1061364 h 2514754"/>
              <a:gd name="connsiteX1" fmla="*/ 2626958 w 3519490"/>
              <a:gd name="connsiteY1" fmla="*/ 2184 h 2514754"/>
              <a:gd name="connsiteX2" fmla="*/ 3518498 w 3519490"/>
              <a:gd name="connsiteY2" fmla="*/ 1347114 h 2514754"/>
              <a:gd name="connsiteX3" fmla="*/ 2775548 w 3519490"/>
              <a:gd name="connsiteY3" fmla="*/ 2509164 h 2514754"/>
              <a:gd name="connsiteX4" fmla="*/ 1575398 w 3519490"/>
              <a:gd name="connsiteY4" fmla="*/ 1804314 h 2514754"/>
              <a:gd name="connsiteX5" fmla="*/ 375248 w 3519490"/>
              <a:gd name="connsiteY5" fmla="*/ 2185314 h 2514754"/>
              <a:gd name="connsiteX6" fmla="*/ 165698 w 3519490"/>
              <a:gd name="connsiteY6" fmla="*/ 1061364 h 2514754"/>
              <a:gd name="connsiteX0" fmla="*/ 165698 w 3519490"/>
              <a:gd name="connsiteY0" fmla="*/ 1110091 h 2563481"/>
              <a:gd name="connsiteX1" fmla="*/ 2626958 w 3519490"/>
              <a:gd name="connsiteY1" fmla="*/ 50911 h 2563481"/>
              <a:gd name="connsiteX2" fmla="*/ 3518498 w 3519490"/>
              <a:gd name="connsiteY2" fmla="*/ 1395841 h 2563481"/>
              <a:gd name="connsiteX3" fmla="*/ 2775548 w 3519490"/>
              <a:gd name="connsiteY3" fmla="*/ 2557891 h 2563481"/>
              <a:gd name="connsiteX4" fmla="*/ 1575398 w 3519490"/>
              <a:gd name="connsiteY4" fmla="*/ 1853041 h 2563481"/>
              <a:gd name="connsiteX5" fmla="*/ 375248 w 3519490"/>
              <a:gd name="connsiteY5" fmla="*/ 2234041 h 2563481"/>
              <a:gd name="connsiteX6" fmla="*/ 165698 w 3519490"/>
              <a:gd name="connsiteY6" fmla="*/ 1110091 h 2563481"/>
              <a:gd name="connsiteX0" fmla="*/ 162317 w 3516109"/>
              <a:gd name="connsiteY0" fmla="*/ 1118578 h 2571968"/>
              <a:gd name="connsiteX1" fmla="*/ 2623577 w 3516109"/>
              <a:gd name="connsiteY1" fmla="*/ 59398 h 2571968"/>
              <a:gd name="connsiteX2" fmla="*/ 3515117 w 3516109"/>
              <a:gd name="connsiteY2" fmla="*/ 1404328 h 2571968"/>
              <a:gd name="connsiteX3" fmla="*/ 2772167 w 3516109"/>
              <a:gd name="connsiteY3" fmla="*/ 2566378 h 2571968"/>
              <a:gd name="connsiteX4" fmla="*/ 1572017 w 3516109"/>
              <a:gd name="connsiteY4" fmla="*/ 1861528 h 2571968"/>
              <a:gd name="connsiteX5" fmla="*/ 371867 w 3516109"/>
              <a:gd name="connsiteY5" fmla="*/ 2242528 h 2571968"/>
              <a:gd name="connsiteX6" fmla="*/ 162317 w 3516109"/>
              <a:gd name="connsiteY6" fmla="*/ 1118578 h 2571968"/>
              <a:gd name="connsiteX0" fmla="*/ 139541 w 3493333"/>
              <a:gd name="connsiteY0" fmla="*/ 1109787 h 2563177"/>
              <a:gd name="connsiteX1" fmla="*/ 2600801 w 3493333"/>
              <a:gd name="connsiteY1" fmla="*/ 50607 h 2563177"/>
              <a:gd name="connsiteX2" fmla="*/ 3492341 w 3493333"/>
              <a:gd name="connsiteY2" fmla="*/ 1395537 h 2563177"/>
              <a:gd name="connsiteX3" fmla="*/ 2749391 w 3493333"/>
              <a:gd name="connsiteY3" fmla="*/ 2557587 h 2563177"/>
              <a:gd name="connsiteX4" fmla="*/ 1549241 w 3493333"/>
              <a:gd name="connsiteY4" fmla="*/ 1852737 h 2563177"/>
              <a:gd name="connsiteX5" fmla="*/ 440531 w 3493333"/>
              <a:gd name="connsiteY5" fmla="*/ 2188017 h 2563177"/>
              <a:gd name="connsiteX6" fmla="*/ 139541 w 3493333"/>
              <a:gd name="connsiteY6" fmla="*/ 1109787 h 2563177"/>
              <a:gd name="connsiteX0" fmla="*/ 163892 w 3517684"/>
              <a:gd name="connsiteY0" fmla="*/ 1109787 h 2563177"/>
              <a:gd name="connsiteX1" fmla="*/ 2625152 w 3517684"/>
              <a:gd name="connsiteY1" fmla="*/ 50607 h 2563177"/>
              <a:gd name="connsiteX2" fmla="*/ 3516692 w 3517684"/>
              <a:gd name="connsiteY2" fmla="*/ 1395537 h 2563177"/>
              <a:gd name="connsiteX3" fmla="*/ 2773742 w 3517684"/>
              <a:gd name="connsiteY3" fmla="*/ 2557587 h 2563177"/>
              <a:gd name="connsiteX4" fmla="*/ 1573592 w 3517684"/>
              <a:gd name="connsiteY4" fmla="*/ 1852737 h 2563177"/>
              <a:gd name="connsiteX5" fmla="*/ 464882 w 3517684"/>
              <a:gd name="connsiteY5" fmla="*/ 2188017 h 2563177"/>
              <a:gd name="connsiteX6" fmla="*/ 163892 w 3517684"/>
              <a:gd name="connsiteY6" fmla="*/ 1109787 h 2563177"/>
              <a:gd name="connsiteX0" fmla="*/ 82749 w 3436541"/>
              <a:gd name="connsiteY0" fmla="*/ 1110091 h 2563481"/>
              <a:gd name="connsiteX1" fmla="*/ 2544009 w 3436541"/>
              <a:gd name="connsiteY1" fmla="*/ 50911 h 2563481"/>
              <a:gd name="connsiteX2" fmla="*/ 3435549 w 3436541"/>
              <a:gd name="connsiteY2" fmla="*/ 1395841 h 2563481"/>
              <a:gd name="connsiteX3" fmla="*/ 2692599 w 3436541"/>
              <a:gd name="connsiteY3" fmla="*/ 2557891 h 2563481"/>
              <a:gd name="connsiteX4" fmla="*/ 1492449 w 3436541"/>
              <a:gd name="connsiteY4" fmla="*/ 1853041 h 2563481"/>
              <a:gd name="connsiteX5" fmla="*/ 383739 w 3436541"/>
              <a:gd name="connsiteY5" fmla="*/ 2188321 h 2563481"/>
              <a:gd name="connsiteX6" fmla="*/ 82749 w 3436541"/>
              <a:gd name="connsiteY6" fmla="*/ 1110091 h 2563481"/>
              <a:gd name="connsiteX0" fmla="*/ 57039 w 3410900"/>
              <a:gd name="connsiteY0" fmla="*/ 1110091 h 2562627"/>
              <a:gd name="connsiteX1" fmla="*/ 2518299 w 3410900"/>
              <a:gd name="connsiteY1" fmla="*/ 50911 h 2562627"/>
              <a:gd name="connsiteX2" fmla="*/ 3409839 w 3410900"/>
              <a:gd name="connsiteY2" fmla="*/ 1395841 h 2562627"/>
              <a:gd name="connsiteX3" fmla="*/ 2666889 w 3410900"/>
              <a:gd name="connsiteY3" fmla="*/ 2557891 h 2562627"/>
              <a:gd name="connsiteX4" fmla="*/ 1283859 w 3410900"/>
              <a:gd name="connsiteY4" fmla="*/ 1822561 h 2562627"/>
              <a:gd name="connsiteX5" fmla="*/ 358029 w 3410900"/>
              <a:gd name="connsiteY5" fmla="*/ 2188321 h 2562627"/>
              <a:gd name="connsiteX6" fmla="*/ 57039 w 3410900"/>
              <a:gd name="connsiteY6" fmla="*/ 1110091 h 2562627"/>
              <a:gd name="connsiteX0" fmla="*/ 86841 w 3440702"/>
              <a:gd name="connsiteY0" fmla="*/ 1110091 h 2562627"/>
              <a:gd name="connsiteX1" fmla="*/ 2548101 w 3440702"/>
              <a:gd name="connsiteY1" fmla="*/ 50911 h 2562627"/>
              <a:gd name="connsiteX2" fmla="*/ 3439641 w 3440702"/>
              <a:gd name="connsiteY2" fmla="*/ 1395841 h 2562627"/>
              <a:gd name="connsiteX3" fmla="*/ 2696691 w 3440702"/>
              <a:gd name="connsiteY3" fmla="*/ 2557891 h 2562627"/>
              <a:gd name="connsiteX4" fmla="*/ 1313661 w 3440702"/>
              <a:gd name="connsiteY4" fmla="*/ 1822561 h 2562627"/>
              <a:gd name="connsiteX5" fmla="*/ 387831 w 3440702"/>
              <a:gd name="connsiteY5" fmla="*/ 2188321 h 2562627"/>
              <a:gd name="connsiteX6" fmla="*/ 86841 w 3440702"/>
              <a:gd name="connsiteY6" fmla="*/ 1110091 h 2562627"/>
              <a:gd name="connsiteX0" fmla="*/ 79129 w 3432990"/>
              <a:gd name="connsiteY0" fmla="*/ 1110091 h 2562627"/>
              <a:gd name="connsiteX1" fmla="*/ 2540389 w 3432990"/>
              <a:gd name="connsiteY1" fmla="*/ 50911 h 2562627"/>
              <a:gd name="connsiteX2" fmla="*/ 3431929 w 3432990"/>
              <a:gd name="connsiteY2" fmla="*/ 1395841 h 2562627"/>
              <a:gd name="connsiteX3" fmla="*/ 2688979 w 3432990"/>
              <a:gd name="connsiteY3" fmla="*/ 2557891 h 2562627"/>
              <a:gd name="connsiteX4" fmla="*/ 1305949 w 3432990"/>
              <a:gd name="connsiteY4" fmla="*/ 1822561 h 2562627"/>
              <a:gd name="connsiteX5" fmla="*/ 380119 w 3432990"/>
              <a:gd name="connsiteY5" fmla="*/ 2188321 h 2562627"/>
              <a:gd name="connsiteX6" fmla="*/ 79129 w 3432990"/>
              <a:gd name="connsiteY6" fmla="*/ 1110091 h 2562627"/>
              <a:gd name="connsiteX0" fmla="*/ 79129 w 3432990"/>
              <a:gd name="connsiteY0" fmla="*/ 1110091 h 2562043"/>
              <a:gd name="connsiteX1" fmla="*/ 2540389 w 3432990"/>
              <a:gd name="connsiteY1" fmla="*/ 50911 h 2562043"/>
              <a:gd name="connsiteX2" fmla="*/ 3431929 w 3432990"/>
              <a:gd name="connsiteY2" fmla="*/ 1395841 h 2562043"/>
              <a:gd name="connsiteX3" fmla="*/ 2688979 w 3432990"/>
              <a:gd name="connsiteY3" fmla="*/ 2557891 h 2562043"/>
              <a:gd name="connsiteX4" fmla="*/ 1305949 w 3432990"/>
              <a:gd name="connsiteY4" fmla="*/ 1822561 h 2562043"/>
              <a:gd name="connsiteX5" fmla="*/ 380119 w 3432990"/>
              <a:gd name="connsiteY5" fmla="*/ 2188321 h 2562043"/>
              <a:gd name="connsiteX6" fmla="*/ 79129 w 3432990"/>
              <a:gd name="connsiteY6" fmla="*/ 1110091 h 2562043"/>
              <a:gd name="connsiteX0" fmla="*/ 79129 w 3433048"/>
              <a:gd name="connsiteY0" fmla="*/ 1110091 h 2574990"/>
              <a:gd name="connsiteX1" fmla="*/ 2540389 w 3433048"/>
              <a:gd name="connsiteY1" fmla="*/ 50911 h 2574990"/>
              <a:gd name="connsiteX2" fmla="*/ 3431929 w 3433048"/>
              <a:gd name="connsiteY2" fmla="*/ 1395841 h 2574990"/>
              <a:gd name="connsiteX3" fmla="*/ 2688979 w 3433048"/>
              <a:gd name="connsiteY3" fmla="*/ 2557891 h 2574990"/>
              <a:gd name="connsiteX4" fmla="*/ 1305949 w 3433048"/>
              <a:gd name="connsiteY4" fmla="*/ 1822561 h 2574990"/>
              <a:gd name="connsiteX5" fmla="*/ 380119 w 3433048"/>
              <a:gd name="connsiteY5" fmla="*/ 2188321 h 2574990"/>
              <a:gd name="connsiteX6" fmla="*/ 79129 w 3433048"/>
              <a:gd name="connsiteY6" fmla="*/ 1110091 h 2574990"/>
              <a:gd name="connsiteX0" fmla="*/ 79129 w 3433628"/>
              <a:gd name="connsiteY0" fmla="*/ 1110091 h 2564852"/>
              <a:gd name="connsiteX1" fmla="*/ 2540389 w 3433628"/>
              <a:gd name="connsiteY1" fmla="*/ 50911 h 2564852"/>
              <a:gd name="connsiteX2" fmla="*/ 3431929 w 3433628"/>
              <a:gd name="connsiteY2" fmla="*/ 1395841 h 2564852"/>
              <a:gd name="connsiteX3" fmla="*/ 2688979 w 3433628"/>
              <a:gd name="connsiteY3" fmla="*/ 2557891 h 2564852"/>
              <a:gd name="connsiteX4" fmla="*/ 1305949 w 3433628"/>
              <a:gd name="connsiteY4" fmla="*/ 1822561 h 2564852"/>
              <a:gd name="connsiteX5" fmla="*/ 380119 w 3433628"/>
              <a:gd name="connsiteY5" fmla="*/ 2188321 h 2564852"/>
              <a:gd name="connsiteX6" fmla="*/ 79129 w 3433628"/>
              <a:gd name="connsiteY6" fmla="*/ 1110091 h 2564852"/>
              <a:gd name="connsiteX0" fmla="*/ 79129 w 3432791"/>
              <a:gd name="connsiteY0" fmla="*/ 1110091 h 2564852"/>
              <a:gd name="connsiteX1" fmla="*/ 2540389 w 3432791"/>
              <a:gd name="connsiteY1" fmla="*/ 50911 h 2564852"/>
              <a:gd name="connsiteX2" fmla="*/ 3431929 w 3432791"/>
              <a:gd name="connsiteY2" fmla="*/ 1395841 h 2564852"/>
              <a:gd name="connsiteX3" fmla="*/ 2688979 w 3432791"/>
              <a:gd name="connsiteY3" fmla="*/ 2557891 h 2564852"/>
              <a:gd name="connsiteX4" fmla="*/ 1305949 w 3432791"/>
              <a:gd name="connsiteY4" fmla="*/ 1822561 h 2564852"/>
              <a:gd name="connsiteX5" fmla="*/ 380119 w 3432791"/>
              <a:gd name="connsiteY5" fmla="*/ 2188321 h 2564852"/>
              <a:gd name="connsiteX6" fmla="*/ 79129 w 3432791"/>
              <a:gd name="connsiteY6" fmla="*/ 1110091 h 256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gradFill>
            <a:gsLst>
              <a:gs pos="0">
                <a:schemeClr val="accent1">
                  <a:alpha val="50000"/>
                </a:schemeClr>
              </a:gs>
              <a:gs pos="100000">
                <a:srgbClr val="85A7CC">
                  <a:alpha val="40000"/>
                </a:srgbClr>
              </a:gs>
            </a:gsLst>
            <a:lin ang="16200000" scaled="1"/>
          </a:gra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b="1" spc="50" dirty="0">
              <a:solidFill>
                <a:schemeClr val="bg1"/>
              </a:solidFill>
              <a:latin typeface="Century Gothic" panose="020B0502020202020204" pitchFamily="34" charset="0"/>
            </a:endParaRPr>
          </a:p>
        </p:txBody>
      </p:sp>
      <p:sp>
        <p:nvSpPr>
          <p:cNvPr id="107" name="Freeform: Shape 106">
            <a:extLst>
              <a:ext uri="{FF2B5EF4-FFF2-40B4-BE49-F238E27FC236}">
                <a16:creationId xmlns:a16="http://schemas.microsoft.com/office/drawing/2014/main" id="{8B629D74-C6E9-4E42-AC94-EE99F6B4BD06}"/>
              </a:ext>
            </a:extLst>
          </p:cNvPr>
          <p:cNvSpPr/>
          <p:nvPr/>
        </p:nvSpPr>
        <p:spPr>
          <a:xfrm>
            <a:off x="10603216" y="2764688"/>
            <a:ext cx="2355888" cy="218478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 fmla="*/ 158936 w 3514183"/>
              <a:gd name="connsiteY0" fmla="*/ 433349 h 1886739"/>
              <a:gd name="connsiteX1" fmla="*/ 2528756 w 3514183"/>
              <a:gd name="connsiteY1" fmla="*/ 6629 h 1886739"/>
              <a:gd name="connsiteX2" fmla="*/ 3511736 w 3514183"/>
              <a:gd name="connsiteY2" fmla="*/ 719099 h 1886739"/>
              <a:gd name="connsiteX3" fmla="*/ 2768786 w 3514183"/>
              <a:gd name="connsiteY3" fmla="*/ 1881149 h 1886739"/>
              <a:gd name="connsiteX4" fmla="*/ 1568636 w 3514183"/>
              <a:gd name="connsiteY4" fmla="*/ 1176299 h 1886739"/>
              <a:gd name="connsiteX5" fmla="*/ 368486 w 3514183"/>
              <a:gd name="connsiteY5" fmla="*/ 1557299 h 1886739"/>
              <a:gd name="connsiteX6" fmla="*/ 158936 w 3514183"/>
              <a:gd name="connsiteY6" fmla="*/ 433349 h 1886739"/>
              <a:gd name="connsiteX0" fmla="*/ 165698 w 3519490"/>
              <a:gd name="connsiteY0" fmla="*/ 1061364 h 2514754"/>
              <a:gd name="connsiteX1" fmla="*/ 2626958 w 3519490"/>
              <a:gd name="connsiteY1" fmla="*/ 2184 h 2514754"/>
              <a:gd name="connsiteX2" fmla="*/ 3518498 w 3519490"/>
              <a:gd name="connsiteY2" fmla="*/ 1347114 h 2514754"/>
              <a:gd name="connsiteX3" fmla="*/ 2775548 w 3519490"/>
              <a:gd name="connsiteY3" fmla="*/ 2509164 h 2514754"/>
              <a:gd name="connsiteX4" fmla="*/ 1575398 w 3519490"/>
              <a:gd name="connsiteY4" fmla="*/ 1804314 h 2514754"/>
              <a:gd name="connsiteX5" fmla="*/ 375248 w 3519490"/>
              <a:gd name="connsiteY5" fmla="*/ 2185314 h 2514754"/>
              <a:gd name="connsiteX6" fmla="*/ 165698 w 3519490"/>
              <a:gd name="connsiteY6" fmla="*/ 1061364 h 2514754"/>
              <a:gd name="connsiteX0" fmla="*/ 165698 w 3519490"/>
              <a:gd name="connsiteY0" fmla="*/ 1110091 h 2563481"/>
              <a:gd name="connsiteX1" fmla="*/ 2626958 w 3519490"/>
              <a:gd name="connsiteY1" fmla="*/ 50911 h 2563481"/>
              <a:gd name="connsiteX2" fmla="*/ 3518498 w 3519490"/>
              <a:gd name="connsiteY2" fmla="*/ 1395841 h 2563481"/>
              <a:gd name="connsiteX3" fmla="*/ 2775548 w 3519490"/>
              <a:gd name="connsiteY3" fmla="*/ 2557891 h 2563481"/>
              <a:gd name="connsiteX4" fmla="*/ 1575398 w 3519490"/>
              <a:gd name="connsiteY4" fmla="*/ 1853041 h 2563481"/>
              <a:gd name="connsiteX5" fmla="*/ 375248 w 3519490"/>
              <a:gd name="connsiteY5" fmla="*/ 2234041 h 2563481"/>
              <a:gd name="connsiteX6" fmla="*/ 165698 w 3519490"/>
              <a:gd name="connsiteY6" fmla="*/ 1110091 h 2563481"/>
              <a:gd name="connsiteX0" fmla="*/ 162317 w 3516109"/>
              <a:gd name="connsiteY0" fmla="*/ 1118578 h 2571968"/>
              <a:gd name="connsiteX1" fmla="*/ 2623577 w 3516109"/>
              <a:gd name="connsiteY1" fmla="*/ 59398 h 2571968"/>
              <a:gd name="connsiteX2" fmla="*/ 3515117 w 3516109"/>
              <a:gd name="connsiteY2" fmla="*/ 1404328 h 2571968"/>
              <a:gd name="connsiteX3" fmla="*/ 2772167 w 3516109"/>
              <a:gd name="connsiteY3" fmla="*/ 2566378 h 2571968"/>
              <a:gd name="connsiteX4" fmla="*/ 1572017 w 3516109"/>
              <a:gd name="connsiteY4" fmla="*/ 1861528 h 2571968"/>
              <a:gd name="connsiteX5" fmla="*/ 371867 w 3516109"/>
              <a:gd name="connsiteY5" fmla="*/ 2242528 h 2571968"/>
              <a:gd name="connsiteX6" fmla="*/ 162317 w 3516109"/>
              <a:gd name="connsiteY6" fmla="*/ 1118578 h 2571968"/>
              <a:gd name="connsiteX0" fmla="*/ 139541 w 3493333"/>
              <a:gd name="connsiteY0" fmla="*/ 1109787 h 2563177"/>
              <a:gd name="connsiteX1" fmla="*/ 2600801 w 3493333"/>
              <a:gd name="connsiteY1" fmla="*/ 50607 h 2563177"/>
              <a:gd name="connsiteX2" fmla="*/ 3492341 w 3493333"/>
              <a:gd name="connsiteY2" fmla="*/ 1395537 h 2563177"/>
              <a:gd name="connsiteX3" fmla="*/ 2749391 w 3493333"/>
              <a:gd name="connsiteY3" fmla="*/ 2557587 h 2563177"/>
              <a:gd name="connsiteX4" fmla="*/ 1549241 w 3493333"/>
              <a:gd name="connsiteY4" fmla="*/ 1852737 h 2563177"/>
              <a:gd name="connsiteX5" fmla="*/ 440531 w 3493333"/>
              <a:gd name="connsiteY5" fmla="*/ 2188017 h 2563177"/>
              <a:gd name="connsiteX6" fmla="*/ 139541 w 3493333"/>
              <a:gd name="connsiteY6" fmla="*/ 1109787 h 2563177"/>
              <a:gd name="connsiteX0" fmla="*/ 163892 w 3517684"/>
              <a:gd name="connsiteY0" fmla="*/ 1109787 h 2563177"/>
              <a:gd name="connsiteX1" fmla="*/ 2625152 w 3517684"/>
              <a:gd name="connsiteY1" fmla="*/ 50607 h 2563177"/>
              <a:gd name="connsiteX2" fmla="*/ 3516692 w 3517684"/>
              <a:gd name="connsiteY2" fmla="*/ 1395537 h 2563177"/>
              <a:gd name="connsiteX3" fmla="*/ 2773742 w 3517684"/>
              <a:gd name="connsiteY3" fmla="*/ 2557587 h 2563177"/>
              <a:gd name="connsiteX4" fmla="*/ 1573592 w 3517684"/>
              <a:gd name="connsiteY4" fmla="*/ 1852737 h 2563177"/>
              <a:gd name="connsiteX5" fmla="*/ 464882 w 3517684"/>
              <a:gd name="connsiteY5" fmla="*/ 2188017 h 2563177"/>
              <a:gd name="connsiteX6" fmla="*/ 163892 w 3517684"/>
              <a:gd name="connsiteY6" fmla="*/ 1109787 h 2563177"/>
              <a:gd name="connsiteX0" fmla="*/ 82749 w 3436541"/>
              <a:gd name="connsiteY0" fmla="*/ 1110091 h 2563481"/>
              <a:gd name="connsiteX1" fmla="*/ 2544009 w 3436541"/>
              <a:gd name="connsiteY1" fmla="*/ 50911 h 2563481"/>
              <a:gd name="connsiteX2" fmla="*/ 3435549 w 3436541"/>
              <a:gd name="connsiteY2" fmla="*/ 1395841 h 2563481"/>
              <a:gd name="connsiteX3" fmla="*/ 2692599 w 3436541"/>
              <a:gd name="connsiteY3" fmla="*/ 2557891 h 2563481"/>
              <a:gd name="connsiteX4" fmla="*/ 1492449 w 3436541"/>
              <a:gd name="connsiteY4" fmla="*/ 1853041 h 2563481"/>
              <a:gd name="connsiteX5" fmla="*/ 383739 w 3436541"/>
              <a:gd name="connsiteY5" fmla="*/ 2188321 h 2563481"/>
              <a:gd name="connsiteX6" fmla="*/ 82749 w 3436541"/>
              <a:gd name="connsiteY6" fmla="*/ 1110091 h 2563481"/>
              <a:gd name="connsiteX0" fmla="*/ 57039 w 3410900"/>
              <a:gd name="connsiteY0" fmla="*/ 1110091 h 2562627"/>
              <a:gd name="connsiteX1" fmla="*/ 2518299 w 3410900"/>
              <a:gd name="connsiteY1" fmla="*/ 50911 h 2562627"/>
              <a:gd name="connsiteX2" fmla="*/ 3409839 w 3410900"/>
              <a:gd name="connsiteY2" fmla="*/ 1395841 h 2562627"/>
              <a:gd name="connsiteX3" fmla="*/ 2666889 w 3410900"/>
              <a:gd name="connsiteY3" fmla="*/ 2557891 h 2562627"/>
              <a:gd name="connsiteX4" fmla="*/ 1283859 w 3410900"/>
              <a:gd name="connsiteY4" fmla="*/ 1822561 h 2562627"/>
              <a:gd name="connsiteX5" fmla="*/ 358029 w 3410900"/>
              <a:gd name="connsiteY5" fmla="*/ 2188321 h 2562627"/>
              <a:gd name="connsiteX6" fmla="*/ 57039 w 3410900"/>
              <a:gd name="connsiteY6" fmla="*/ 1110091 h 2562627"/>
              <a:gd name="connsiteX0" fmla="*/ 86841 w 3440702"/>
              <a:gd name="connsiteY0" fmla="*/ 1110091 h 2562627"/>
              <a:gd name="connsiteX1" fmla="*/ 2548101 w 3440702"/>
              <a:gd name="connsiteY1" fmla="*/ 50911 h 2562627"/>
              <a:gd name="connsiteX2" fmla="*/ 3439641 w 3440702"/>
              <a:gd name="connsiteY2" fmla="*/ 1395841 h 2562627"/>
              <a:gd name="connsiteX3" fmla="*/ 2696691 w 3440702"/>
              <a:gd name="connsiteY3" fmla="*/ 2557891 h 2562627"/>
              <a:gd name="connsiteX4" fmla="*/ 1313661 w 3440702"/>
              <a:gd name="connsiteY4" fmla="*/ 1822561 h 2562627"/>
              <a:gd name="connsiteX5" fmla="*/ 387831 w 3440702"/>
              <a:gd name="connsiteY5" fmla="*/ 2188321 h 2562627"/>
              <a:gd name="connsiteX6" fmla="*/ 86841 w 3440702"/>
              <a:gd name="connsiteY6" fmla="*/ 1110091 h 2562627"/>
              <a:gd name="connsiteX0" fmla="*/ 79129 w 3432990"/>
              <a:gd name="connsiteY0" fmla="*/ 1110091 h 2562627"/>
              <a:gd name="connsiteX1" fmla="*/ 2540389 w 3432990"/>
              <a:gd name="connsiteY1" fmla="*/ 50911 h 2562627"/>
              <a:gd name="connsiteX2" fmla="*/ 3431929 w 3432990"/>
              <a:gd name="connsiteY2" fmla="*/ 1395841 h 2562627"/>
              <a:gd name="connsiteX3" fmla="*/ 2688979 w 3432990"/>
              <a:gd name="connsiteY3" fmla="*/ 2557891 h 2562627"/>
              <a:gd name="connsiteX4" fmla="*/ 1305949 w 3432990"/>
              <a:gd name="connsiteY4" fmla="*/ 1822561 h 2562627"/>
              <a:gd name="connsiteX5" fmla="*/ 380119 w 3432990"/>
              <a:gd name="connsiteY5" fmla="*/ 2188321 h 2562627"/>
              <a:gd name="connsiteX6" fmla="*/ 79129 w 3432990"/>
              <a:gd name="connsiteY6" fmla="*/ 1110091 h 2562627"/>
              <a:gd name="connsiteX0" fmla="*/ 79129 w 3432990"/>
              <a:gd name="connsiteY0" fmla="*/ 1110091 h 2562043"/>
              <a:gd name="connsiteX1" fmla="*/ 2540389 w 3432990"/>
              <a:gd name="connsiteY1" fmla="*/ 50911 h 2562043"/>
              <a:gd name="connsiteX2" fmla="*/ 3431929 w 3432990"/>
              <a:gd name="connsiteY2" fmla="*/ 1395841 h 2562043"/>
              <a:gd name="connsiteX3" fmla="*/ 2688979 w 3432990"/>
              <a:gd name="connsiteY3" fmla="*/ 2557891 h 2562043"/>
              <a:gd name="connsiteX4" fmla="*/ 1305949 w 3432990"/>
              <a:gd name="connsiteY4" fmla="*/ 1822561 h 2562043"/>
              <a:gd name="connsiteX5" fmla="*/ 380119 w 3432990"/>
              <a:gd name="connsiteY5" fmla="*/ 2188321 h 2562043"/>
              <a:gd name="connsiteX6" fmla="*/ 79129 w 3432990"/>
              <a:gd name="connsiteY6" fmla="*/ 1110091 h 2562043"/>
              <a:gd name="connsiteX0" fmla="*/ 79129 w 3433048"/>
              <a:gd name="connsiteY0" fmla="*/ 1110091 h 2574990"/>
              <a:gd name="connsiteX1" fmla="*/ 2540389 w 3433048"/>
              <a:gd name="connsiteY1" fmla="*/ 50911 h 2574990"/>
              <a:gd name="connsiteX2" fmla="*/ 3431929 w 3433048"/>
              <a:gd name="connsiteY2" fmla="*/ 1395841 h 2574990"/>
              <a:gd name="connsiteX3" fmla="*/ 2688979 w 3433048"/>
              <a:gd name="connsiteY3" fmla="*/ 2557891 h 2574990"/>
              <a:gd name="connsiteX4" fmla="*/ 1305949 w 3433048"/>
              <a:gd name="connsiteY4" fmla="*/ 1822561 h 2574990"/>
              <a:gd name="connsiteX5" fmla="*/ 380119 w 3433048"/>
              <a:gd name="connsiteY5" fmla="*/ 2188321 h 2574990"/>
              <a:gd name="connsiteX6" fmla="*/ 79129 w 3433048"/>
              <a:gd name="connsiteY6" fmla="*/ 1110091 h 2574990"/>
              <a:gd name="connsiteX0" fmla="*/ 79129 w 3433628"/>
              <a:gd name="connsiteY0" fmla="*/ 1110091 h 2564852"/>
              <a:gd name="connsiteX1" fmla="*/ 2540389 w 3433628"/>
              <a:gd name="connsiteY1" fmla="*/ 50911 h 2564852"/>
              <a:gd name="connsiteX2" fmla="*/ 3431929 w 3433628"/>
              <a:gd name="connsiteY2" fmla="*/ 1395841 h 2564852"/>
              <a:gd name="connsiteX3" fmla="*/ 2688979 w 3433628"/>
              <a:gd name="connsiteY3" fmla="*/ 2557891 h 2564852"/>
              <a:gd name="connsiteX4" fmla="*/ 1305949 w 3433628"/>
              <a:gd name="connsiteY4" fmla="*/ 1822561 h 2564852"/>
              <a:gd name="connsiteX5" fmla="*/ 380119 w 3433628"/>
              <a:gd name="connsiteY5" fmla="*/ 2188321 h 2564852"/>
              <a:gd name="connsiteX6" fmla="*/ 79129 w 3433628"/>
              <a:gd name="connsiteY6" fmla="*/ 1110091 h 2564852"/>
              <a:gd name="connsiteX0" fmla="*/ 79129 w 3432791"/>
              <a:gd name="connsiteY0" fmla="*/ 1110091 h 2564852"/>
              <a:gd name="connsiteX1" fmla="*/ 2540389 w 3432791"/>
              <a:gd name="connsiteY1" fmla="*/ 50911 h 2564852"/>
              <a:gd name="connsiteX2" fmla="*/ 3431929 w 3432791"/>
              <a:gd name="connsiteY2" fmla="*/ 1395841 h 2564852"/>
              <a:gd name="connsiteX3" fmla="*/ 2688979 w 3432791"/>
              <a:gd name="connsiteY3" fmla="*/ 2557891 h 2564852"/>
              <a:gd name="connsiteX4" fmla="*/ 1305949 w 3432791"/>
              <a:gd name="connsiteY4" fmla="*/ 1822561 h 2564852"/>
              <a:gd name="connsiteX5" fmla="*/ 380119 w 3432791"/>
              <a:gd name="connsiteY5" fmla="*/ 2188321 h 2564852"/>
              <a:gd name="connsiteX6" fmla="*/ 79129 w 3432791"/>
              <a:gd name="connsiteY6" fmla="*/ 1110091 h 256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gradFill>
            <a:gsLst>
              <a:gs pos="0">
                <a:schemeClr val="accent1">
                  <a:alpha val="50000"/>
                </a:schemeClr>
              </a:gs>
              <a:gs pos="100000">
                <a:srgbClr val="85A7CC">
                  <a:alpha val="40000"/>
                </a:srgbClr>
              </a:gs>
            </a:gsLst>
            <a:lin ang="16200000" scaled="1"/>
          </a:gra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b="1" spc="50" dirty="0">
              <a:solidFill>
                <a:schemeClr val="bg1"/>
              </a:solidFill>
              <a:latin typeface="Century Gothic" panose="020B0502020202020204" pitchFamily="34" charset="0"/>
            </a:endParaRPr>
          </a:p>
        </p:txBody>
      </p:sp>
      <p:sp>
        <p:nvSpPr>
          <p:cNvPr id="46" name="Rectangle: Rounded Corners 45">
            <a:extLst>
              <a:ext uri="{FF2B5EF4-FFF2-40B4-BE49-F238E27FC236}">
                <a16:creationId xmlns:a16="http://schemas.microsoft.com/office/drawing/2014/main" id="{21A67F54-187A-458B-9313-713399D92AFB}"/>
              </a:ext>
            </a:extLst>
          </p:cNvPr>
          <p:cNvSpPr/>
          <p:nvPr/>
        </p:nvSpPr>
        <p:spPr>
          <a:xfrm rot="16200000">
            <a:off x="3761088" y="2413190"/>
            <a:ext cx="3177650" cy="1806536"/>
          </a:xfrm>
          <a:prstGeom prst="roundRect">
            <a:avLst>
              <a:gd name="adj" fmla="val 5146"/>
            </a:avLst>
          </a:prstGeom>
          <a:pattFill prst="pct5">
            <a:fgClr>
              <a:schemeClr val="accent6">
                <a:lumMod val="50000"/>
              </a:schemeClr>
            </a:fgClr>
            <a:bgClr>
              <a:schemeClr val="bg1"/>
            </a:bgClr>
          </a:pattFill>
          <a:ln>
            <a:solidFill>
              <a:schemeClr val="accent1">
                <a:alpha val="94000"/>
              </a:schemeClr>
            </a:solidFill>
          </a:ln>
          <a:effectLst>
            <a:outerShdw blurRad="812800" dist="368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3" name="Rectangle: Rounded Corners 92">
            <a:extLst>
              <a:ext uri="{FF2B5EF4-FFF2-40B4-BE49-F238E27FC236}">
                <a16:creationId xmlns:a16="http://schemas.microsoft.com/office/drawing/2014/main" id="{9ACC2821-99F8-46DF-9BF3-63765B41787F}"/>
              </a:ext>
            </a:extLst>
          </p:cNvPr>
          <p:cNvSpPr/>
          <p:nvPr/>
        </p:nvSpPr>
        <p:spPr>
          <a:xfrm rot="16200000">
            <a:off x="5647724" y="2402796"/>
            <a:ext cx="3177650" cy="1811397"/>
          </a:xfrm>
          <a:prstGeom prst="roundRect">
            <a:avLst>
              <a:gd name="adj" fmla="val 5146"/>
            </a:avLst>
          </a:prstGeom>
          <a:pattFill prst="pct5">
            <a:fgClr>
              <a:schemeClr val="accent6">
                <a:lumMod val="50000"/>
              </a:schemeClr>
            </a:fgClr>
            <a:bgClr>
              <a:schemeClr val="bg1"/>
            </a:bgClr>
          </a:pattFill>
          <a:ln>
            <a:solidFill>
              <a:schemeClr val="accent1">
                <a:alpha val="94000"/>
              </a:schemeClr>
            </a:solidFill>
          </a:ln>
          <a:effectLst>
            <a:outerShdw blurRad="812800" dist="368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39" name="Freeform: Shape 138">
            <a:extLst>
              <a:ext uri="{FF2B5EF4-FFF2-40B4-BE49-F238E27FC236}">
                <a16:creationId xmlns:a16="http://schemas.microsoft.com/office/drawing/2014/main" id="{41C72F34-5DD2-4B31-9A0B-A7C6AD90CC57}"/>
              </a:ext>
            </a:extLst>
          </p:cNvPr>
          <p:cNvSpPr/>
          <p:nvPr/>
        </p:nvSpPr>
        <p:spPr>
          <a:xfrm rot="3955883">
            <a:off x="335764" y="4541236"/>
            <a:ext cx="2355888" cy="2184782"/>
          </a:xfrm>
          <a:custGeom>
            <a:avLst/>
            <a:gdLst>
              <a:gd name="connsiteX0" fmla="*/ 169643 w 3522865"/>
              <a:gd name="connsiteY0" fmla="*/ 1030958 h 2484348"/>
              <a:gd name="connsiteX1" fmla="*/ 2684243 w 3522865"/>
              <a:gd name="connsiteY1" fmla="*/ 2258 h 2484348"/>
              <a:gd name="connsiteX2" fmla="*/ 3522443 w 3522865"/>
              <a:gd name="connsiteY2" fmla="*/ 1316708 h 2484348"/>
              <a:gd name="connsiteX3" fmla="*/ 2779493 w 3522865"/>
              <a:gd name="connsiteY3" fmla="*/ 2478758 h 2484348"/>
              <a:gd name="connsiteX4" fmla="*/ 1579343 w 3522865"/>
              <a:gd name="connsiteY4" fmla="*/ 1773908 h 2484348"/>
              <a:gd name="connsiteX5" fmla="*/ 379193 w 3522865"/>
              <a:gd name="connsiteY5" fmla="*/ 2154908 h 2484348"/>
              <a:gd name="connsiteX6" fmla="*/ 169643 w 3522865"/>
              <a:gd name="connsiteY6" fmla="*/ 1030958 h 2484348"/>
              <a:gd name="connsiteX0" fmla="*/ 158936 w 3514183"/>
              <a:gd name="connsiteY0" fmla="*/ 433349 h 1886739"/>
              <a:gd name="connsiteX1" fmla="*/ 2528756 w 3514183"/>
              <a:gd name="connsiteY1" fmla="*/ 6629 h 1886739"/>
              <a:gd name="connsiteX2" fmla="*/ 3511736 w 3514183"/>
              <a:gd name="connsiteY2" fmla="*/ 719099 h 1886739"/>
              <a:gd name="connsiteX3" fmla="*/ 2768786 w 3514183"/>
              <a:gd name="connsiteY3" fmla="*/ 1881149 h 1886739"/>
              <a:gd name="connsiteX4" fmla="*/ 1568636 w 3514183"/>
              <a:gd name="connsiteY4" fmla="*/ 1176299 h 1886739"/>
              <a:gd name="connsiteX5" fmla="*/ 368486 w 3514183"/>
              <a:gd name="connsiteY5" fmla="*/ 1557299 h 1886739"/>
              <a:gd name="connsiteX6" fmla="*/ 158936 w 3514183"/>
              <a:gd name="connsiteY6" fmla="*/ 433349 h 1886739"/>
              <a:gd name="connsiteX0" fmla="*/ 165698 w 3519490"/>
              <a:gd name="connsiteY0" fmla="*/ 1061364 h 2514754"/>
              <a:gd name="connsiteX1" fmla="*/ 2626958 w 3519490"/>
              <a:gd name="connsiteY1" fmla="*/ 2184 h 2514754"/>
              <a:gd name="connsiteX2" fmla="*/ 3518498 w 3519490"/>
              <a:gd name="connsiteY2" fmla="*/ 1347114 h 2514754"/>
              <a:gd name="connsiteX3" fmla="*/ 2775548 w 3519490"/>
              <a:gd name="connsiteY3" fmla="*/ 2509164 h 2514754"/>
              <a:gd name="connsiteX4" fmla="*/ 1575398 w 3519490"/>
              <a:gd name="connsiteY4" fmla="*/ 1804314 h 2514754"/>
              <a:gd name="connsiteX5" fmla="*/ 375248 w 3519490"/>
              <a:gd name="connsiteY5" fmla="*/ 2185314 h 2514754"/>
              <a:gd name="connsiteX6" fmla="*/ 165698 w 3519490"/>
              <a:gd name="connsiteY6" fmla="*/ 1061364 h 2514754"/>
              <a:gd name="connsiteX0" fmla="*/ 165698 w 3519490"/>
              <a:gd name="connsiteY0" fmla="*/ 1110091 h 2563481"/>
              <a:gd name="connsiteX1" fmla="*/ 2626958 w 3519490"/>
              <a:gd name="connsiteY1" fmla="*/ 50911 h 2563481"/>
              <a:gd name="connsiteX2" fmla="*/ 3518498 w 3519490"/>
              <a:gd name="connsiteY2" fmla="*/ 1395841 h 2563481"/>
              <a:gd name="connsiteX3" fmla="*/ 2775548 w 3519490"/>
              <a:gd name="connsiteY3" fmla="*/ 2557891 h 2563481"/>
              <a:gd name="connsiteX4" fmla="*/ 1575398 w 3519490"/>
              <a:gd name="connsiteY4" fmla="*/ 1853041 h 2563481"/>
              <a:gd name="connsiteX5" fmla="*/ 375248 w 3519490"/>
              <a:gd name="connsiteY5" fmla="*/ 2234041 h 2563481"/>
              <a:gd name="connsiteX6" fmla="*/ 165698 w 3519490"/>
              <a:gd name="connsiteY6" fmla="*/ 1110091 h 2563481"/>
              <a:gd name="connsiteX0" fmla="*/ 162317 w 3516109"/>
              <a:gd name="connsiteY0" fmla="*/ 1118578 h 2571968"/>
              <a:gd name="connsiteX1" fmla="*/ 2623577 w 3516109"/>
              <a:gd name="connsiteY1" fmla="*/ 59398 h 2571968"/>
              <a:gd name="connsiteX2" fmla="*/ 3515117 w 3516109"/>
              <a:gd name="connsiteY2" fmla="*/ 1404328 h 2571968"/>
              <a:gd name="connsiteX3" fmla="*/ 2772167 w 3516109"/>
              <a:gd name="connsiteY3" fmla="*/ 2566378 h 2571968"/>
              <a:gd name="connsiteX4" fmla="*/ 1572017 w 3516109"/>
              <a:gd name="connsiteY4" fmla="*/ 1861528 h 2571968"/>
              <a:gd name="connsiteX5" fmla="*/ 371867 w 3516109"/>
              <a:gd name="connsiteY5" fmla="*/ 2242528 h 2571968"/>
              <a:gd name="connsiteX6" fmla="*/ 162317 w 3516109"/>
              <a:gd name="connsiteY6" fmla="*/ 1118578 h 2571968"/>
              <a:gd name="connsiteX0" fmla="*/ 139541 w 3493333"/>
              <a:gd name="connsiteY0" fmla="*/ 1109787 h 2563177"/>
              <a:gd name="connsiteX1" fmla="*/ 2600801 w 3493333"/>
              <a:gd name="connsiteY1" fmla="*/ 50607 h 2563177"/>
              <a:gd name="connsiteX2" fmla="*/ 3492341 w 3493333"/>
              <a:gd name="connsiteY2" fmla="*/ 1395537 h 2563177"/>
              <a:gd name="connsiteX3" fmla="*/ 2749391 w 3493333"/>
              <a:gd name="connsiteY3" fmla="*/ 2557587 h 2563177"/>
              <a:gd name="connsiteX4" fmla="*/ 1549241 w 3493333"/>
              <a:gd name="connsiteY4" fmla="*/ 1852737 h 2563177"/>
              <a:gd name="connsiteX5" fmla="*/ 440531 w 3493333"/>
              <a:gd name="connsiteY5" fmla="*/ 2188017 h 2563177"/>
              <a:gd name="connsiteX6" fmla="*/ 139541 w 3493333"/>
              <a:gd name="connsiteY6" fmla="*/ 1109787 h 2563177"/>
              <a:gd name="connsiteX0" fmla="*/ 163892 w 3517684"/>
              <a:gd name="connsiteY0" fmla="*/ 1109787 h 2563177"/>
              <a:gd name="connsiteX1" fmla="*/ 2625152 w 3517684"/>
              <a:gd name="connsiteY1" fmla="*/ 50607 h 2563177"/>
              <a:gd name="connsiteX2" fmla="*/ 3516692 w 3517684"/>
              <a:gd name="connsiteY2" fmla="*/ 1395537 h 2563177"/>
              <a:gd name="connsiteX3" fmla="*/ 2773742 w 3517684"/>
              <a:gd name="connsiteY3" fmla="*/ 2557587 h 2563177"/>
              <a:gd name="connsiteX4" fmla="*/ 1573592 w 3517684"/>
              <a:gd name="connsiteY4" fmla="*/ 1852737 h 2563177"/>
              <a:gd name="connsiteX5" fmla="*/ 464882 w 3517684"/>
              <a:gd name="connsiteY5" fmla="*/ 2188017 h 2563177"/>
              <a:gd name="connsiteX6" fmla="*/ 163892 w 3517684"/>
              <a:gd name="connsiteY6" fmla="*/ 1109787 h 2563177"/>
              <a:gd name="connsiteX0" fmla="*/ 82749 w 3436541"/>
              <a:gd name="connsiteY0" fmla="*/ 1110091 h 2563481"/>
              <a:gd name="connsiteX1" fmla="*/ 2544009 w 3436541"/>
              <a:gd name="connsiteY1" fmla="*/ 50911 h 2563481"/>
              <a:gd name="connsiteX2" fmla="*/ 3435549 w 3436541"/>
              <a:gd name="connsiteY2" fmla="*/ 1395841 h 2563481"/>
              <a:gd name="connsiteX3" fmla="*/ 2692599 w 3436541"/>
              <a:gd name="connsiteY3" fmla="*/ 2557891 h 2563481"/>
              <a:gd name="connsiteX4" fmla="*/ 1492449 w 3436541"/>
              <a:gd name="connsiteY4" fmla="*/ 1853041 h 2563481"/>
              <a:gd name="connsiteX5" fmla="*/ 383739 w 3436541"/>
              <a:gd name="connsiteY5" fmla="*/ 2188321 h 2563481"/>
              <a:gd name="connsiteX6" fmla="*/ 82749 w 3436541"/>
              <a:gd name="connsiteY6" fmla="*/ 1110091 h 2563481"/>
              <a:gd name="connsiteX0" fmla="*/ 57039 w 3410900"/>
              <a:gd name="connsiteY0" fmla="*/ 1110091 h 2562627"/>
              <a:gd name="connsiteX1" fmla="*/ 2518299 w 3410900"/>
              <a:gd name="connsiteY1" fmla="*/ 50911 h 2562627"/>
              <a:gd name="connsiteX2" fmla="*/ 3409839 w 3410900"/>
              <a:gd name="connsiteY2" fmla="*/ 1395841 h 2562627"/>
              <a:gd name="connsiteX3" fmla="*/ 2666889 w 3410900"/>
              <a:gd name="connsiteY3" fmla="*/ 2557891 h 2562627"/>
              <a:gd name="connsiteX4" fmla="*/ 1283859 w 3410900"/>
              <a:gd name="connsiteY4" fmla="*/ 1822561 h 2562627"/>
              <a:gd name="connsiteX5" fmla="*/ 358029 w 3410900"/>
              <a:gd name="connsiteY5" fmla="*/ 2188321 h 2562627"/>
              <a:gd name="connsiteX6" fmla="*/ 57039 w 3410900"/>
              <a:gd name="connsiteY6" fmla="*/ 1110091 h 2562627"/>
              <a:gd name="connsiteX0" fmla="*/ 86841 w 3440702"/>
              <a:gd name="connsiteY0" fmla="*/ 1110091 h 2562627"/>
              <a:gd name="connsiteX1" fmla="*/ 2548101 w 3440702"/>
              <a:gd name="connsiteY1" fmla="*/ 50911 h 2562627"/>
              <a:gd name="connsiteX2" fmla="*/ 3439641 w 3440702"/>
              <a:gd name="connsiteY2" fmla="*/ 1395841 h 2562627"/>
              <a:gd name="connsiteX3" fmla="*/ 2696691 w 3440702"/>
              <a:gd name="connsiteY3" fmla="*/ 2557891 h 2562627"/>
              <a:gd name="connsiteX4" fmla="*/ 1313661 w 3440702"/>
              <a:gd name="connsiteY4" fmla="*/ 1822561 h 2562627"/>
              <a:gd name="connsiteX5" fmla="*/ 387831 w 3440702"/>
              <a:gd name="connsiteY5" fmla="*/ 2188321 h 2562627"/>
              <a:gd name="connsiteX6" fmla="*/ 86841 w 3440702"/>
              <a:gd name="connsiteY6" fmla="*/ 1110091 h 2562627"/>
              <a:gd name="connsiteX0" fmla="*/ 79129 w 3432990"/>
              <a:gd name="connsiteY0" fmla="*/ 1110091 h 2562627"/>
              <a:gd name="connsiteX1" fmla="*/ 2540389 w 3432990"/>
              <a:gd name="connsiteY1" fmla="*/ 50911 h 2562627"/>
              <a:gd name="connsiteX2" fmla="*/ 3431929 w 3432990"/>
              <a:gd name="connsiteY2" fmla="*/ 1395841 h 2562627"/>
              <a:gd name="connsiteX3" fmla="*/ 2688979 w 3432990"/>
              <a:gd name="connsiteY3" fmla="*/ 2557891 h 2562627"/>
              <a:gd name="connsiteX4" fmla="*/ 1305949 w 3432990"/>
              <a:gd name="connsiteY4" fmla="*/ 1822561 h 2562627"/>
              <a:gd name="connsiteX5" fmla="*/ 380119 w 3432990"/>
              <a:gd name="connsiteY5" fmla="*/ 2188321 h 2562627"/>
              <a:gd name="connsiteX6" fmla="*/ 79129 w 3432990"/>
              <a:gd name="connsiteY6" fmla="*/ 1110091 h 2562627"/>
              <a:gd name="connsiteX0" fmla="*/ 79129 w 3432990"/>
              <a:gd name="connsiteY0" fmla="*/ 1110091 h 2562043"/>
              <a:gd name="connsiteX1" fmla="*/ 2540389 w 3432990"/>
              <a:gd name="connsiteY1" fmla="*/ 50911 h 2562043"/>
              <a:gd name="connsiteX2" fmla="*/ 3431929 w 3432990"/>
              <a:gd name="connsiteY2" fmla="*/ 1395841 h 2562043"/>
              <a:gd name="connsiteX3" fmla="*/ 2688979 w 3432990"/>
              <a:gd name="connsiteY3" fmla="*/ 2557891 h 2562043"/>
              <a:gd name="connsiteX4" fmla="*/ 1305949 w 3432990"/>
              <a:gd name="connsiteY4" fmla="*/ 1822561 h 2562043"/>
              <a:gd name="connsiteX5" fmla="*/ 380119 w 3432990"/>
              <a:gd name="connsiteY5" fmla="*/ 2188321 h 2562043"/>
              <a:gd name="connsiteX6" fmla="*/ 79129 w 3432990"/>
              <a:gd name="connsiteY6" fmla="*/ 1110091 h 2562043"/>
              <a:gd name="connsiteX0" fmla="*/ 79129 w 3433048"/>
              <a:gd name="connsiteY0" fmla="*/ 1110091 h 2574990"/>
              <a:gd name="connsiteX1" fmla="*/ 2540389 w 3433048"/>
              <a:gd name="connsiteY1" fmla="*/ 50911 h 2574990"/>
              <a:gd name="connsiteX2" fmla="*/ 3431929 w 3433048"/>
              <a:gd name="connsiteY2" fmla="*/ 1395841 h 2574990"/>
              <a:gd name="connsiteX3" fmla="*/ 2688979 w 3433048"/>
              <a:gd name="connsiteY3" fmla="*/ 2557891 h 2574990"/>
              <a:gd name="connsiteX4" fmla="*/ 1305949 w 3433048"/>
              <a:gd name="connsiteY4" fmla="*/ 1822561 h 2574990"/>
              <a:gd name="connsiteX5" fmla="*/ 380119 w 3433048"/>
              <a:gd name="connsiteY5" fmla="*/ 2188321 h 2574990"/>
              <a:gd name="connsiteX6" fmla="*/ 79129 w 3433048"/>
              <a:gd name="connsiteY6" fmla="*/ 1110091 h 2574990"/>
              <a:gd name="connsiteX0" fmla="*/ 79129 w 3433628"/>
              <a:gd name="connsiteY0" fmla="*/ 1110091 h 2564852"/>
              <a:gd name="connsiteX1" fmla="*/ 2540389 w 3433628"/>
              <a:gd name="connsiteY1" fmla="*/ 50911 h 2564852"/>
              <a:gd name="connsiteX2" fmla="*/ 3431929 w 3433628"/>
              <a:gd name="connsiteY2" fmla="*/ 1395841 h 2564852"/>
              <a:gd name="connsiteX3" fmla="*/ 2688979 w 3433628"/>
              <a:gd name="connsiteY3" fmla="*/ 2557891 h 2564852"/>
              <a:gd name="connsiteX4" fmla="*/ 1305949 w 3433628"/>
              <a:gd name="connsiteY4" fmla="*/ 1822561 h 2564852"/>
              <a:gd name="connsiteX5" fmla="*/ 380119 w 3433628"/>
              <a:gd name="connsiteY5" fmla="*/ 2188321 h 2564852"/>
              <a:gd name="connsiteX6" fmla="*/ 79129 w 3433628"/>
              <a:gd name="connsiteY6" fmla="*/ 1110091 h 2564852"/>
              <a:gd name="connsiteX0" fmla="*/ 79129 w 3432791"/>
              <a:gd name="connsiteY0" fmla="*/ 1110091 h 2564852"/>
              <a:gd name="connsiteX1" fmla="*/ 2540389 w 3432791"/>
              <a:gd name="connsiteY1" fmla="*/ 50911 h 2564852"/>
              <a:gd name="connsiteX2" fmla="*/ 3431929 w 3432791"/>
              <a:gd name="connsiteY2" fmla="*/ 1395841 h 2564852"/>
              <a:gd name="connsiteX3" fmla="*/ 2688979 w 3432791"/>
              <a:gd name="connsiteY3" fmla="*/ 2557891 h 2564852"/>
              <a:gd name="connsiteX4" fmla="*/ 1305949 w 3432791"/>
              <a:gd name="connsiteY4" fmla="*/ 1822561 h 2564852"/>
              <a:gd name="connsiteX5" fmla="*/ 380119 w 3432791"/>
              <a:gd name="connsiteY5" fmla="*/ 2188321 h 2564852"/>
              <a:gd name="connsiteX6" fmla="*/ 79129 w 3432791"/>
              <a:gd name="connsiteY6" fmla="*/ 1110091 h 256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791" h="2564852">
                <a:moveTo>
                  <a:pt x="79129" y="1110091"/>
                </a:moveTo>
                <a:cubicBezTo>
                  <a:pt x="256294" y="746236"/>
                  <a:pt x="1585349" y="-232934"/>
                  <a:pt x="2540389" y="50911"/>
                </a:cubicBezTo>
                <a:cubicBezTo>
                  <a:pt x="3495429" y="334756"/>
                  <a:pt x="3414784" y="901811"/>
                  <a:pt x="3431929" y="1395841"/>
                </a:cubicBezTo>
                <a:cubicBezTo>
                  <a:pt x="3449074" y="1889871"/>
                  <a:pt x="3210949" y="2463911"/>
                  <a:pt x="2688979" y="2557891"/>
                </a:cubicBezTo>
                <a:cubicBezTo>
                  <a:pt x="2167009" y="2651871"/>
                  <a:pt x="1728859" y="1762236"/>
                  <a:pt x="1305949" y="1822561"/>
                </a:cubicBezTo>
                <a:cubicBezTo>
                  <a:pt x="905899" y="1768586"/>
                  <a:pt x="729369" y="2352786"/>
                  <a:pt x="380119" y="2188321"/>
                </a:cubicBezTo>
                <a:cubicBezTo>
                  <a:pt x="30869" y="2023856"/>
                  <a:pt x="-98036" y="1473946"/>
                  <a:pt x="79129" y="1110091"/>
                </a:cubicBezTo>
                <a:close/>
              </a:path>
            </a:pathLst>
          </a:custGeom>
          <a:gradFill>
            <a:gsLst>
              <a:gs pos="0">
                <a:schemeClr val="accent1">
                  <a:alpha val="50000"/>
                </a:schemeClr>
              </a:gs>
              <a:gs pos="100000">
                <a:srgbClr val="85A7CC">
                  <a:alpha val="40000"/>
                </a:srgbClr>
              </a:gs>
            </a:gsLst>
            <a:lin ang="16200000" scaled="1"/>
          </a:gradFill>
          <a:ln w="381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b="1" spc="50" dirty="0">
              <a:solidFill>
                <a:schemeClr val="bg1"/>
              </a:solidFill>
              <a:latin typeface="Century Gothic" panose="020B0502020202020204" pitchFamily="34" charset="0"/>
            </a:endParaRPr>
          </a:p>
        </p:txBody>
      </p:sp>
      <p:sp>
        <p:nvSpPr>
          <p:cNvPr id="67" name="Rectangle: Rounded Corners 66">
            <a:extLst>
              <a:ext uri="{FF2B5EF4-FFF2-40B4-BE49-F238E27FC236}">
                <a16:creationId xmlns:a16="http://schemas.microsoft.com/office/drawing/2014/main" id="{8B82564D-8CB1-4F87-960E-6548116A06DC}"/>
              </a:ext>
            </a:extLst>
          </p:cNvPr>
          <p:cNvSpPr/>
          <p:nvPr/>
        </p:nvSpPr>
        <p:spPr>
          <a:xfrm rot="16200000">
            <a:off x="1874872" y="2387361"/>
            <a:ext cx="3177650" cy="1861594"/>
          </a:xfrm>
          <a:prstGeom prst="roundRect">
            <a:avLst>
              <a:gd name="adj" fmla="val 5146"/>
            </a:avLst>
          </a:prstGeom>
          <a:pattFill prst="pct5">
            <a:fgClr>
              <a:schemeClr val="accent6">
                <a:lumMod val="50000"/>
              </a:schemeClr>
            </a:fgClr>
            <a:bgClr>
              <a:schemeClr val="bg1"/>
            </a:bgClr>
          </a:pattFill>
          <a:ln>
            <a:noFill/>
          </a:ln>
          <a:effectLst>
            <a:outerShdw blurRad="812800" dist="368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Rectangle: Rounded Corners 98">
            <a:extLst>
              <a:ext uri="{FF2B5EF4-FFF2-40B4-BE49-F238E27FC236}">
                <a16:creationId xmlns:a16="http://schemas.microsoft.com/office/drawing/2014/main" id="{2874863E-9EB7-4279-9ADE-3FE3458060D5}"/>
              </a:ext>
            </a:extLst>
          </p:cNvPr>
          <p:cNvSpPr/>
          <p:nvPr/>
        </p:nvSpPr>
        <p:spPr>
          <a:xfrm rot="16200000">
            <a:off x="-88121" y="2402462"/>
            <a:ext cx="3177650" cy="1861593"/>
          </a:xfrm>
          <a:prstGeom prst="roundRect">
            <a:avLst>
              <a:gd name="adj" fmla="val 5146"/>
            </a:avLst>
          </a:prstGeom>
          <a:pattFill prst="pct5">
            <a:fgClr>
              <a:schemeClr val="accent6">
                <a:lumMod val="50000"/>
              </a:schemeClr>
            </a:fgClr>
            <a:bgClr>
              <a:schemeClr val="bg1"/>
            </a:bgClr>
          </a:pattFill>
          <a:ln>
            <a:noFill/>
          </a:ln>
          <a:effectLst>
            <a:outerShdw blurRad="812800" dist="3683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9" name="Graphic 175">
            <a:extLst>
              <a:ext uri="{FF2B5EF4-FFF2-40B4-BE49-F238E27FC236}">
                <a16:creationId xmlns:a16="http://schemas.microsoft.com/office/drawing/2014/main" id="{F6664F38-D222-4E19-A74B-761D2480F6E0}"/>
              </a:ext>
            </a:extLst>
          </p:cNvPr>
          <p:cNvSpPr/>
          <p:nvPr/>
        </p:nvSpPr>
        <p:spPr>
          <a:xfrm rot="4133829">
            <a:off x="-1691611" y="3699468"/>
            <a:ext cx="5356454" cy="3287756"/>
          </a:xfrm>
          <a:custGeom>
            <a:avLst/>
            <a:gdLst>
              <a:gd name="connsiteX0" fmla="*/ 4143245 w 4143375"/>
              <a:gd name="connsiteY0" fmla="*/ 1411073 h 2543175"/>
              <a:gd name="connsiteX1" fmla="*/ 4144864 w 4143375"/>
              <a:gd name="connsiteY1" fmla="*/ 1403834 h 2543175"/>
              <a:gd name="connsiteX2" fmla="*/ 4129243 w 4143375"/>
              <a:gd name="connsiteY2" fmla="*/ 1400309 h 2543175"/>
              <a:gd name="connsiteX3" fmla="*/ 4129148 w 4143375"/>
              <a:gd name="connsiteY3" fmla="*/ 1400214 h 2543175"/>
              <a:gd name="connsiteX4" fmla="*/ 4128671 w 4143375"/>
              <a:gd name="connsiteY4" fmla="*/ 1397642 h 2543175"/>
              <a:gd name="connsiteX5" fmla="*/ 4127243 w 4143375"/>
              <a:gd name="connsiteY5" fmla="*/ 1397928 h 2543175"/>
              <a:gd name="connsiteX6" fmla="*/ 4123052 w 4143375"/>
              <a:gd name="connsiteY6" fmla="*/ 1381545 h 2543175"/>
              <a:gd name="connsiteX7" fmla="*/ 4089047 w 4143375"/>
              <a:gd name="connsiteY7" fmla="*/ 1347350 h 2543175"/>
              <a:gd name="connsiteX8" fmla="*/ 4010466 w 4143375"/>
              <a:gd name="connsiteY8" fmla="*/ 1373449 h 2543175"/>
              <a:gd name="connsiteX9" fmla="*/ 2710209 w 4143375"/>
              <a:gd name="connsiteY9" fmla="*/ 1080460 h 2543175"/>
              <a:gd name="connsiteX10" fmla="*/ 2683348 w 4143375"/>
              <a:gd name="connsiteY10" fmla="*/ 1052837 h 2543175"/>
              <a:gd name="connsiteX11" fmla="*/ 2856894 w 4143375"/>
              <a:gd name="connsiteY11" fmla="*/ 125674 h 2543175"/>
              <a:gd name="connsiteX12" fmla="*/ 2862323 w 4143375"/>
              <a:gd name="connsiteY12" fmla="*/ 125960 h 2543175"/>
              <a:gd name="connsiteX13" fmla="*/ 2920616 w 4143375"/>
              <a:gd name="connsiteY13" fmla="*/ 87288 h 2543175"/>
              <a:gd name="connsiteX14" fmla="*/ 2920806 w 4143375"/>
              <a:gd name="connsiteY14" fmla="*/ 39092 h 2543175"/>
              <a:gd name="connsiteX15" fmla="*/ 2886802 w 4143375"/>
              <a:gd name="connsiteY15" fmla="*/ 4897 h 2543175"/>
              <a:gd name="connsiteX16" fmla="*/ 2804316 w 4143375"/>
              <a:gd name="connsiteY16" fmla="*/ 38711 h 2543175"/>
              <a:gd name="connsiteX17" fmla="*/ 2801458 w 4143375"/>
              <a:gd name="connsiteY17" fmla="*/ 47474 h 2543175"/>
              <a:gd name="connsiteX18" fmla="*/ 1987070 w 4143375"/>
              <a:gd name="connsiteY18" fmla="*/ 335986 h 2543175"/>
              <a:gd name="connsiteX19" fmla="*/ 1970497 w 4143375"/>
              <a:gd name="connsiteY19" fmla="*/ 325508 h 2543175"/>
              <a:gd name="connsiteX20" fmla="*/ 1888010 w 4143375"/>
              <a:gd name="connsiteY20" fmla="*/ 359322 h 2543175"/>
              <a:gd name="connsiteX21" fmla="*/ 1887820 w 4143375"/>
              <a:gd name="connsiteY21" fmla="*/ 407519 h 2543175"/>
              <a:gd name="connsiteX22" fmla="*/ 1895154 w 4143375"/>
              <a:gd name="connsiteY22" fmla="*/ 420377 h 2543175"/>
              <a:gd name="connsiteX23" fmla="*/ 1447289 w 4143375"/>
              <a:gd name="connsiteY23" fmla="*/ 903295 h 2543175"/>
              <a:gd name="connsiteX24" fmla="*/ 522983 w 4143375"/>
              <a:gd name="connsiteY24" fmla="*/ 778232 h 2543175"/>
              <a:gd name="connsiteX25" fmla="*/ 520220 w 4143375"/>
              <a:gd name="connsiteY25" fmla="*/ 769469 h 2543175"/>
              <a:gd name="connsiteX26" fmla="*/ 486216 w 4143375"/>
              <a:gd name="connsiteY26" fmla="*/ 735274 h 2543175"/>
              <a:gd name="connsiteX27" fmla="*/ 406968 w 4143375"/>
              <a:gd name="connsiteY27" fmla="*/ 762516 h 2543175"/>
              <a:gd name="connsiteX28" fmla="*/ 404873 w 4143375"/>
              <a:gd name="connsiteY28" fmla="*/ 762230 h 2543175"/>
              <a:gd name="connsiteX29" fmla="*/ 404015 w 4143375"/>
              <a:gd name="connsiteY29" fmla="*/ 768326 h 2543175"/>
              <a:gd name="connsiteX30" fmla="*/ 403634 w 4143375"/>
              <a:gd name="connsiteY30" fmla="*/ 769088 h 2543175"/>
              <a:gd name="connsiteX31" fmla="*/ 403444 w 4143375"/>
              <a:gd name="connsiteY31" fmla="*/ 817284 h 2543175"/>
              <a:gd name="connsiteX32" fmla="*/ 437448 w 4143375"/>
              <a:gd name="connsiteY32" fmla="*/ 851479 h 2543175"/>
              <a:gd name="connsiteX33" fmla="*/ 461737 w 4143375"/>
              <a:gd name="connsiteY33" fmla="*/ 856337 h 2543175"/>
              <a:gd name="connsiteX34" fmla="*/ 498694 w 4143375"/>
              <a:gd name="connsiteY34" fmla="*/ 844240 h 2543175"/>
              <a:gd name="connsiteX35" fmla="*/ 1004376 w 4143375"/>
              <a:gd name="connsiteY35" fmla="*/ 1277818 h 2543175"/>
              <a:gd name="connsiteX36" fmla="*/ 100930 w 4143375"/>
              <a:gd name="connsiteY36" fmla="*/ 1881798 h 2543175"/>
              <a:gd name="connsiteX37" fmla="*/ 87404 w 4143375"/>
              <a:gd name="connsiteY37" fmla="*/ 1873797 h 2543175"/>
              <a:gd name="connsiteX38" fmla="*/ 4918 w 4143375"/>
              <a:gd name="connsiteY38" fmla="*/ 1907611 h 2543175"/>
              <a:gd name="connsiteX39" fmla="*/ 4727 w 4143375"/>
              <a:gd name="connsiteY39" fmla="*/ 1955808 h 2543175"/>
              <a:gd name="connsiteX40" fmla="*/ 38732 w 4143375"/>
              <a:gd name="connsiteY40" fmla="*/ 1990002 h 2543175"/>
              <a:gd name="connsiteX41" fmla="*/ 63020 w 4143375"/>
              <a:gd name="connsiteY41" fmla="*/ 1994860 h 2543175"/>
              <a:gd name="connsiteX42" fmla="*/ 121313 w 4143375"/>
              <a:gd name="connsiteY42" fmla="*/ 1956188 h 2543175"/>
              <a:gd name="connsiteX43" fmla="*/ 125981 w 4143375"/>
              <a:gd name="connsiteY43" fmla="*/ 1937043 h 2543175"/>
              <a:gd name="connsiteX44" fmla="*/ 1665983 w 4143375"/>
              <a:gd name="connsiteY44" fmla="*/ 1895609 h 2543175"/>
              <a:gd name="connsiteX45" fmla="*/ 1670650 w 4143375"/>
              <a:gd name="connsiteY45" fmla="*/ 1917231 h 2543175"/>
              <a:gd name="connsiteX46" fmla="*/ 1704654 w 4143375"/>
              <a:gd name="connsiteY46" fmla="*/ 1951426 h 2543175"/>
              <a:gd name="connsiteX47" fmla="*/ 1728943 w 4143375"/>
              <a:gd name="connsiteY47" fmla="*/ 1956284 h 2543175"/>
              <a:gd name="connsiteX48" fmla="*/ 1787236 w 4143375"/>
              <a:gd name="connsiteY48" fmla="*/ 1917612 h 2543175"/>
              <a:gd name="connsiteX49" fmla="*/ 1787331 w 4143375"/>
              <a:gd name="connsiteY49" fmla="*/ 1917326 h 2543175"/>
              <a:gd name="connsiteX50" fmla="*/ 2870133 w 4143375"/>
              <a:gd name="connsiteY50" fmla="*/ 2482159 h 2543175"/>
              <a:gd name="connsiteX51" fmla="*/ 2874801 w 4143375"/>
              <a:gd name="connsiteY51" fmla="*/ 2507972 h 2543175"/>
              <a:gd name="connsiteX52" fmla="*/ 2908805 w 4143375"/>
              <a:gd name="connsiteY52" fmla="*/ 2542167 h 2543175"/>
              <a:gd name="connsiteX53" fmla="*/ 2933094 w 4143375"/>
              <a:gd name="connsiteY53" fmla="*/ 2547024 h 2543175"/>
              <a:gd name="connsiteX54" fmla="*/ 2991291 w 4143375"/>
              <a:gd name="connsiteY54" fmla="*/ 2508353 h 2543175"/>
              <a:gd name="connsiteX55" fmla="*/ 2996244 w 4143375"/>
              <a:gd name="connsiteY55" fmla="*/ 2483969 h 2543175"/>
              <a:gd name="connsiteX56" fmla="*/ 4066187 w 4143375"/>
              <a:gd name="connsiteY56" fmla="*/ 1468413 h 2543175"/>
              <a:gd name="connsiteX57" fmla="*/ 4122861 w 4143375"/>
              <a:gd name="connsiteY57" fmla="*/ 1429837 h 2543175"/>
              <a:gd name="connsiteX58" fmla="*/ 4127528 w 4143375"/>
              <a:gd name="connsiteY58" fmla="*/ 1410120 h 2543175"/>
              <a:gd name="connsiteX59" fmla="*/ 4129719 w 4143375"/>
              <a:gd name="connsiteY59" fmla="*/ 1408025 h 2543175"/>
              <a:gd name="connsiteX60" fmla="*/ 4143245 w 4143375"/>
              <a:gd name="connsiteY60" fmla="*/ 1411073 h 2543175"/>
              <a:gd name="connsiteX61" fmla="*/ 4006466 w 4143375"/>
              <a:gd name="connsiteY61" fmla="*/ 1381164 h 2543175"/>
              <a:gd name="connsiteX62" fmla="*/ 4004085 w 4143375"/>
              <a:gd name="connsiteY62" fmla="*/ 1422884 h 2543175"/>
              <a:gd name="connsiteX63" fmla="*/ 2784313 w 4143375"/>
              <a:gd name="connsiteY63" fmla="*/ 1669391 h 2543175"/>
              <a:gd name="connsiteX64" fmla="*/ 2682300 w 4143375"/>
              <a:gd name="connsiteY64" fmla="*/ 1164280 h 2543175"/>
              <a:gd name="connsiteX65" fmla="*/ 2712018 w 4143375"/>
              <a:gd name="connsiteY65" fmla="*/ 1132562 h 2543175"/>
              <a:gd name="connsiteX66" fmla="*/ 2713828 w 4143375"/>
              <a:gd name="connsiteY66" fmla="*/ 1088937 h 2543175"/>
              <a:gd name="connsiteX67" fmla="*/ 4006942 w 4143375"/>
              <a:gd name="connsiteY67" fmla="*/ 1380307 h 2543175"/>
              <a:gd name="connsiteX68" fmla="*/ 4006466 w 4143375"/>
              <a:gd name="connsiteY68" fmla="*/ 1381164 h 2543175"/>
              <a:gd name="connsiteX69" fmla="*/ 2877468 w 4143375"/>
              <a:gd name="connsiteY69" fmla="*/ 2454441 h 2543175"/>
              <a:gd name="connsiteX70" fmla="*/ 2086988 w 4143375"/>
              <a:gd name="connsiteY70" fmla="*/ 1817981 h 2543175"/>
              <a:gd name="connsiteX71" fmla="*/ 2778598 w 4143375"/>
              <a:gd name="connsiteY71" fmla="*/ 1678249 h 2543175"/>
              <a:gd name="connsiteX72" fmla="*/ 2928807 w 4143375"/>
              <a:gd name="connsiteY72" fmla="*/ 2421675 h 2543175"/>
              <a:gd name="connsiteX73" fmla="*/ 2877468 w 4143375"/>
              <a:gd name="connsiteY73" fmla="*/ 2454441 h 2543175"/>
              <a:gd name="connsiteX74" fmla="*/ 2079463 w 4143375"/>
              <a:gd name="connsiteY74" fmla="*/ 1811885 h 2543175"/>
              <a:gd name="connsiteX75" fmla="*/ 1938112 w 4143375"/>
              <a:gd name="connsiteY75" fmla="*/ 1698061 h 2543175"/>
              <a:gd name="connsiteX76" fmla="*/ 2604481 w 4143375"/>
              <a:gd name="connsiteY76" fmla="*/ 1147040 h 2543175"/>
              <a:gd name="connsiteX77" fmla="*/ 2629532 w 4143375"/>
              <a:gd name="connsiteY77" fmla="*/ 1166375 h 2543175"/>
              <a:gd name="connsiteX78" fmla="*/ 2653820 w 4143375"/>
              <a:gd name="connsiteY78" fmla="*/ 1171233 h 2543175"/>
              <a:gd name="connsiteX79" fmla="*/ 2675347 w 4143375"/>
              <a:gd name="connsiteY79" fmla="*/ 1167233 h 2543175"/>
              <a:gd name="connsiteX80" fmla="*/ 2777074 w 4143375"/>
              <a:gd name="connsiteY80" fmla="*/ 1670820 h 2543175"/>
              <a:gd name="connsiteX81" fmla="*/ 2079463 w 4143375"/>
              <a:gd name="connsiteY81" fmla="*/ 1811885 h 2543175"/>
              <a:gd name="connsiteX82" fmla="*/ 1945922 w 4143375"/>
              <a:gd name="connsiteY82" fmla="*/ 446571 h 2543175"/>
              <a:gd name="connsiteX83" fmla="*/ 1998596 w 4143375"/>
              <a:gd name="connsiteY83" fmla="*/ 418091 h 2543175"/>
              <a:gd name="connsiteX84" fmla="*/ 2649534 w 4143375"/>
              <a:gd name="connsiteY84" fmla="*/ 1045503 h 2543175"/>
              <a:gd name="connsiteX85" fmla="*/ 2612387 w 4143375"/>
              <a:gd name="connsiteY85" fmla="*/ 1060839 h 2543175"/>
              <a:gd name="connsiteX86" fmla="*/ 1854673 w 4143375"/>
              <a:gd name="connsiteY86" fmla="*/ 958349 h 2543175"/>
              <a:gd name="connsiteX87" fmla="*/ 1941541 w 4143375"/>
              <a:gd name="connsiteY87" fmla="*/ 446285 h 2543175"/>
              <a:gd name="connsiteX88" fmla="*/ 1945922 w 4143375"/>
              <a:gd name="connsiteY88" fmla="*/ 446571 h 2543175"/>
              <a:gd name="connsiteX89" fmla="*/ 2605814 w 4143375"/>
              <a:gd name="connsiteY89" fmla="*/ 1067411 h 2543175"/>
              <a:gd name="connsiteX90" fmla="*/ 2595623 w 4143375"/>
              <a:gd name="connsiteY90" fmla="*/ 1083889 h 2543175"/>
              <a:gd name="connsiteX91" fmla="*/ 2595432 w 4143375"/>
              <a:gd name="connsiteY91" fmla="*/ 1132085 h 2543175"/>
              <a:gd name="connsiteX92" fmla="*/ 2600100 w 4143375"/>
              <a:gd name="connsiteY92" fmla="*/ 1140944 h 2543175"/>
              <a:gd name="connsiteX93" fmla="*/ 1932111 w 4143375"/>
              <a:gd name="connsiteY93" fmla="*/ 1693203 h 2543175"/>
              <a:gd name="connsiteX94" fmla="*/ 1754279 w 4143375"/>
              <a:gd name="connsiteY94" fmla="*/ 1550042 h 2543175"/>
              <a:gd name="connsiteX95" fmla="*/ 1853435 w 4143375"/>
              <a:gd name="connsiteY95" fmla="*/ 965589 h 2543175"/>
              <a:gd name="connsiteX96" fmla="*/ 2605814 w 4143375"/>
              <a:gd name="connsiteY96" fmla="*/ 1067411 h 2543175"/>
              <a:gd name="connsiteX97" fmla="*/ 1309843 w 4143375"/>
              <a:gd name="connsiteY97" fmla="*/ 1201713 h 2543175"/>
              <a:gd name="connsiteX98" fmla="*/ 1746278 w 4143375"/>
              <a:gd name="connsiteY98" fmla="*/ 1553186 h 2543175"/>
              <a:gd name="connsiteX99" fmla="*/ 1698844 w 4143375"/>
              <a:gd name="connsiteY99" fmla="*/ 1832745 h 2543175"/>
              <a:gd name="connsiteX100" fmla="*/ 1300794 w 4143375"/>
              <a:gd name="connsiteY100" fmla="*/ 1207619 h 2543175"/>
              <a:gd name="connsiteX101" fmla="*/ 1309843 w 4143375"/>
              <a:gd name="connsiteY101" fmla="*/ 1201713 h 2543175"/>
              <a:gd name="connsiteX102" fmla="*/ 1753232 w 4143375"/>
              <a:gd name="connsiteY102" fmla="*/ 1835316 h 2543175"/>
              <a:gd name="connsiteX103" fmla="*/ 1706083 w 4143375"/>
              <a:gd name="connsiteY103" fmla="*/ 1834745 h 2543175"/>
              <a:gd name="connsiteX104" fmla="*/ 1752946 w 4143375"/>
              <a:gd name="connsiteY104" fmla="*/ 1558425 h 2543175"/>
              <a:gd name="connsiteX105" fmla="*/ 1926396 w 4143375"/>
              <a:gd name="connsiteY105" fmla="*/ 1698061 h 2543175"/>
              <a:gd name="connsiteX106" fmla="*/ 1757613 w 4143375"/>
              <a:gd name="connsiteY106" fmla="*/ 1837602 h 2543175"/>
              <a:gd name="connsiteX107" fmla="*/ 1753232 w 4143375"/>
              <a:gd name="connsiteY107" fmla="*/ 1835316 h 2543175"/>
              <a:gd name="connsiteX108" fmla="*/ 1747707 w 4143375"/>
              <a:gd name="connsiteY108" fmla="*/ 1544804 h 2543175"/>
              <a:gd name="connsiteX109" fmla="*/ 1315463 w 4143375"/>
              <a:gd name="connsiteY109" fmla="*/ 1196760 h 2543175"/>
              <a:gd name="connsiteX110" fmla="*/ 1329274 w 4143375"/>
              <a:gd name="connsiteY110" fmla="*/ 1176472 h 2543175"/>
              <a:gd name="connsiteX111" fmla="*/ 1329464 w 4143375"/>
              <a:gd name="connsiteY111" fmla="*/ 1128275 h 2543175"/>
              <a:gd name="connsiteX112" fmla="*/ 1295460 w 4143375"/>
              <a:gd name="connsiteY112" fmla="*/ 1094081 h 2543175"/>
              <a:gd name="connsiteX113" fmla="*/ 1283459 w 4143375"/>
              <a:gd name="connsiteY113" fmla="*/ 1090366 h 2543175"/>
              <a:gd name="connsiteX114" fmla="*/ 1449765 w 4143375"/>
              <a:gd name="connsiteY114" fmla="*/ 911010 h 2543175"/>
              <a:gd name="connsiteX115" fmla="*/ 1846005 w 4143375"/>
              <a:gd name="connsiteY115" fmla="*/ 964636 h 2543175"/>
              <a:gd name="connsiteX116" fmla="*/ 1747707 w 4143375"/>
              <a:gd name="connsiteY116" fmla="*/ 1544804 h 2543175"/>
              <a:gd name="connsiteX117" fmla="*/ 1212878 w 4143375"/>
              <a:gd name="connsiteY117" fmla="*/ 1176091 h 2543175"/>
              <a:gd name="connsiteX118" fmla="*/ 1246883 w 4143375"/>
              <a:gd name="connsiteY118" fmla="*/ 1210286 h 2543175"/>
              <a:gd name="connsiteX119" fmla="*/ 1271172 w 4143375"/>
              <a:gd name="connsiteY119" fmla="*/ 1215144 h 2543175"/>
              <a:gd name="connsiteX120" fmla="*/ 1294127 w 4143375"/>
              <a:gd name="connsiteY120" fmla="*/ 1210667 h 2543175"/>
              <a:gd name="connsiteX121" fmla="*/ 1695034 w 4143375"/>
              <a:gd name="connsiteY121" fmla="*/ 1840365 h 2543175"/>
              <a:gd name="connsiteX122" fmla="*/ 1683318 w 4143375"/>
              <a:gd name="connsiteY122" fmla="*/ 1850080 h 2543175"/>
              <a:gd name="connsiteX123" fmla="*/ 1016663 w 4143375"/>
              <a:gd name="connsiteY123" fmla="*/ 1278580 h 2543175"/>
              <a:gd name="connsiteX124" fmla="*/ 1208211 w 4143375"/>
              <a:gd name="connsiteY124" fmla="*/ 1150469 h 2543175"/>
              <a:gd name="connsiteX125" fmla="*/ 1212878 w 4143375"/>
              <a:gd name="connsiteY125" fmla="*/ 1176091 h 2543175"/>
              <a:gd name="connsiteX126" fmla="*/ 1787236 w 4143375"/>
              <a:gd name="connsiteY126" fmla="*/ 1869511 h 2543175"/>
              <a:gd name="connsiteX127" fmla="*/ 1764566 w 4143375"/>
              <a:gd name="connsiteY127" fmla="*/ 1841508 h 2543175"/>
              <a:gd name="connsiteX128" fmla="*/ 1932302 w 4143375"/>
              <a:gd name="connsiteY128" fmla="*/ 1702824 h 2543175"/>
              <a:gd name="connsiteX129" fmla="*/ 2070033 w 4143375"/>
              <a:gd name="connsiteY129" fmla="*/ 1813790 h 2543175"/>
              <a:gd name="connsiteX130" fmla="*/ 1787712 w 4143375"/>
              <a:gd name="connsiteY130" fmla="*/ 1870845 h 2543175"/>
              <a:gd name="connsiteX131" fmla="*/ 1787236 w 4143375"/>
              <a:gd name="connsiteY131" fmla="*/ 1869511 h 2543175"/>
              <a:gd name="connsiteX132" fmla="*/ 2803935 w 4143375"/>
              <a:gd name="connsiteY132" fmla="*/ 86907 h 2543175"/>
              <a:gd name="connsiteX133" fmla="*/ 2837939 w 4143375"/>
              <a:gd name="connsiteY133" fmla="*/ 121102 h 2543175"/>
              <a:gd name="connsiteX134" fmla="*/ 2849464 w 4143375"/>
              <a:gd name="connsiteY134" fmla="*/ 124626 h 2543175"/>
              <a:gd name="connsiteX135" fmla="*/ 2676395 w 4143375"/>
              <a:gd name="connsiteY135" fmla="*/ 1049504 h 2543175"/>
              <a:gd name="connsiteX136" fmla="*/ 2660488 w 4143375"/>
              <a:gd name="connsiteY136" fmla="*/ 1045598 h 2543175"/>
              <a:gd name="connsiteX137" fmla="*/ 2002501 w 4143375"/>
              <a:gd name="connsiteY137" fmla="*/ 411329 h 2543175"/>
              <a:gd name="connsiteX138" fmla="*/ 2004311 w 4143375"/>
              <a:gd name="connsiteY138" fmla="*/ 407804 h 2543175"/>
              <a:gd name="connsiteX139" fmla="*/ 2004501 w 4143375"/>
              <a:gd name="connsiteY139" fmla="*/ 359608 h 2543175"/>
              <a:gd name="connsiteX140" fmla="*/ 1992976 w 4143375"/>
              <a:gd name="connsiteY140" fmla="*/ 341606 h 2543175"/>
              <a:gd name="connsiteX141" fmla="*/ 2799744 w 4143375"/>
              <a:gd name="connsiteY141" fmla="*/ 55760 h 2543175"/>
              <a:gd name="connsiteX142" fmla="*/ 2803935 w 4143375"/>
              <a:gd name="connsiteY142" fmla="*/ 86907 h 2543175"/>
              <a:gd name="connsiteX143" fmla="*/ 1899726 w 4143375"/>
              <a:gd name="connsiteY143" fmla="*/ 426092 h 2543175"/>
              <a:gd name="connsiteX144" fmla="*/ 1921729 w 4143375"/>
              <a:gd name="connsiteY144" fmla="*/ 441713 h 2543175"/>
              <a:gd name="connsiteX145" fmla="*/ 1934302 w 4143375"/>
              <a:gd name="connsiteY145" fmla="*/ 445523 h 2543175"/>
              <a:gd name="connsiteX146" fmla="*/ 1847434 w 4143375"/>
              <a:gd name="connsiteY146" fmla="*/ 957492 h 2543175"/>
              <a:gd name="connsiteX147" fmla="*/ 1456052 w 4143375"/>
              <a:gd name="connsiteY147" fmla="*/ 904533 h 2543175"/>
              <a:gd name="connsiteX148" fmla="*/ 1899726 w 4143375"/>
              <a:gd name="connsiteY148" fmla="*/ 426092 h 2543175"/>
              <a:gd name="connsiteX149" fmla="*/ 504599 w 4143375"/>
              <a:gd name="connsiteY149" fmla="*/ 839477 h 2543175"/>
              <a:gd name="connsiteX150" fmla="*/ 520030 w 4143375"/>
              <a:gd name="connsiteY150" fmla="*/ 817665 h 2543175"/>
              <a:gd name="connsiteX151" fmla="*/ 524411 w 4143375"/>
              <a:gd name="connsiteY151" fmla="*/ 785852 h 2543175"/>
              <a:gd name="connsiteX152" fmla="*/ 1440907 w 4143375"/>
              <a:gd name="connsiteY152" fmla="*/ 909867 h 2543175"/>
              <a:gd name="connsiteX153" fmla="*/ 1274410 w 4143375"/>
              <a:gd name="connsiteY153" fmla="*/ 1089414 h 2543175"/>
              <a:gd name="connsiteX154" fmla="*/ 1212974 w 4143375"/>
              <a:gd name="connsiteY154" fmla="*/ 1127895 h 2543175"/>
              <a:gd name="connsiteX155" fmla="*/ 1209164 w 4143375"/>
              <a:gd name="connsiteY155" fmla="*/ 1140848 h 2543175"/>
              <a:gd name="connsiteX156" fmla="*/ 1010758 w 4143375"/>
              <a:gd name="connsiteY156" fmla="*/ 1273532 h 2543175"/>
              <a:gd name="connsiteX157" fmla="*/ 504599 w 4143375"/>
              <a:gd name="connsiteY157" fmla="*/ 839477 h 2543175"/>
              <a:gd name="connsiteX158" fmla="*/ 1010186 w 4143375"/>
              <a:gd name="connsiteY158" fmla="*/ 1282771 h 2543175"/>
              <a:gd name="connsiteX159" fmla="*/ 1678365 w 4143375"/>
              <a:gd name="connsiteY159" fmla="*/ 1855700 h 2543175"/>
              <a:gd name="connsiteX160" fmla="*/ 1670650 w 4143375"/>
              <a:gd name="connsiteY160" fmla="*/ 1869130 h 2543175"/>
              <a:gd name="connsiteX161" fmla="*/ 1665983 w 4143375"/>
              <a:gd name="connsiteY161" fmla="*/ 1888275 h 2543175"/>
              <a:gd name="connsiteX162" fmla="*/ 125981 w 4143375"/>
              <a:gd name="connsiteY162" fmla="*/ 1929709 h 2543175"/>
              <a:gd name="connsiteX163" fmla="*/ 121313 w 4143375"/>
              <a:gd name="connsiteY163" fmla="*/ 1908087 h 2543175"/>
              <a:gd name="connsiteX164" fmla="*/ 106740 w 4143375"/>
              <a:gd name="connsiteY164" fmla="*/ 1886751 h 2543175"/>
              <a:gd name="connsiteX165" fmla="*/ 1010186 w 4143375"/>
              <a:gd name="connsiteY165" fmla="*/ 1282771 h 2543175"/>
              <a:gd name="connsiteX166" fmla="*/ 1789522 w 4143375"/>
              <a:gd name="connsiteY166" fmla="*/ 1910373 h 2543175"/>
              <a:gd name="connsiteX167" fmla="*/ 1789903 w 4143375"/>
              <a:gd name="connsiteY167" fmla="*/ 1877988 h 2543175"/>
              <a:gd name="connsiteX168" fmla="*/ 2077463 w 4143375"/>
              <a:gd name="connsiteY168" fmla="*/ 1819886 h 2543175"/>
              <a:gd name="connsiteX169" fmla="*/ 2874229 w 4143375"/>
              <a:gd name="connsiteY169" fmla="*/ 2461395 h 2543175"/>
              <a:gd name="connsiteX170" fmla="*/ 2870705 w 4143375"/>
              <a:gd name="connsiteY170" fmla="*/ 2474444 h 2543175"/>
              <a:gd name="connsiteX171" fmla="*/ 1789522 w 4143375"/>
              <a:gd name="connsiteY171" fmla="*/ 1910373 h 2543175"/>
              <a:gd name="connsiteX172" fmla="*/ 2991291 w 4143375"/>
              <a:gd name="connsiteY172" fmla="*/ 2460442 h 2543175"/>
              <a:gd name="connsiteX173" fmla="*/ 2957287 w 4143375"/>
              <a:gd name="connsiteY173" fmla="*/ 2426247 h 2543175"/>
              <a:gd name="connsiteX174" fmla="*/ 2936332 w 4143375"/>
              <a:gd name="connsiteY174" fmla="*/ 2421485 h 2543175"/>
              <a:gd name="connsiteX175" fmla="*/ 2785837 w 4143375"/>
              <a:gd name="connsiteY175" fmla="*/ 1676630 h 2543175"/>
              <a:gd name="connsiteX176" fmla="*/ 4006656 w 4143375"/>
              <a:gd name="connsiteY176" fmla="*/ 1429932 h 2543175"/>
              <a:gd name="connsiteX177" fmla="*/ 4040375 w 4143375"/>
              <a:gd name="connsiteY177" fmla="*/ 1463555 h 2543175"/>
              <a:gd name="connsiteX178" fmla="*/ 4055996 w 4143375"/>
              <a:gd name="connsiteY178" fmla="*/ 1467746 h 2543175"/>
              <a:gd name="connsiteX179" fmla="*/ 2995196 w 4143375"/>
              <a:gd name="connsiteY179" fmla="*/ 2474730 h 2543175"/>
              <a:gd name="connsiteX180" fmla="*/ 2991291 w 4143375"/>
              <a:gd name="connsiteY180" fmla="*/ 2460442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143375" h="2543175">
                <a:moveTo>
                  <a:pt x="4143245" y="1411073"/>
                </a:moveTo>
                <a:lnTo>
                  <a:pt x="4144864" y="1403834"/>
                </a:lnTo>
                <a:lnTo>
                  <a:pt x="4129243" y="1400309"/>
                </a:lnTo>
                <a:lnTo>
                  <a:pt x="4129148" y="1400214"/>
                </a:lnTo>
                <a:lnTo>
                  <a:pt x="4128671" y="1397642"/>
                </a:lnTo>
                <a:lnTo>
                  <a:pt x="4127243" y="1397928"/>
                </a:lnTo>
                <a:cubicBezTo>
                  <a:pt x="4126576" y="1392404"/>
                  <a:pt x="4125243" y="1386879"/>
                  <a:pt x="4123052" y="1381545"/>
                </a:cubicBezTo>
                <a:cubicBezTo>
                  <a:pt x="4116670" y="1365924"/>
                  <a:pt x="4104573" y="1353828"/>
                  <a:pt x="4089047" y="1347350"/>
                </a:cubicBezTo>
                <a:cubicBezTo>
                  <a:pt x="4059615" y="1335063"/>
                  <a:pt x="4026183" y="1346779"/>
                  <a:pt x="4010466" y="1373449"/>
                </a:cubicBezTo>
                <a:lnTo>
                  <a:pt x="2710209" y="1080460"/>
                </a:lnTo>
                <a:cubicBezTo>
                  <a:pt x="2704303" y="1068554"/>
                  <a:pt x="2695064" y="1059029"/>
                  <a:pt x="2683348" y="1052837"/>
                </a:cubicBezTo>
                <a:lnTo>
                  <a:pt x="2856894" y="125674"/>
                </a:lnTo>
                <a:cubicBezTo>
                  <a:pt x="2858703" y="125864"/>
                  <a:pt x="2860513" y="125960"/>
                  <a:pt x="2862323" y="125960"/>
                </a:cubicBezTo>
                <a:cubicBezTo>
                  <a:pt x="2886993" y="125960"/>
                  <a:pt x="2910424" y="111386"/>
                  <a:pt x="2920616" y="87288"/>
                </a:cubicBezTo>
                <a:cubicBezTo>
                  <a:pt x="2927093" y="71762"/>
                  <a:pt x="2927188" y="54713"/>
                  <a:pt x="2920806" y="39092"/>
                </a:cubicBezTo>
                <a:cubicBezTo>
                  <a:pt x="2914425" y="23471"/>
                  <a:pt x="2902328" y="11374"/>
                  <a:pt x="2886802" y="4897"/>
                </a:cubicBezTo>
                <a:cubicBezTo>
                  <a:pt x="2854703" y="-8533"/>
                  <a:pt x="2817746" y="6611"/>
                  <a:pt x="2804316" y="38711"/>
                </a:cubicBezTo>
                <a:cubicBezTo>
                  <a:pt x="2803077" y="41568"/>
                  <a:pt x="2802220" y="44521"/>
                  <a:pt x="2801458" y="47474"/>
                </a:cubicBezTo>
                <a:lnTo>
                  <a:pt x="1987070" y="335986"/>
                </a:lnTo>
                <a:cubicBezTo>
                  <a:pt x="1982117" y="331795"/>
                  <a:pt x="1976688" y="328080"/>
                  <a:pt x="1970497" y="325508"/>
                </a:cubicBezTo>
                <a:cubicBezTo>
                  <a:pt x="1938398" y="312078"/>
                  <a:pt x="1901441" y="327223"/>
                  <a:pt x="1888010" y="359322"/>
                </a:cubicBezTo>
                <a:cubicBezTo>
                  <a:pt x="1881533" y="374848"/>
                  <a:pt x="1881438" y="391898"/>
                  <a:pt x="1887820" y="407519"/>
                </a:cubicBezTo>
                <a:cubicBezTo>
                  <a:pt x="1889725" y="412186"/>
                  <a:pt x="1892297" y="416377"/>
                  <a:pt x="1895154" y="420377"/>
                </a:cubicBezTo>
                <a:lnTo>
                  <a:pt x="1447289" y="903295"/>
                </a:lnTo>
                <a:lnTo>
                  <a:pt x="522983" y="778232"/>
                </a:lnTo>
                <a:cubicBezTo>
                  <a:pt x="522221" y="775279"/>
                  <a:pt x="521363" y="772326"/>
                  <a:pt x="520220" y="769469"/>
                </a:cubicBezTo>
                <a:cubicBezTo>
                  <a:pt x="513839" y="753943"/>
                  <a:pt x="501742" y="741751"/>
                  <a:pt x="486216" y="735274"/>
                </a:cubicBezTo>
                <a:cubicBezTo>
                  <a:pt x="456403" y="722796"/>
                  <a:pt x="422399" y="735083"/>
                  <a:pt x="406968" y="762516"/>
                </a:cubicBezTo>
                <a:lnTo>
                  <a:pt x="404873" y="762230"/>
                </a:lnTo>
                <a:lnTo>
                  <a:pt x="404015" y="768326"/>
                </a:lnTo>
                <a:cubicBezTo>
                  <a:pt x="403920" y="768612"/>
                  <a:pt x="403730" y="768802"/>
                  <a:pt x="403634" y="769088"/>
                </a:cubicBezTo>
                <a:cubicBezTo>
                  <a:pt x="397157" y="784614"/>
                  <a:pt x="397062" y="801758"/>
                  <a:pt x="403444" y="817284"/>
                </a:cubicBezTo>
                <a:cubicBezTo>
                  <a:pt x="409826" y="832810"/>
                  <a:pt x="421922" y="845002"/>
                  <a:pt x="437448" y="851479"/>
                </a:cubicBezTo>
                <a:cubicBezTo>
                  <a:pt x="445354" y="854813"/>
                  <a:pt x="453641" y="856337"/>
                  <a:pt x="461737" y="856337"/>
                </a:cubicBezTo>
                <a:cubicBezTo>
                  <a:pt x="475072" y="856337"/>
                  <a:pt x="488026" y="851955"/>
                  <a:pt x="498694" y="844240"/>
                </a:cubicBezTo>
                <a:lnTo>
                  <a:pt x="1004376" y="1277818"/>
                </a:lnTo>
                <a:lnTo>
                  <a:pt x="100930" y="1881798"/>
                </a:lnTo>
                <a:cubicBezTo>
                  <a:pt x="96739" y="1878655"/>
                  <a:pt x="92357" y="1875893"/>
                  <a:pt x="87404" y="1873797"/>
                </a:cubicBezTo>
                <a:cubicBezTo>
                  <a:pt x="55305" y="1860367"/>
                  <a:pt x="18348" y="1875512"/>
                  <a:pt x="4918" y="1907611"/>
                </a:cubicBezTo>
                <a:cubicBezTo>
                  <a:pt x="-1559" y="1923137"/>
                  <a:pt x="-1654" y="1940187"/>
                  <a:pt x="4727" y="1955808"/>
                </a:cubicBezTo>
                <a:cubicBezTo>
                  <a:pt x="11109" y="1971429"/>
                  <a:pt x="23206" y="1983525"/>
                  <a:pt x="38732" y="1990002"/>
                </a:cubicBezTo>
                <a:cubicBezTo>
                  <a:pt x="46637" y="1993336"/>
                  <a:pt x="54924" y="1994860"/>
                  <a:pt x="63020" y="1994860"/>
                </a:cubicBezTo>
                <a:cubicBezTo>
                  <a:pt x="87690" y="1994860"/>
                  <a:pt x="111122" y="1980287"/>
                  <a:pt x="121313" y="1956188"/>
                </a:cubicBezTo>
                <a:cubicBezTo>
                  <a:pt x="123885" y="1949997"/>
                  <a:pt x="125409" y="1943520"/>
                  <a:pt x="125981" y="1937043"/>
                </a:cubicBezTo>
                <a:lnTo>
                  <a:pt x="1665983" y="1895609"/>
                </a:lnTo>
                <a:cubicBezTo>
                  <a:pt x="1666268" y="1902944"/>
                  <a:pt x="1667697" y="1910183"/>
                  <a:pt x="1670650" y="1917231"/>
                </a:cubicBezTo>
                <a:cubicBezTo>
                  <a:pt x="1677032" y="1932757"/>
                  <a:pt x="1689128" y="1944949"/>
                  <a:pt x="1704654" y="1951426"/>
                </a:cubicBezTo>
                <a:cubicBezTo>
                  <a:pt x="1712560" y="1954760"/>
                  <a:pt x="1720847" y="1956284"/>
                  <a:pt x="1728943" y="1956284"/>
                </a:cubicBezTo>
                <a:cubicBezTo>
                  <a:pt x="1753613" y="1956284"/>
                  <a:pt x="1777044" y="1941711"/>
                  <a:pt x="1787236" y="1917612"/>
                </a:cubicBezTo>
                <a:cubicBezTo>
                  <a:pt x="1787236" y="1917517"/>
                  <a:pt x="1787331" y="1917422"/>
                  <a:pt x="1787331" y="1917326"/>
                </a:cubicBezTo>
                <a:lnTo>
                  <a:pt x="2870133" y="2482159"/>
                </a:lnTo>
                <a:cubicBezTo>
                  <a:pt x="2869847" y="2490922"/>
                  <a:pt x="2871371" y="2499685"/>
                  <a:pt x="2874801" y="2507972"/>
                </a:cubicBezTo>
                <a:cubicBezTo>
                  <a:pt x="2881182" y="2523593"/>
                  <a:pt x="2893279" y="2535689"/>
                  <a:pt x="2908805" y="2542167"/>
                </a:cubicBezTo>
                <a:cubicBezTo>
                  <a:pt x="2916711" y="2545500"/>
                  <a:pt x="2924997" y="2547024"/>
                  <a:pt x="2933094" y="2547024"/>
                </a:cubicBezTo>
                <a:cubicBezTo>
                  <a:pt x="2957763" y="2547024"/>
                  <a:pt x="2981195" y="2532451"/>
                  <a:pt x="2991291" y="2508353"/>
                </a:cubicBezTo>
                <a:cubicBezTo>
                  <a:pt x="2994625" y="2500542"/>
                  <a:pt x="2996244" y="2492256"/>
                  <a:pt x="2996244" y="2483969"/>
                </a:cubicBezTo>
                <a:lnTo>
                  <a:pt x="4066187" y="1468413"/>
                </a:lnTo>
                <a:cubicBezTo>
                  <a:pt x="4090286" y="1467842"/>
                  <a:pt x="4112955" y="1453459"/>
                  <a:pt x="4122861" y="1429837"/>
                </a:cubicBezTo>
                <a:cubicBezTo>
                  <a:pt x="4125528" y="1423455"/>
                  <a:pt x="4127052" y="1416788"/>
                  <a:pt x="4127528" y="1410120"/>
                </a:cubicBezTo>
                <a:lnTo>
                  <a:pt x="4129719" y="1408025"/>
                </a:lnTo>
                <a:lnTo>
                  <a:pt x="4143245" y="1411073"/>
                </a:lnTo>
                <a:close/>
                <a:moveTo>
                  <a:pt x="4006466" y="1381164"/>
                </a:moveTo>
                <a:cubicBezTo>
                  <a:pt x="4000846" y="1394595"/>
                  <a:pt x="4000084" y="1409168"/>
                  <a:pt x="4004085" y="1422884"/>
                </a:cubicBezTo>
                <a:lnTo>
                  <a:pt x="2784313" y="1669391"/>
                </a:lnTo>
                <a:lnTo>
                  <a:pt x="2682300" y="1164280"/>
                </a:lnTo>
                <a:cubicBezTo>
                  <a:pt x="2695254" y="1157708"/>
                  <a:pt x="2706018" y="1146945"/>
                  <a:pt x="2712018" y="1132562"/>
                </a:cubicBezTo>
                <a:cubicBezTo>
                  <a:pt x="2717924" y="1118560"/>
                  <a:pt x="2718495" y="1103225"/>
                  <a:pt x="2713828" y="1088937"/>
                </a:cubicBezTo>
                <a:lnTo>
                  <a:pt x="4006942" y="1380307"/>
                </a:lnTo>
                <a:cubicBezTo>
                  <a:pt x="4006752" y="1380688"/>
                  <a:pt x="4006656" y="1380974"/>
                  <a:pt x="4006466" y="1381164"/>
                </a:cubicBezTo>
                <a:close/>
                <a:moveTo>
                  <a:pt x="2877468" y="2454441"/>
                </a:moveTo>
                <a:lnTo>
                  <a:pt x="2086988" y="1817981"/>
                </a:lnTo>
                <a:lnTo>
                  <a:pt x="2778598" y="1678249"/>
                </a:lnTo>
                <a:lnTo>
                  <a:pt x="2928807" y="2421675"/>
                </a:lnTo>
                <a:cubicBezTo>
                  <a:pt x="2907662" y="2423009"/>
                  <a:pt x="2887945" y="2435010"/>
                  <a:pt x="2877468" y="2454441"/>
                </a:cubicBezTo>
                <a:close/>
                <a:moveTo>
                  <a:pt x="2079463" y="1811885"/>
                </a:moveTo>
                <a:lnTo>
                  <a:pt x="1938112" y="1698061"/>
                </a:lnTo>
                <a:lnTo>
                  <a:pt x="2604481" y="1147040"/>
                </a:lnTo>
                <a:cubicBezTo>
                  <a:pt x="2611053" y="1155422"/>
                  <a:pt x="2619435" y="1162185"/>
                  <a:pt x="2629532" y="1166375"/>
                </a:cubicBezTo>
                <a:cubicBezTo>
                  <a:pt x="2637437" y="1169709"/>
                  <a:pt x="2645724" y="1171233"/>
                  <a:pt x="2653820" y="1171233"/>
                </a:cubicBezTo>
                <a:cubicBezTo>
                  <a:pt x="2661250" y="1171233"/>
                  <a:pt x="2668489" y="1169804"/>
                  <a:pt x="2675347" y="1167233"/>
                </a:cubicBezTo>
                <a:lnTo>
                  <a:pt x="2777074" y="1670820"/>
                </a:lnTo>
                <a:lnTo>
                  <a:pt x="2079463" y="1811885"/>
                </a:lnTo>
                <a:close/>
                <a:moveTo>
                  <a:pt x="1945922" y="446571"/>
                </a:moveTo>
                <a:cubicBezTo>
                  <a:pt x="1966877" y="446571"/>
                  <a:pt x="1986880" y="435998"/>
                  <a:pt x="1998596" y="418091"/>
                </a:cubicBezTo>
                <a:lnTo>
                  <a:pt x="2649534" y="1045503"/>
                </a:lnTo>
                <a:cubicBezTo>
                  <a:pt x="2635818" y="1046456"/>
                  <a:pt x="2622769" y="1051885"/>
                  <a:pt x="2612387" y="1060839"/>
                </a:cubicBezTo>
                <a:lnTo>
                  <a:pt x="1854673" y="958349"/>
                </a:lnTo>
                <a:lnTo>
                  <a:pt x="1941541" y="446285"/>
                </a:lnTo>
                <a:cubicBezTo>
                  <a:pt x="1943065" y="446381"/>
                  <a:pt x="1944494" y="446571"/>
                  <a:pt x="1945922" y="446571"/>
                </a:cubicBezTo>
                <a:close/>
                <a:moveTo>
                  <a:pt x="2605814" y="1067411"/>
                </a:moveTo>
                <a:cubicBezTo>
                  <a:pt x="2601719" y="1072269"/>
                  <a:pt x="2598194" y="1077793"/>
                  <a:pt x="2595623" y="1083889"/>
                </a:cubicBezTo>
                <a:cubicBezTo>
                  <a:pt x="2589146" y="1099415"/>
                  <a:pt x="2589051" y="1116560"/>
                  <a:pt x="2595432" y="1132085"/>
                </a:cubicBezTo>
                <a:cubicBezTo>
                  <a:pt x="2596670" y="1135229"/>
                  <a:pt x="2598385" y="1138086"/>
                  <a:pt x="2600100" y="1140944"/>
                </a:cubicBezTo>
                <a:lnTo>
                  <a:pt x="1932111" y="1693203"/>
                </a:lnTo>
                <a:lnTo>
                  <a:pt x="1754279" y="1550042"/>
                </a:lnTo>
                <a:lnTo>
                  <a:pt x="1853435" y="965589"/>
                </a:lnTo>
                <a:lnTo>
                  <a:pt x="2605814" y="1067411"/>
                </a:lnTo>
                <a:close/>
                <a:moveTo>
                  <a:pt x="1309843" y="1201713"/>
                </a:moveTo>
                <a:lnTo>
                  <a:pt x="1746278" y="1553186"/>
                </a:lnTo>
                <a:lnTo>
                  <a:pt x="1698844" y="1832745"/>
                </a:lnTo>
                <a:lnTo>
                  <a:pt x="1300794" y="1207619"/>
                </a:lnTo>
                <a:cubicBezTo>
                  <a:pt x="1304033" y="1205904"/>
                  <a:pt x="1306985" y="1203904"/>
                  <a:pt x="1309843" y="1201713"/>
                </a:cubicBezTo>
                <a:close/>
                <a:moveTo>
                  <a:pt x="1753232" y="1835316"/>
                </a:moveTo>
                <a:cubicBezTo>
                  <a:pt x="1737611" y="1828744"/>
                  <a:pt x="1720751" y="1829030"/>
                  <a:pt x="1706083" y="1834745"/>
                </a:cubicBezTo>
                <a:lnTo>
                  <a:pt x="1752946" y="1558425"/>
                </a:lnTo>
                <a:lnTo>
                  <a:pt x="1926396" y="1698061"/>
                </a:lnTo>
                <a:lnTo>
                  <a:pt x="1757613" y="1837602"/>
                </a:lnTo>
                <a:cubicBezTo>
                  <a:pt x="1756089" y="1836936"/>
                  <a:pt x="1754756" y="1835983"/>
                  <a:pt x="1753232" y="1835316"/>
                </a:cubicBezTo>
                <a:close/>
                <a:moveTo>
                  <a:pt x="1747707" y="1544804"/>
                </a:moveTo>
                <a:lnTo>
                  <a:pt x="1315463" y="1196760"/>
                </a:lnTo>
                <a:cubicBezTo>
                  <a:pt x="1321178" y="1191141"/>
                  <a:pt x="1326035" y="1184378"/>
                  <a:pt x="1329274" y="1176472"/>
                </a:cubicBezTo>
                <a:cubicBezTo>
                  <a:pt x="1335751" y="1160946"/>
                  <a:pt x="1335846" y="1143896"/>
                  <a:pt x="1329464" y="1128275"/>
                </a:cubicBezTo>
                <a:cubicBezTo>
                  <a:pt x="1323083" y="1112654"/>
                  <a:pt x="1310986" y="1100558"/>
                  <a:pt x="1295460" y="1094081"/>
                </a:cubicBezTo>
                <a:cubicBezTo>
                  <a:pt x="1291555" y="1092462"/>
                  <a:pt x="1287459" y="1091223"/>
                  <a:pt x="1283459" y="1090366"/>
                </a:cubicBezTo>
                <a:lnTo>
                  <a:pt x="1449765" y="911010"/>
                </a:lnTo>
                <a:lnTo>
                  <a:pt x="1846005" y="964636"/>
                </a:lnTo>
                <a:lnTo>
                  <a:pt x="1747707" y="1544804"/>
                </a:lnTo>
                <a:close/>
                <a:moveTo>
                  <a:pt x="1212878" y="1176091"/>
                </a:moveTo>
                <a:cubicBezTo>
                  <a:pt x="1219260" y="1191617"/>
                  <a:pt x="1231357" y="1203809"/>
                  <a:pt x="1246883" y="1210286"/>
                </a:cubicBezTo>
                <a:cubicBezTo>
                  <a:pt x="1254788" y="1213620"/>
                  <a:pt x="1263075" y="1215144"/>
                  <a:pt x="1271172" y="1215144"/>
                </a:cubicBezTo>
                <a:cubicBezTo>
                  <a:pt x="1279077" y="1215144"/>
                  <a:pt x="1286792" y="1213524"/>
                  <a:pt x="1294127" y="1210667"/>
                </a:cubicBezTo>
                <a:lnTo>
                  <a:pt x="1695034" y="1840365"/>
                </a:lnTo>
                <a:cubicBezTo>
                  <a:pt x="1690748" y="1843032"/>
                  <a:pt x="1686842" y="1846365"/>
                  <a:pt x="1683318" y="1850080"/>
                </a:cubicBezTo>
                <a:lnTo>
                  <a:pt x="1016663" y="1278580"/>
                </a:lnTo>
                <a:lnTo>
                  <a:pt x="1208211" y="1150469"/>
                </a:lnTo>
                <a:cubicBezTo>
                  <a:pt x="1207925" y="1159137"/>
                  <a:pt x="1209449" y="1167804"/>
                  <a:pt x="1212878" y="1176091"/>
                </a:cubicBezTo>
                <a:close/>
                <a:moveTo>
                  <a:pt x="1787236" y="1869511"/>
                </a:moveTo>
                <a:cubicBezTo>
                  <a:pt x="1782473" y="1857986"/>
                  <a:pt x="1774663" y="1848366"/>
                  <a:pt x="1764566" y="1841508"/>
                </a:cubicBezTo>
                <a:lnTo>
                  <a:pt x="1932302" y="1702824"/>
                </a:lnTo>
                <a:lnTo>
                  <a:pt x="2070033" y="1813790"/>
                </a:lnTo>
                <a:lnTo>
                  <a:pt x="1787712" y="1870845"/>
                </a:lnTo>
                <a:cubicBezTo>
                  <a:pt x="1787522" y="1870368"/>
                  <a:pt x="1787426" y="1869892"/>
                  <a:pt x="1787236" y="1869511"/>
                </a:cubicBezTo>
                <a:close/>
                <a:moveTo>
                  <a:pt x="2803935" y="86907"/>
                </a:moveTo>
                <a:cubicBezTo>
                  <a:pt x="2810316" y="102528"/>
                  <a:pt x="2822413" y="114625"/>
                  <a:pt x="2837939" y="121102"/>
                </a:cubicBezTo>
                <a:cubicBezTo>
                  <a:pt x="2841749" y="122721"/>
                  <a:pt x="2845559" y="123864"/>
                  <a:pt x="2849464" y="124626"/>
                </a:cubicBezTo>
                <a:lnTo>
                  <a:pt x="2676395" y="1049504"/>
                </a:lnTo>
                <a:cubicBezTo>
                  <a:pt x="2671156" y="1047503"/>
                  <a:pt x="2665822" y="1046170"/>
                  <a:pt x="2660488" y="1045598"/>
                </a:cubicBezTo>
                <a:lnTo>
                  <a:pt x="2002501" y="411329"/>
                </a:lnTo>
                <a:cubicBezTo>
                  <a:pt x="2003072" y="410186"/>
                  <a:pt x="2003739" y="409043"/>
                  <a:pt x="2004311" y="407804"/>
                </a:cubicBezTo>
                <a:cubicBezTo>
                  <a:pt x="2010788" y="392279"/>
                  <a:pt x="2010883" y="375229"/>
                  <a:pt x="2004501" y="359608"/>
                </a:cubicBezTo>
                <a:cubicBezTo>
                  <a:pt x="2001739" y="352845"/>
                  <a:pt x="1997738" y="346940"/>
                  <a:pt x="1992976" y="341606"/>
                </a:cubicBezTo>
                <a:lnTo>
                  <a:pt x="2799744" y="55760"/>
                </a:lnTo>
                <a:cubicBezTo>
                  <a:pt x="2798410" y="66333"/>
                  <a:pt x="2799839" y="76906"/>
                  <a:pt x="2803935" y="86907"/>
                </a:cubicBezTo>
                <a:close/>
                <a:moveTo>
                  <a:pt x="1899726" y="426092"/>
                </a:moveTo>
                <a:cubicBezTo>
                  <a:pt x="1905822" y="432665"/>
                  <a:pt x="1913156" y="438094"/>
                  <a:pt x="1921729" y="441713"/>
                </a:cubicBezTo>
                <a:cubicBezTo>
                  <a:pt x="1925825" y="443428"/>
                  <a:pt x="1930111" y="444666"/>
                  <a:pt x="1934302" y="445523"/>
                </a:cubicBezTo>
                <a:lnTo>
                  <a:pt x="1847434" y="957492"/>
                </a:lnTo>
                <a:lnTo>
                  <a:pt x="1456052" y="904533"/>
                </a:lnTo>
                <a:lnTo>
                  <a:pt x="1899726" y="426092"/>
                </a:lnTo>
                <a:close/>
                <a:moveTo>
                  <a:pt x="504599" y="839477"/>
                </a:moveTo>
                <a:cubicBezTo>
                  <a:pt x="511076" y="833572"/>
                  <a:pt x="516410" y="826238"/>
                  <a:pt x="520030" y="817665"/>
                </a:cubicBezTo>
                <a:cubicBezTo>
                  <a:pt x="524316" y="807473"/>
                  <a:pt x="525745" y="796615"/>
                  <a:pt x="524411" y="785852"/>
                </a:cubicBezTo>
                <a:lnTo>
                  <a:pt x="1440907" y="909867"/>
                </a:lnTo>
                <a:lnTo>
                  <a:pt x="1274410" y="1089414"/>
                </a:lnTo>
                <a:cubicBezTo>
                  <a:pt x="1248597" y="1088080"/>
                  <a:pt x="1223547" y="1102844"/>
                  <a:pt x="1212974" y="1127895"/>
                </a:cubicBezTo>
                <a:cubicBezTo>
                  <a:pt x="1211164" y="1132085"/>
                  <a:pt x="1209926" y="1136467"/>
                  <a:pt x="1209164" y="1140848"/>
                </a:cubicBezTo>
                <a:lnTo>
                  <a:pt x="1010758" y="1273532"/>
                </a:lnTo>
                <a:lnTo>
                  <a:pt x="504599" y="839477"/>
                </a:lnTo>
                <a:close/>
                <a:moveTo>
                  <a:pt x="1010186" y="1282771"/>
                </a:moveTo>
                <a:lnTo>
                  <a:pt x="1678365" y="1855700"/>
                </a:lnTo>
                <a:cubicBezTo>
                  <a:pt x="1675317" y="1859796"/>
                  <a:pt x="1672650" y="1864177"/>
                  <a:pt x="1670650" y="1869130"/>
                </a:cubicBezTo>
                <a:cubicBezTo>
                  <a:pt x="1668078" y="1875321"/>
                  <a:pt x="1666554" y="1881798"/>
                  <a:pt x="1665983" y="1888275"/>
                </a:cubicBezTo>
                <a:lnTo>
                  <a:pt x="125981" y="1929709"/>
                </a:lnTo>
                <a:cubicBezTo>
                  <a:pt x="125695" y="1922375"/>
                  <a:pt x="124266" y="1915136"/>
                  <a:pt x="121313" y="1908087"/>
                </a:cubicBezTo>
                <a:cubicBezTo>
                  <a:pt x="117980" y="1899896"/>
                  <a:pt x="112931" y="1892752"/>
                  <a:pt x="106740" y="1886751"/>
                </a:cubicBezTo>
                <a:lnTo>
                  <a:pt x="1010186" y="1282771"/>
                </a:lnTo>
                <a:close/>
                <a:moveTo>
                  <a:pt x="1789522" y="1910373"/>
                </a:moveTo>
                <a:cubicBezTo>
                  <a:pt x="1792570" y="1899705"/>
                  <a:pt x="1792665" y="1888656"/>
                  <a:pt x="1789903" y="1877988"/>
                </a:cubicBezTo>
                <a:lnTo>
                  <a:pt x="2077463" y="1819886"/>
                </a:lnTo>
                <a:lnTo>
                  <a:pt x="2874229" y="2461395"/>
                </a:lnTo>
                <a:cubicBezTo>
                  <a:pt x="2872514" y="2465681"/>
                  <a:pt x="2871371" y="2469967"/>
                  <a:pt x="2870705" y="2474444"/>
                </a:cubicBezTo>
                <a:lnTo>
                  <a:pt x="1789522" y="1910373"/>
                </a:lnTo>
                <a:close/>
                <a:moveTo>
                  <a:pt x="2991291" y="2460442"/>
                </a:moveTo>
                <a:cubicBezTo>
                  <a:pt x="2984910" y="2444916"/>
                  <a:pt x="2972813" y="2432724"/>
                  <a:pt x="2957287" y="2426247"/>
                </a:cubicBezTo>
                <a:cubicBezTo>
                  <a:pt x="2950429" y="2423390"/>
                  <a:pt x="2943380" y="2421866"/>
                  <a:pt x="2936332" y="2421485"/>
                </a:cubicBezTo>
                <a:lnTo>
                  <a:pt x="2785837" y="1676630"/>
                </a:lnTo>
                <a:lnTo>
                  <a:pt x="4006656" y="1429932"/>
                </a:lnTo>
                <a:cubicBezTo>
                  <a:pt x="4013133" y="1445172"/>
                  <a:pt x="4025039" y="1457174"/>
                  <a:pt x="4040375" y="1463555"/>
                </a:cubicBezTo>
                <a:cubicBezTo>
                  <a:pt x="4045518" y="1465746"/>
                  <a:pt x="4050757" y="1467080"/>
                  <a:pt x="4055996" y="1467746"/>
                </a:cubicBezTo>
                <a:lnTo>
                  <a:pt x="2995196" y="2474730"/>
                </a:lnTo>
                <a:cubicBezTo>
                  <a:pt x="2994435" y="2469872"/>
                  <a:pt x="2993196" y="2465109"/>
                  <a:pt x="2991291" y="2460442"/>
                </a:cubicBezTo>
                <a:close/>
              </a:path>
            </a:pathLst>
          </a:custGeom>
          <a:solidFill>
            <a:schemeClr val="bg2">
              <a:alpha val="27090"/>
            </a:schemeClr>
          </a:solidFill>
          <a:ln w="9525" cap="flat">
            <a:noFill/>
            <a:prstDash val="solid"/>
            <a:miter/>
          </a:ln>
        </p:spPr>
        <p:txBody>
          <a:bodyPr rtlCol="0" anchor="ctr"/>
          <a:lstStyle/>
          <a:p>
            <a:endParaRPr lang="en-US"/>
          </a:p>
        </p:txBody>
      </p:sp>
      <p:sp>
        <p:nvSpPr>
          <p:cNvPr id="150" name="Graphic 175">
            <a:extLst>
              <a:ext uri="{FF2B5EF4-FFF2-40B4-BE49-F238E27FC236}">
                <a16:creationId xmlns:a16="http://schemas.microsoft.com/office/drawing/2014/main" id="{A0AD8D18-316E-4EFC-895D-AA8E939EB49C}"/>
              </a:ext>
            </a:extLst>
          </p:cNvPr>
          <p:cNvSpPr/>
          <p:nvPr/>
        </p:nvSpPr>
        <p:spPr>
          <a:xfrm rot="3782791">
            <a:off x="8514734" y="-681683"/>
            <a:ext cx="5356454" cy="3287756"/>
          </a:xfrm>
          <a:custGeom>
            <a:avLst/>
            <a:gdLst>
              <a:gd name="connsiteX0" fmla="*/ 4143245 w 4143375"/>
              <a:gd name="connsiteY0" fmla="*/ 1411073 h 2543175"/>
              <a:gd name="connsiteX1" fmla="*/ 4144864 w 4143375"/>
              <a:gd name="connsiteY1" fmla="*/ 1403834 h 2543175"/>
              <a:gd name="connsiteX2" fmla="*/ 4129243 w 4143375"/>
              <a:gd name="connsiteY2" fmla="*/ 1400309 h 2543175"/>
              <a:gd name="connsiteX3" fmla="*/ 4129148 w 4143375"/>
              <a:gd name="connsiteY3" fmla="*/ 1400214 h 2543175"/>
              <a:gd name="connsiteX4" fmla="*/ 4128671 w 4143375"/>
              <a:gd name="connsiteY4" fmla="*/ 1397642 h 2543175"/>
              <a:gd name="connsiteX5" fmla="*/ 4127243 w 4143375"/>
              <a:gd name="connsiteY5" fmla="*/ 1397928 h 2543175"/>
              <a:gd name="connsiteX6" fmla="*/ 4123052 w 4143375"/>
              <a:gd name="connsiteY6" fmla="*/ 1381545 h 2543175"/>
              <a:gd name="connsiteX7" fmla="*/ 4089047 w 4143375"/>
              <a:gd name="connsiteY7" fmla="*/ 1347350 h 2543175"/>
              <a:gd name="connsiteX8" fmla="*/ 4010466 w 4143375"/>
              <a:gd name="connsiteY8" fmla="*/ 1373449 h 2543175"/>
              <a:gd name="connsiteX9" fmla="*/ 2710209 w 4143375"/>
              <a:gd name="connsiteY9" fmla="*/ 1080460 h 2543175"/>
              <a:gd name="connsiteX10" fmla="*/ 2683348 w 4143375"/>
              <a:gd name="connsiteY10" fmla="*/ 1052837 h 2543175"/>
              <a:gd name="connsiteX11" fmla="*/ 2856894 w 4143375"/>
              <a:gd name="connsiteY11" fmla="*/ 125674 h 2543175"/>
              <a:gd name="connsiteX12" fmla="*/ 2862323 w 4143375"/>
              <a:gd name="connsiteY12" fmla="*/ 125960 h 2543175"/>
              <a:gd name="connsiteX13" fmla="*/ 2920616 w 4143375"/>
              <a:gd name="connsiteY13" fmla="*/ 87288 h 2543175"/>
              <a:gd name="connsiteX14" fmla="*/ 2920806 w 4143375"/>
              <a:gd name="connsiteY14" fmla="*/ 39092 h 2543175"/>
              <a:gd name="connsiteX15" fmla="*/ 2886802 w 4143375"/>
              <a:gd name="connsiteY15" fmla="*/ 4897 h 2543175"/>
              <a:gd name="connsiteX16" fmla="*/ 2804316 w 4143375"/>
              <a:gd name="connsiteY16" fmla="*/ 38711 h 2543175"/>
              <a:gd name="connsiteX17" fmla="*/ 2801458 w 4143375"/>
              <a:gd name="connsiteY17" fmla="*/ 47474 h 2543175"/>
              <a:gd name="connsiteX18" fmla="*/ 1987070 w 4143375"/>
              <a:gd name="connsiteY18" fmla="*/ 335986 h 2543175"/>
              <a:gd name="connsiteX19" fmla="*/ 1970497 w 4143375"/>
              <a:gd name="connsiteY19" fmla="*/ 325508 h 2543175"/>
              <a:gd name="connsiteX20" fmla="*/ 1888010 w 4143375"/>
              <a:gd name="connsiteY20" fmla="*/ 359322 h 2543175"/>
              <a:gd name="connsiteX21" fmla="*/ 1887820 w 4143375"/>
              <a:gd name="connsiteY21" fmla="*/ 407519 h 2543175"/>
              <a:gd name="connsiteX22" fmla="*/ 1895154 w 4143375"/>
              <a:gd name="connsiteY22" fmla="*/ 420377 h 2543175"/>
              <a:gd name="connsiteX23" fmla="*/ 1447289 w 4143375"/>
              <a:gd name="connsiteY23" fmla="*/ 903295 h 2543175"/>
              <a:gd name="connsiteX24" fmla="*/ 522983 w 4143375"/>
              <a:gd name="connsiteY24" fmla="*/ 778232 h 2543175"/>
              <a:gd name="connsiteX25" fmla="*/ 520220 w 4143375"/>
              <a:gd name="connsiteY25" fmla="*/ 769469 h 2543175"/>
              <a:gd name="connsiteX26" fmla="*/ 486216 w 4143375"/>
              <a:gd name="connsiteY26" fmla="*/ 735274 h 2543175"/>
              <a:gd name="connsiteX27" fmla="*/ 406968 w 4143375"/>
              <a:gd name="connsiteY27" fmla="*/ 762516 h 2543175"/>
              <a:gd name="connsiteX28" fmla="*/ 404873 w 4143375"/>
              <a:gd name="connsiteY28" fmla="*/ 762230 h 2543175"/>
              <a:gd name="connsiteX29" fmla="*/ 404015 w 4143375"/>
              <a:gd name="connsiteY29" fmla="*/ 768326 h 2543175"/>
              <a:gd name="connsiteX30" fmla="*/ 403634 w 4143375"/>
              <a:gd name="connsiteY30" fmla="*/ 769088 h 2543175"/>
              <a:gd name="connsiteX31" fmla="*/ 403444 w 4143375"/>
              <a:gd name="connsiteY31" fmla="*/ 817284 h 2543175"/>
              <a:gd name="connsiteX32" fmla="*/ 437448 w 4143375"/>
              <a:gd name="connsiteY32" fmla="*/ 851479 h 2543175"/>
              <a:gd name="connsiteX33" fmla="*/ 461737 w 4143375"/>
              <a:gd name="connsiteY33" fmla="*/ 856337 h 2543175"/>
              <a:gd name="connsiteX34" fmla="*/ 498694 w 4143375"/>
              <a:gd name="connsiteY34" fmla="*/ 844240 h 2543175"/>
              <a:gd name="connsiteX35" fmla="*/ 1004376 w 4143375"/>
              <a:gd name="connsiteY35" fmla="*/ 1277818 h 2543175"/>
              <a:gd name="connsiteX36" fmla="*/ 100930 w 4143375"/>
              <a:gd name="connsiteY36" fmla="*/ 1881798 h 2543175"/>
              <a:gd name="connsiteX37" fmla="*/ 87404 w 4143375"/>
              <a:gd name="connsiteY37" fmla="*/ 1873797 h 2543175"/>
              <a:gd name="connsiteX38" fmla="*/ 4918 w 4143375"/>
              <a:gd name="connsiteY38" fmla="*/ 1907611 h 2543175"/>
              <a:gd name="connsiteX39" fmla="*/ 4727 w 4143375"/>
              <a:gd name="connsiteY39" fmla="*/ 1955808 h 2543175"/>
              <a:gd name="connsiteX40" fmla="*/ 38732 w 4143375"/>
              <a:gd name="connsiteY40" fmla="*/ 1990002 h 2543175"/>
              <a:gd name="connsiteX41" fmla="*/ 63020 w 4143375"/>
              <a:gd name="connsiteY41" fmla="*/ 1994860 h 2543175"/>
              <a:gd name="connsiteX42" fmla="*/ 121313 w 4143375"/>
              <a:gd name="connsiteY42" fmla="*/ 1956188 h 2543175"/>
              <a:gd name="connsiteX43" fmla="*/ 125981 w 4143375"/>
              <a:gd name="connsiteY43" fmla="*/ 1937043 h 2543175"/>
              <a:gd name="connsiteX44" fmla="*/ 1665983 w 4143375"/>
              <a:gd name="connsiteY44" fmla="*/ 1895609 h 2543175"/>
              <a:gd name="connsiteX45" fmla="*/ 1670650 w 4143375"/>
              <a:gd name="connsiteY45" fmla="*/ 1917231 h 2543175"/>
              <a:gd name="connsiteX46" fmla="*/ 1704654 w 4143375"/>
              <a:gd name="connsiteY46" fmla="*/ 1951426 h 2543175"/>
              <a:gd name="connsiteX47" fmla="*/ 1728943 w 4143375"/>
              <a:gd name="connsiteY47" fmla="*/ 1956284 h 2543175"/>
              <a:gd name="connsiteX48" fmla="*/ 1787236 w 4143375"/>
              <a:gd name="connsiteY48" fmla="*/ 1917612 h 2543175"/>
              <a:gd name="connsiteX49" fmla="*/ 1787331 w 4143375"/>
              <a:gd name="connsiteY49" fmla="*/ 1917326 h 2543175"/>
              <a:gd name="connsiteX50" fmla="*/ 2870133 w 4143375"/>
              <a:gd name="connsiteY50" fmla="*/ 2482159 h 2543175"/>
              <a:gd name="connsiteX51" fmla="*/ 2874801 w 4143375"/>
              <a:gd name="connsiteY51" fmla="*/ 2507972 h 2543175"/>
              <a:gd name="connsiteX52" fmla="*/ 2908805 w 4143375"/>
              <a:gd name="connsiteY52" fmla="*/ 2542167 h 2543175"/>
              <a:gd name="connsiteX53" fmla="*/ 2933094 w 4143375"/>
              <a:gd name="connsiteY53" fmla="*/ 2547024 h 2543175"/>
              <a:gd name="connsiteX54" fmla="*/ 2991291 w 4143375"/>
              <a:gd name="connsiteY54" fmla="*/ 2508353 h 2543175"/>
              <a:gd name="connsiteX55" fmla="*/ 2996244 w 4143375"/>
              <a:gd name="connsiteY55" fmla="*/ 2483969 h 2543175"/>
              <a:gd name="connsiteX56" fmla="*/ 4066187 w 4143375"/>
              <a:gd name="connsiteY56" fmla="*/ 1468413 h 2543175"/>
              <a:gd name="connsiteX57" fmla="*/ 4122861 w 4143375"/>
              <a:gd name="connsiteY57" fmla="*/ 1429837 h 2543175"/>
              <a:gd name="connsiteX58" fmla="*/ 4127528 w 4143375"/>
              <a:gd name="connsiteY58" fmla="*/ 1410120 h 2543175"/>
              <a:gd name="connsiteX59" fmla="*/ 4129719 w 4143375"/>
              <a:gd name="connsiteY59" fmla="*/ 1408025 h 2543175"/>
              <a:gd name="connsiteX60" fmla="*/ 4143245 w 4143375"/>
              <a:gd name="connsiteY60" fmla="*/ 1411073 h 2543175"/>
              <a:gd name="connsiteX61" fmla="*/ 4006466 w 4143375"/>
              <a:gd name="connsiteY61" fmla="*/ 1381164 h 2543175"/>
              <a:gd name="connsiteX62" fmla="*/ 4004085 w 4143375"/>
              <a:gd name="connsiteY62" fmla="*/ 1422884 h 2543175"/>
              <a:gd name="connsiteX63" fmla="*/ 2784313 w 4143375"/>
              <a:gd name="connsiteY63" fmla="*/ 1669391 h 2543175"/>
              <a:gd name="connsiteX64" fmla="*/ 2682300 w 4143375"/>
              <a:gd name="connsiteY64" fmla="*/ 1164280 h 2543175"/>
              <a:gd name="connsiteX65" fmla="*/ 2712018 w 4143375"/>
              <a:gd name="connsiteY65" fmla="*/ 1132562 h 2543175"/>
              <a:gd name="connsiteX66" fmla="*/ 2713828 w 4143375"/>
              <a:gd name="connsiteY66" fmla="*/ 1088937 h 2543175"/>
              <a:gd name="connsiteX67" fmla="*/ 4006942 w 4143375"/>
              <a:gd name="connsiteY67" fmla="*/ 1380307 h 2543175"/>
              <a:gd name="connsiteX68" fmla="*/ 4006466 w 4143375"/>
              <a:gd name="connsiteY68" fmla="*/ 1381164 h 2543175"/>
              <a:gd name="connsiteX69" fmla="*/ 2877468 w 4143375"/>
              <a:gd name="connsiteY69" fmla="*/ 2454441 h 2543175"/>
              <a:gd name="connsiteX70" fmla="*/ 2086988 w 4143375"/>
              <a:gd name="connsiteY70" fmla="*/ 1817981 h 2543175"/>
              <a:gd name="connsiteX71" fmla="*/ 2778598 w 4143375"/>
              <a:gd name="connsiteY71" fmla="*/ 1678249 h 2543175"/>
              <a:gd name="connsiteX72" fmla="*/ 2928807 w 4143375"/>
              <a:gd name="connsiteY72" fmla="*/ 2421675 h 2543175"/>
              <a:gd name="connsiteX73" fmla="*/ 2877468 w 4143375"/>
              <a:gd name="connsiteY73" fmla="*/ 2454441 h 2543175"/>
              <a:gd name="connsiteX74" fmla="*/ 2079463 w 4143375"/>
              <a:gd name="connsiteY74" fmla="*/ 1811885 h 2543175"/>
              <a:gd name="connsiteX75" fmla="*/ 1938112 w 4143375"/>
              <a:gd name="connsiteY75" fmla="*/ 1698061 h 2543175"/>
              <a:gd name="connsiteX76" fmla="*/ 2604481 w 4143375"/>
              <a:gd name="connsiteY76" fmla="*/ 1147040 h 2543175"/>
              <a:gd name="connsiteX77" fmla="*/ 2629532 w 4143375"/>
              <a:gd name="connsiteY77" fmla="*/ 1166375 h 2543175"/>
              <a:gd name="connsiteX78" fmla="*/ 2653820 w 4143375"/>
              <a:gd name="connsiteY78" fmla="*/ 1171233 h 2543175"/>
              <a:gd name="connsiteX79" fmla="*/ 2675347 w 4143375"/>
              <a:gd name="connsiteY79" fmla="*/ 1167233 h 2543175"/>
              <a:gd name="connsiteX80" fmla="*/ 2777074 w 4143375"/>
              <a:gd name="connsiteY80" fmla="*/ 1670820 h 2543175"/>
              <a:gd name="connsiteX81" fmla="*/ 2079463 w 4143375"/>
              <a:gd name="connsiteY81" fmla="*/ 1811885 h 2543175"/>
              <a:gd name="connsiteX82" fmla="*/ 1945922 w 4143375"/>
              <a:gd name="connsiteY82" fmla="*/ 446571 h 2543175"/>
              <a:gd name="connsiteX83" fmla="*/ 1998596 w 4143375"/>
              <a:gd name="connsiteY83" fmla="*/ 418091 h 2543175"/>
              <a:gd name="connsiteX84" fmla="*/ 2649534 w 4143375"/>
              <a:gd name="connsiteY84" fmla="*/ 1045503 h 2543175"/>
              <a:gd name="connsiteX85" fmla="*/ 2612387 w 4143375"/>
              <a:gd name="connsiteY85" fmla="*/ 1060839 h 2543175"/>
              <a:gd name="connsiteX86" fmla="*/ 1854673 w 4143375"/>
              <a:gd name="connsiteY86" fmla="*/ 958349 h 2543175"/>
              <a:gd name="connsiteX87" fmla="*/ 1941541 w 4143375"/>
              <a:gd name="connsiteY87" fmla="*/ 446285 h 2543175"/>
              <a:gd name="connsiteX88" fmla="*/ 1945922 w 4143375"/>
              <a:gd name="connsiteY88" fmla="*/ 446571 h 2543175"/>
              <a:gd name="connsiteX89" fmla="*/ 2605814 w 4143375"/>
              <a:gd name="connsiteY89" fmla="*/ 1067411 h 2543175"/>
              <a:gd name="connsiteX90" fmla="*/ 2595623 w 4143375"/>
              <a:gd name="connsiteY90" fmla="*/ 1083889 h 2543175"/>
              <a:gd name="connsiteX91" fmla="*/ 2595432 w 4143375"/>
              <a:gd name="connsiteY91" fmla="*/ 1132085 h 2543175"/>
              <a:gd name="connsiteX92" fmla="*/ 2600100 w 4143375"/>
              <a:gd name="connsiteY92" fmla="*/ 1140944 h 2543175"/>
              <a:gd name="connsiteX93" fmla="*/ 1932111 w 4143375"/>
              <a:gd name="connsiteY93" fmla="*/ 1693203 h 2543175"/>
              <a:gd name="connsiteX94" fmla="*/ 1754279 w 4143375"/>
              <a:gd name="connsiteY94" fmla="*/ 1550042 h 2543175"/>
              <a:gd name="connsiteX95" fmla="*/ 1853435 w 4143375"/>
              <a:gd name="connsiteY95" fmla="*/ 965589 h 2543175"/>
              <a:gd name="connsiteX96" fmla="*/ 2605814 w 4143375"/>
              <a:gd name="connsiteY96" fmla="*/ 1067411 h 2543175"/>
              <a:gd name="connsiteX97" fmla="*/ 1309843 w 4143375"/>
              <a:gd name="connsiteY97" fmla="*/ 1201713 h 2543175"/>
              <a:gd name="connsiteX98" fmla="*/ 1746278 w 4143375"/>
              <a:gd name="connsiteY98" fmla="*/ 1553186 h 2543175"/>
              <a:gd name="connsiteX99" fmla="*/ 1698844 w 4143375"/>
              <a:gd name="connsiteY99" fmla="*/ 1832745 h 2543175"/>
              <a:gd name="connsiteX100" fmla="*/ 1300794 w 4143375"/>
              <a:gd name="connsiteY100" fmla="*/ 1207619 h 2543175"/>
              <a:gd name="connsiteX101" fmla="*/ 1309843 w 4143375"/>
              <a:gd name="connsiteY101" fmla="*/ 1201713 h 2543175"/>
              <a:gd name="connsiteX102" fmla="*/ 1753232 w 4143375"/>
              <a:gd name="connsiteY102" fmla="*/ 1835316 h 2543175"/>
              <a:gd name="connsiteX103" fmla="*/ 1706083 w 4143375"/>
              <a:gd name="connsiteY103" fmla="*/ 1834745 h 2543175"/>
              <a:gd name="connsiteX104" fmla="*/ 1752946 w 4143375"/>
              <a:gd name="connsiteY104" fmla="*/ 1558425 h 2543175"/>
              <a:gd name="connsiteX105" fmla="*/ 1926396 w 4143375"/>
              <a:gd name="connsiteY105" fmla="*/ 1698061 h 2543175"/>
              <a:gd name="connsiteX106" fmla="*/ 1757613 w 4143375"/>
              <a:gd name="connsiteY106" fmla="*/ 1837602 h 2543175"/>
              <a:gd name="connsiteX107" fmla="*/ 1753232 w 4143375"/>
              <a:gd name="connsiteY107" fmla="*/ 1835316 h 2543175"/>
              <a:gd name="connsiteX108" fmla="*/ 1747707 w 4143375"/>
              <a:gd name="connsiteY108" fmla="*/ 1544804 h 2543175"/>
              <a:gd name="connsiteX109" fmla="*/ 1315463 w 4143375"/>
              <a:gd name="connsiteY109" fmla="*/ 1196760 h 2543175"/>
              <a:gd name="connsiteX110" fmla="*/ 1329274 w 4143375"/>
              <a:gd name="connsiteY110" fmla="*/ 1176472 h 2543175"/>
              <a:gd name="connsiteX111" fmla="*/ 1329464 w 4143375"/>
              <a:gd name="connsiteY111" fmla="*/ 1128275 h 2543175"/>
              <a:gd name="connsiteX112" fmla="*/ 1295460 w 4143375"/>
              <a:gd name="connsiteY112" fmla="*/ 1094081 h 2543175"/>
              <a:gd name="connsiteX113" fmla="*/ 1283459 w 4143375"/>
              <a:gd name="connsiteY113" fmla="*/ 1090366 h 2543175"/>
              <a:gd name="connsiteX114" fmla="*/ 1449765 w 4143375"/>
              <a:gd name="connsiteY114" fmla="*/ 911010 h 2543175"/>
              <a:gd name="connsiteX115" fmla="*/ 1846005 w 4143375"/>
              <a:gd name="connsiteY115" fmla="*/ 964636 h 2543175"/>
              <a:gd name="connsiteX116" fmla="*/ 1747707 w 4143375"/>
              <a:gd name="connsiteY116" fmla="*/ 1544804 h 2543175"/>
              <a:gd name="connsiteX117" fmla="*/ 1212878 w 4143375"/>
              <a:gd name="connsiteY117" fmla="*/ 1176091 h 2543175"/>
              <a:gd name="connsiteX118" fmla="*/ 1246883 w 4143375"/>
              <a:gd name="connsiteY118" fmla="*/ 1210286 h 2543175"/>
              <a:gd name="connsiteX119" fmla="*/ 1271172 w 4143375"/>
              <a:gd name="connsiteY119" fmla="*/ 1215144 h 2543175"/>
              <a:gd name="connsiteX120" fmla="*/ 1294127 w 4143375"/>
              <a:gd name="connsiteY120" fmla="*/ 1210667 h 2543175"/>
              <a:gd name="connsiteX121" fmla="*/ 1695034 w 4143375"/>
              <a:gd name="connsiteY121" fmla="*/ 1840365 h 2543175"/>
              <a:gd name="connsiteX122" fmla="*/ 1683318 w 4143375"/>
              <a:gd name="connsiteY122" fmla="*/ 1850080 h 2543175"/>
              <a:gd name="connsiteX123" fmla="*/ 1016663 w 4143375"/>
              <a:gd name="connsiteY123" fmla="*/ 1278580 h 2543175"/>
              <a:gd name="connsiteX124" fmla="*/ 1208211 w 4143375"/>
              <a:gd name="connsiteY124" fmla="*/ 1150469 h 2543175"/>
              <a:gd name="connsiteX125" fmla="*/ 1212878 w 4143375"/>
              <a:gd name="connsiteY125" fmla="*/ 1176091 h 2543175"/>
              <a:gd name="connsiteX126" fmla="*/ 1787236 w 4143375"/>
              <a:gd name="connsiteY126" fmla="*/ 1869511 h 2543175"/>
              <a:gd name="connsiteX127" fmla="*/ 1764566 w 4143375"/>
              <a:gd name="connsiteY127" fmla="*/ 1841508 h 2543175"/>
              <a:gd name="connsiteX128" fmla="*/ 1932302 w 4143375"/>
              <a:gd name="connsiteY128" fmla="*/ 1702824 h 2543175"/>
              <a:gd name="connsiteX129" fmla="*/ 2070033 w 4143375"/>
              <a:gd name="connsiteY129" fmla="*/ 1813790 h 2543175"/>
              <a:gd name="connsiteX130" fmla="*/ 1787712 w 4143375"/>
              <a:gd name="connsiteY130" fmla="*/ 1870845 h 2543175"/>
              <a:gd name="connsiteX131" fmla="*/ 1787236 w 4143375"/>
              <a:gd name="connsiteY131" fmla="*/ 1869511 h 2543175"/>
              <a:gd name="connsiteX132" fmla="*/ 2803935 w 4143375"/>
              <a:gd name="connsiteY132" fmla="*/ 86907 h 2543175"/>
              <a:gd name="connsiteX133" fmla="*/ 2837939 w 4143375"/>
              <a:gd name="connsiteY133" fmla="*/ 121102 h 2543175"/>
              <a:gd name="connsiteX134" fmla="*/ 2849464 w 4143375"/>
              <a:gd name="connsiteY134" fmla="*/ 124626 h 2543175"/>
              <a:gd name="connsiteX135" fmla="*/ 2676395 w 4143375"/>
              <a:gd name="connsiteY135" fmla="*/ 1049504 h 2543175"/>
              <a:gd name="connsiteX136" fmla="*/ 2660488 w 4143375"/>
              <a:gd name="connsiteY136" fmla="*/ 1045598 h 2543175"/>
              <a:gd name="connsiteX137" fmla="*/ 2002501 w 4143375"/>
              <a:gd name="connsiteY137" fmla="*/ 411329 h 2543175"/>
              <a:gd name="connsiteX138" fmla="*/ 2004311 w 4143375"/>
              <a:gd name="connsiteY138" fmla="*/ 407804 h 2543175"/>
              <a:gd name="connsiteX139" fmla="*/ 2004501 w 4143375"/>
              <a:gd name="connsiteY139" fmla="*/ 359608 h 2543175"/>
              <a:gd name="connsiteX140" fmla="*/ 1992976 w 4143375"/>
              <a:gd name="connsiteY140" fmla="*/ 341606 h 2543175"/>
              <a:gd name="connsiteX141" fmla="*/ 2799744 w 4143375"/>
              <a:gd name="connsiteY141" fmla="*/ 55760 h 2543175"/>
              <a:gd name="connsiteX142" fmla="*/ 2803935 w 4143375"/>
              <a:gd name="connsiteY142" fmla="*/ 86907 h 2543175"/>
              <a:gd name="connsiteX143" fmla="*/ 1899726 w 4143375"/>
              <a:gd name="connsiteY143" fmla="*/ 426092 h 2543175"/>
              <a:gd name="connsiteX144" fmla="*/ 1921729 w 4143375"/>
              <a:gd name="connsiteY144" fmla="*/ 441713 h 2543175"/>
              <a:gd name="connsiteX145" fmla="*/ 1934302 w 4143375"/>
              <a:gd name="connsiteY145" fmla="*/ 445523 h 2543175"/>
              <a:gd name="connsiteX146" fmla="*/ 1847434 w 4143375"/>
              <a:gd name="connsiteY146" fmla="*/ 957492 h 2543175"/>
              <a:gd name="connsiteX147" fmla="*/ 1456052 w 4143375"/>
              <a:gd name="connsiteY147" fmla="*/ 904533 h 2543175"/>
              <a:gd name="connsiteX148" fmla="*/ 1899726 w 4143375"/>
              <a:gd name="connsiteY148" fmla="*/ 426092 h 2543175"/>
              <a:gd name="connsiteX149" fmla="*/ 504599 w 4143375"/>
              <a:gd name="connsiteY149" fmla="*/ 839477 h 2543175"/>
              <a:gd name="connsiteX150" fmla="*/ 520030 w 4143375"/>
              <a:gd name="connsiteY150" fmla="*/ 817665 h 2543175"/>
              <a:gd name="connsiteX151" fmla="*/ 524411 w 4143375"/>
              <a:gd name="connsiteY151" fmla="*/ 785852 h 2543175"/>
              <a:gd name="connsiteX152" fmla="*/ 1440907 w 4143375"/>
              <a:gd name="connsiteY152" fmla="*/ 909867 h 2543175"/>
              <a:gd name="connsiteX153" fmla="*/ 1274410 w 4143375"/>
              <a:gd name="connsiteY153" fmla="*/ 1089414 h 2543175"/>
              <a:gd name="connsiteX154" fmla="*/ 1212974 w 4143375"/>
              <a:gd name="connsiteY154" fmla="*/ 1127895 h 2543175"/>
              <a:gd name="connsiteX155" fmla="*/ 1209164 w 4143375"/>
              <a:gd name="connsiteY155" fmla="*/ 1140848 h 2543175"/>
              <a:gd name="connsiteX156" fmla="*/ 1010758 w 4143375"/>
              <a:gd name="connsiteY156" fmla="*/ 1273532 h 2543175"/>
              <a:gd name="connsiteX157" fmla="*/ 504599 w 4143375"/>
              <a:gd name="connsiteY157" fmla="*/ 839477 h 2543175"/>
              <a:gd name="connsiteX158" fmla="*/ 1010186 w 4143375"/>
              <a:gd name="connsiteY158" fmla="*/ 1282771 h 2543175"/>
              <a:gd name="connsiteX159" fmla="*/ 1678365 w 4143375"/>
              <a:gd name="connsiteY159" fmla="*/ 1855700 h 2543175"/>
              <a:gd name="connsiteX160" fmla="*/ 1670650 w 4143375"/>
              <a:gd name="connsiteY160" fmla="*/ 1869130 h 2543175"/>
              <a:gd name="connsiteX161" fmla="*/ 1665983 w 4143375"/>
              <a:gd name="connsiteY161" fmla="*/ 1888275 h 2543175"/>
              <a:gd name="connsiteX162" fmla="*/ 125981 w 4143375"/>
              <a:gd name="connsiteY162" fmla="*/ 1929709 h 2543175"/>
              <a:gd name="connsiteX163" fmla="*/ 121313 w 4143375"/>
              <a:gd name="connsiteY163" fmla="*/ 1908087 h 2543175"/>
              <a:gd name="connsiteX164" fmla="*/ 106740 w 4143375"/>
              <a:gd name="connsiteY164" fmla="*/ 1886751 h 2543175"/>
              <a:gd name="connsiteX165" fmla="*/ 1010186 w 4143375"/>
              <a:gd name="connsiteY165" fmla="*/ 1282771 h 2543175"/>
              <a:gd name="connsiteX166" fmla="*/ 1789522 w 4143375"/>
              <a:gd name="connsiteY166" fmla="*/ 1910373 h 2543175"/>
              <a:gd name="connsiteX167" fmla="*/ 1789903 w 4143375"/>
              <a:gd name="connsiteY167" fmla="*/ 1877988 h 2543175"/>
              <a:gd name="connsiteX168" fmla="*/ 2077463 w 4143375"/>
              <a:gd name="connsiteY168" fmla="*/ 1819886 h 2543175"/>
              <a:gd name="connsiteX169" fmla="*/ 2874229 w 4143375"/>
              <a:gd name="connsiteY169" fmla="*/ 2461395 h 2543175"/>
              <a:gd name="connsiteX170" fmla="*/ 2870705 w 4143375"/>
              <a:gd name="connsiteY170" fmla="*/ 2474444 h 2543175"/>
              <a:gd name="connsiteX171" fmla="*/ 1789522 w 4143375"/>
              <a:gd name="connsiteY171" fmla="*/ 1910373 h 2543175"/>
              <a:gd name="connsiteX172" fmla="*/ 2991291 w 4143375"/>
              <a:gd name="connsiteY172" fmla="*/ 2460442 h 2543175"/>
              <a:gd name="connsiteX173" fmla="*/ 2957287 w 4143375"/>
              <a:gd name="connsiteY173" fmla="*/ 2426247 h 2543175"/>
              <a:gd name="connsiteX174" fmla="*/ 2936332 w 4143375"/>
              <a:gd name="connsiteY174" fmla="*/ 2421485 h 2543175"/>
              <a:gd name="connsiteX175" fmla="*/ 2785837 w 4143375"/>
              <a:gd name="connsiteY175" fmla="*/ 1676630 h 2543175"/>
              <a:gd name="connsiteX176" fmla="*/ 4006656 w 4143375"/>
              <a:gd name="connsiteY176" fmla="*/ 1429932 h 2543175"/>
              <a:gd name="connsiteX177" fmla="*/ 4040375 w 4143375"/>
              <a:gd name="connsiteY177" fmla="*/ 1463555 h 2543175"/>
              <a:gd name="connsiteX178" fmla="*/ 4055996 w 4143375"/>
              <a:gd name="connsiteY178" fmla="*/ 1467746 h 2543175"/>
              <a:gd name="connsiteX179" fmla="*/ 2995196 w 4143375"/>
              <a:gd name="connsiteY179" fmla="*/ 2474730 h 2543175"/>
              <a:gd name="connsiteX180" fmla="*/ 2991291 w 4143375"/>
              <a:gd name="connsiteY180" fmla="*/ 2460442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143375" h="2543175">
                <a:moveTo>
                  <a:pt x="4143245" y="1411073"/>
                </a:moveTo>
                <a:lnTo>
                  <a:pt x="4144864" y="1403834"/>
                </a:lnTo>
                <a:lnTo>
                  <a:pt x="4129243" y="1400309"/>
                </a:lnTo>
                <a:lnTo>
                  <a:pt x="4129148" y="1400214"/>
                </a:lnTo>
                <a:lnTo>
                  <a:pt x="4128671" y="1397642"/>
                </a:lnTo>
                <a:lnTo>
                  <a:pt x="4127243" y="1397928"/>
                </a:lnTo>
                <a:cubicBezTo>
                  <a:pt x="4126576" y="1392404"/>
                  <a:pt x="4125243" y="1386879"/>
                  <a:pt x="4123052" y="1381545"/>
                </a:cubicBezTo>
                <a:cubicBezTo>
                  <a:pt x="4116670" y="1365924"/>
                  <a:pt x="4104573" y="1353828"/>
                  <a:pt x="4089047" y="1347350"/>
                </a:cubicBezTo>
                <a:cubicBezTo>
                  <a:pt x="4059615" y="1335063"/>
                  <a:pt x="4026183" y="1346779"/>
                  <a:pt x="4010466" y="1373449"/>
                </a:cubicBezTo>
                <a:lnTo>
                  <a:pt x="2710209" y="1080460"/>
                </a:lnTo>
                <a:cubicBezTo>
                  <a:pt x="2704303" y="1068554"/>
                  <a:pt x="2695064" y="1059029"/>
                  <a:pt x="2683348" y="1052837"/>
                </a:cubicBezTo>
                <a:lnTo>
                  <a:pt x="2856894" y="125674"/>
                </a:lnTo>
                <a:cubicBezTo>
                  <a:pt x="2858703" y="125864"/>
                  <a:pt x="2860513" y="125960"/>
                  <a:pt x="2862323" y="125960"/>
                </a:cubicBezTo>
                <a:cubicBezTo>
                  <a:pt x="2886993" y="125960"/>
                  <a:pt x="2910424" y="111386"/>
                  <a:pt x="2920616" y="87288"/>
                </a:cubicBezTo>
                <a:cubicBezTo>
                  <a:pt x="2927093" y="71762"/>
                  <a:pt x="2927188" y="54713"/>
                  <a:pt x="2920806" y="39092"/>
                </a:cubicBezTo>
                <a:cubicBezTo>
                  <a:pt x="2914425" y="23471"/>
                  <a:pt x="2902328" y="11374"/>
                  <a:pt x="2886802" y="4897"/>
                </a:cubicBezTo>
                <a:cubicBezTo>
                  <a:pt x="2854703" y="-8533"/>
                  <a:pt x="2817746" y="6611"/>
                  <a:pt x="2804316" y="38711"/>
                </a:cubicBezTo>
                <a:cubicBezTo>
                  <a:pt x="2803077" y="41568"/>
                  <a:pt x="2802220" y="44521"/>
                  <a:pt x="2801458" y="47474"/>
                </a:cubicBezTo>
                <a:lnTo>
                  <a:pt x="1987070" y="335986"/>
                </a:lnTo>
                <a:cubicBezTo>
                  <a:pt x="1982117" y="331795"/>
                  <a:pt x="1976688" y="328080"/>
                  <a:pt x="1970497" y="325508"/>
                </a:cubicBezTo>
                <a:cubicBezTo>
                  <a:pt x="1938398" y="312078"/>
                  <a:pt x="1901441" y="327223"/>
                  <a:pt x="1888010" y="359322"/>
                </a:cubicBezTo>
                <a:cubicBezTo>
                  <a:pt x="1881533" y="374848"/>
                  <a:pt x="1881438" y="391898"/>
                  <a:pt x="1887820" y="407519"/>
                </a:cubicBezTo>
                <a:cubicBezTo>
                  <a:pt x="1889725" y="412186"/>
                  <a:pt x="1892297" y="416377"/>
                  <a:pt x="1895154" y="420377"/>
                </a:cubicBezTo>
                <a:lnTo>
                  <a:pt x="1447289" y="903295"/>
                </a:lnTo>
                <a:lnTo>
                  <a:pt x="522983" y="778232"/>
                </a:lnTo>
                <a:cubicBezTo>
                  <a:pt x="522221" y="775279"/>
                  <a:pt x="521363" y="772326"/>
                  <a:pt x="520220" y="769469"/>
                </a:cubicBezTo>
                <a:cubicBezTo>
                  <a:pt x="513839" y="753943"/>
                  <a:pt x="501742" y="741751"/>
                  <a:pt x="486216" y="735274"/>
                </a:cubicBezTo>
                <a:cubicBezTo>
                  <a:pt x="456403" y="722796"/>
                  <a:pt x="422399" y="735083"/>
                  <a:pt x="406968" y="762516"/>
                </a:cubicBezTo>
                <a:lnTo>
                  <a:pt x="404873" y="762230"/>
                </a:lnTo>
                <a:lnTo>
                  <a:pt x="404015" y="768326"/>
                </a:lnTo>
                <a:cubicBezTo>
                  <a:pt x="403920" y="768612"/>
                  <a:pt x="403730" y="768802"/>
                  <a:pt x="403634" y="769088"/>
                </a:cubicBezTo>
                <a:cubicBezTo>
                  <a:pt x="397157" y="784614"/>
                  <a:pt x="397062" y="801758"/>
                  <a:pt x="403444" y="817284"/>
                </a:cubicBezTo>
                <a:cubicBezTo>
                  <a:pt x="409826" y="832810"/>
                  <a:pt x="421922" y="845002"/>
                  <a:pt x="437448" y="851479"/>
                </a:cubicBezTo>
                <a:cubicBezTo>
                  <a:pt x="445354" y="854813"/>
                  <a:pt x="453641" y="856337"/>
                  <a:pt x="461737" y="856337"/>
                </a:cubicBezTo>
                <a:cubicBezTo>
                  <a:pt x="475072" y="856337"/>
                  <a:pt x="488026" y="851955"/>
                  <a:pt x="498694" y="844240"/>
                </a:cubicBezTo>
                <a:lnTo>
                  <a:pt x="1004376" y="1277818"/>
                </a:lnTo>
                <a:lnTo>
                  <a:pt x="100930" y="1881798"/>
                </a:lnTo>
                <a:cubicBezTo>
                  <a:pt x="96739" y="1878655"/>
                  <a:pt x="92357" y="1875893"/>
                  <a:pt x="87404" y="1873797"/>
                </a:cubicBezTo>
                <a:cubicBezTo>
                  <a:pt x="55305" y="1860367"/>
                  <a:pt x="18348" y="1875512"/>
                  <a:pt x="4918" y="1907611"/>
                </a:cubicBezTo>
                <a:cubicBezTo>
                  <a:pt x="-1559" y="1923137"/>
                  <a:pt x="-1654" y="1940187"/>
                  <a:pt x="4727" y="1955808"/>
                </a:cubicBezTo>
                <a:cubicBezTo>
                  <a:pt x="11109" y="1971429"/>
                  <a:pt x="23206" y="1983525"/>
                  <a:pt x="38732" y="1990002"/>
                </a:cubicBezTo>
                <a:cubicBezTo>
                  <a:pt x="46637" y="1993336"/>
                  <a:pt x="54924" y="1994860"/>
                  <a:pt x="63020" y="1994860"/>
                </a:cubicBezTo>
                <a:cubicBezTo>
                  <a:pt x="87690" y="1994860"/>
                  <a:pt x="111122" y="1980287"/>
                  <a:pt x="121313" y="1956188"/>
                </a:cubicBezTo>
                <a:cubicBezTo>
                  <a:pt x="123885" y="1949997"/>
                  <a:pt x="125409" y="1943520"/>
                  <a:pt x="125981" y="1937043"/>
                </a:cubicBezTo>
                <a:lnTo>
                  <a:pt x="1665983" y="1895609"/>
                </a:lnTo>
                <a:cubicBezTo>
                  <a:pt x="1666268" y="1902944"/>
                  <a:pt x="1667697" y="1910183"/>
                  <a:pt x="1670650" y="1917231"/>
                </a:cubicBezTo>
                <a:cubicBezTo>
                  <a:pt x="1677032" y="1932757"/>
                  <a:pt x="1689128" y="1944949"/>
                  <a:pt x="1704654" y="1951426"/>
                </a:cubicBezTo>
                <a:cubicBezTo>
                  <a:pt x="1712560" y="1954760"/>
                  <a:pt x="1720847" y="1956284"/>
                  <a:pt x="1728943" y="1956284"/>
                </a:cubicBezTo>
                <a:cubicBezTo>
                  <a:pt x="1753613" y="1956284"/>
                  <a:pt x="1777044" y="1941711"/>
                  <a:pt x="1787236" y="1917612"/>
                </a:cubicBezTo>
                <a:cubicBezTo>
                  <a:pt x="1787236" y="1917517"/>
                  <a:pt x="1787331" y="1917422"/>
                  <a:pt x="1787331" y="1917326"/>
                </a:cubicBezTo>
                <a:lnTo>
                  <a:pt x="2870133" y="2482159"/>
                </a:lnTo>
                <a:cubicBezTo>
                  <a:pt x="2869847" y="2490922"/>
                  <a:pt x="2871371" y="2499685"/>
                  <a:pt x="2874801" y="2507972"/>
                </a:cubicBezTo>
                <a:cubicBezTo>
                  <a:pt x="2881182" y="2523593"/>
                  <a:pt x="2893279" y="2535689"/>
                  <a:pt x="2908805" y="2542167"/>
                </a:cubicBezTo>
                <a:cubicBezTo>
                  <a:pt x="2916711" y="2545500"/>
                  <a:pt x="2924997" y="2547024"/>
                  <a:pt x="2933094" y="2547024"/>
                </a:cubicBezTo>
                <a:cubicBezTo>
                  <a:pt x="2957763" y="2547024"/>
                  <a:pt x="2981195" y="2532451"/>
                  <a:pt x="2991291" y="2508353"/>
                </a:cubicBezTo>
                <a:cubicBezTo>
                  <a:pt x="2994625" y="2500542"/>
                  <a:pt x="2996244" y="2492256"/>
                  <a:pt x="2996244" y="2483969"/>
                </a:cubicBezTo>
                <a:lnTo>
                  <a:pt x="4066187" y="1468413"/>
                </a:lnTo>
                <a:cubicBezTo>
                  <a:pt x="4090286" y="1467842"/>
                  <a:pt x="4112955" y="1453459"/>
                  <a:pt x="4122861" y="1429837"/>
                </a:cubicBezTo>
                <a:cubicBezTo>
                  <a:pt x="4125528" y="1423455"/>
                  <a:pt x="4127052" y="1416788"/>
                  <a:pt x="4127528" y="1410120"/>
                </a:cubicBezTo>
                <a:lnTo>
                  <a:pt x="4129719" y="1408025"/>
                </a:lnTo>
                <a:lnTo>
                  <a:pt x="4143245" y="1411073"/>
                </a:lnTo>
                <a:close/>
                <a:moveTo>
                  <a:pt x="4006466" y="1381164"/>
                </a:moveTo>
                <a:cubicBezTo>
                  <a:pt x="4000846" y="1394595"/>
                  <a:pt x="4000084" y="1409168"/>
                  <a:pt x="4004085" y="1422884"/>
                </a:cubicBezTo>
                <a:lnTo>
                  <a:pt x="2784313" y="1669391"/>
                </a:lnTo>
                <a:lnTo>
                  <a:pt x="2682300" y="1164280"/>
                </a:lnTo>
                <a:cubicBezTo>
                  <a:pt x="2695254" y="1157708"/>
                  <a:pt x="2706018" y="1146945"/>
                  <a:pt x="2712018" y="1132562"/>
                </a:cubicBezTo>
                <a:cubicBezTo>
                  <a:pt x="2717924" y="1118560"/>
                  <a:pt x="2718495" y="1103225"/>
                  <a:pt x="2713828" y="1088937"/>
                </a:cubicBezTo>
                <a:lnTo>
                  <a:pt x="4006942" y="1380307"/>
                </a:lnTo>
                <a:cubicBezTo>
                  <a:pt x="4006752" y="1380688"/>
                  <a:pt x="4006656" y="1380974"/>
                  <a:pt x="4006466" y="1381164"/>
                </a:cubicBezTo>
                <a:close/>
                <a:moveTo>
                  <a:pt x="2877468" y="2454441"/>
                </a:moveTo>
                <a:lnTo>
                  <a:pt x="2086988" y="1817981"/>
                </a:lnTo>
                <a:lnTo>
                  <a:pt x="2778598" y="1678249"/>
                </a:lnTo>
                <a:lnTo>
                  <a:pt x="2928807" y="2421675"/>
                </a:lnTo>
                <a:cubicBezTo>
                  <a:pt x="2907662" y="2423009"/>
                  <a:pt x="2887945" y="2435010"/>
                  <a:pt x="2877468" y="2454441"/>
                </a:cubicBezTo>
                <a:close/>
                <a:moveTo>
                  <a:pt x="2079463" y="1811885"/>
                </a:moveTo>
                <a:lnTo>
                  <a:pt x="1938112" y="1698061"/>
                </a:lnTo>
                <a:lnTo>
                  <a:pt x="2604481" y="1147040"/>
                </a:lnTo>
                <a:cubicBezTo>
                  <a:pt x="2611053" y="1155422"/>
                  <a:pt x="2619435" y="1162185"/>
                  <a:pt x="2629532" y="1166375"/>
                </a:cubicBezTo>
                <a:cubicBezTo>
                  <a:pt x="2637437" y="1169709"/>
                  <a:pt x="2645724" y="1171233"/>
                  <a:pt x="2653820" y="1171233"/>
                </a:cubicBezTo>
                <a:cubicBezTo>
                  <a:pt x="2661250" y="1171233"/>
                  <a:pt x="2668489" y="1169804"/>
                  <a:pt x="2675347" y="1167233"/>
                </a:cubicBezTo>
                <a:lnTo>
                  <a:pt x="2777074" y="1670820"/>
                </a:lnTo>
                <a:lnTo>
                  <a:pt x="2079463" y="1811885"/>
                </a:lnTo>
                <a:close/>
                <a:moveTo>
                  <a:pt x="1945922" y="446571"/>
                </a:moveTo>
                <a:cubicBezTo>
                  <a:pt x="1966877" y="446571"/>
                  <a:pt x="1986880" y="435998"/>
                  <a:pt x="1998596" y="418091"/>
                </a:cubicBezTo>
                <a:lnTo>
                  <a:pt x="2649534" y="1045503"/>
                </a:lnTo>
                <a:cubicBezTo>
                  <a:pt x="2635818" y="1046456"/>
                  <a:pt x="2622769" y="1051885"/>
                  <a:pt x="2612387" y="1060839"/>
                </a:cubicBezTo>
                <a:lnTo>
                  <a:pt x="1854673" y="958349"/>
                </a:lnTo>
                <a:lnTo>
                  <a:pt x="1941541" y="446285"/>
                </a:lnTo>
                <a:cubicBezTo>
                  <a:pt x="1943065" y="446381"/>
                  <a:pt x="1944494" y="446571"/>
                  <a:pt x="1945922" y="446571"/>
                </a:cubicBezTo>
                <a:close/>
                <a:moveTo>
                  <a:pt x="2605814" y="1067411"/>
                </a:moveTo>
                <a:cubicBezTo>
                  <a:pt x="2601719" y="1072269"/>
                  <a:pt x="2598194" y="1077793"/>
                  <a:pt x="2595623" y="1083889"/>
                </a:cubicBezTo>
                <a:cubicBezTo>
                  <a:pt x="2589146" y="1099415"/>
                  <a:pt x="2589051" y="1116560"/>
                  <a:pt x="2595432" y="1132085"/>
                </a:cubicBezTo>
                <a:cubicBezTo>
                  <a:pt x="2596670" y="1135229"/>
                  <a:pt x="2598385" y="1138086"/>
                  <a:pt x="2600100" y="1140944"/>
                </a:cubicBezTo>
                <a:lnTo>
                  <a:pt x="1932111" y="1693203"/>
                </a:lnTo>
                <a:lnTo>
                  <a:pt x="1754279" y="1550042"/>
                </a:lnTo>
                <a:lnTo>
                  <a:pt x="1853435" y="965589"/>
                </a:lnTo>
                <a:lnTo>
                  <a:pt x="2605814" y="1067411"/>
                </a:lnTo>
                <a:close/>
                <a:moveTo>
                  <a:pt x="1309843" y="1201713"/>
                </a:moveTo>
                <a:lnTo>
                  <a:pt x="1746278" y="1553186"/>
                </a:lnTo>
                <a:lnTo>
                  <a:pt x="1698844" y="1832745"/>
                </a:lnTo>
                <a:lnTo>
                  <a:pt x="1300794" y="1207619"/>
                </a:lnTo>
                <a:cubicBezTo>
                  <a:pt x="1304033" y="1205904"/>
                  <a:pt x="1306985" y="1203904"/>
                  <a:pt x="1309843" y="1201713"/>
                </a:cubicBezTo>
                <a:close/>
                <a:moveTo>
                  <a:pt x="1753232" y="1835316"/>
                </a:moveTo>
                <a:cubicBezTo>
                  <a:pt x="1737611" y="1828744"/>
                  <a:pt x="1720751" y="1829030"/>
                  <a:pt x="1706083" y="1834745"/>
                </a:cubicBezTo>
                <a:lnTo>
                  <a:pt x="1752946" y="1558425"/>
                </a:lnTo>
                <a:lnTo>
                  <a:pt x="1926396" y="1698061"/>
                </a:lnTo>
                <a:lnTo>
                  <a:pt x="1757613" y="1837602"/>
                </a:lnTo>
                <a:cubicBezTo>
                  <a:pt x="1756089" y="1836936"/>
                  <a:pt x="1754756" y="1835983"/>
                  <a:pt x="1753232" y="1835316"/>
                </a:cubicBezTo>
                <a:close/>
                <a:moveTo>
                  <a:pt x="1747707" y="1544804"/>
                </a:moveTo>
                <a:lnTo>
                  <a:pt x="1315463" y="1196760"/>
                </a:lnTo>
                <a:cubicBezTo>
                  <a:pt x="1321178" y="1191141"/>
                  <a:pt x="1326035" y="1184378"/>
                  <a:pt x="1329274" y="1176472"/>
                </a:cubicBezTo>
                <a:cubicBezTo>
                  <a:pt x="1335751" y="1160946"/>
                  <a:pt x="1335846" y="1143896"/>
                  <a:pt x="1329464" y="1128275"/>
                </a:cubicBezTo>
                <a:cubicBezTo>
                  <a:pt x="1323083" y="1112654"/>
                  <a:pt x="1310986" y="1100558"/>
                  <a:pt x="1295460" y="1094081"/>
                </a:cubicBezTo>
                <a:cubicBezTo>
                  <a:pt x="1291555" y="1092462"/>
                  <a:pt x="1287459" y="1091223"/>
                  <a:pt x="1283459" y="1090366"/>
                </a:cubicBezTo>
                <a:lnTo>
                  <a:pt x="1449765" y="911010"/>
                </a:lnTo>
                <a:lnTo>
                  <a:pt x="1846005" y="964636"/>
                </a:lnTo>
                <a:lnTo>
                  <a:pt x="1747707" y="1544804"/>
                </a:lnTo>
                <a:close/>
                <a:moveTo>
                  <a:pt x="1212878" y="1176091"/>
                </a:moveTo>
                <a:cubicBezTo>
                  <a:pt x="1219260" y="1191617"/>
                  <a:pt x="1231357" y="1203809"/>
                  <a:pt x="1246883" y="1210286"/>
                </a:cubicBezTo>
                <a:cubicBezTo>
                  <a:pt x="1254788" y="1213620"/>
                  <a:pt x="1263075" y="1215144"/>
                  <a:pt x="1271172" y="1215144"/>
                </a:cubicBezTo>
                <a:cubicBezTo>
                  <a:pt x="1279077" y="1215144"/>
                  <a:pt x="1286792" y="1213524"/>
                  <a:pt x="1294127" y="1210667"/>
                </a:cubicBezTo>
                <a:lnTo>
                  <a:pt x="1695034" y="1840365"/>
                </a:lnTo>
                <a:cubicBezTo>
                  <a:pt x="1690748" y="1843032"/>
                  <a:pt x="1686842" y="1846365"/>
                  <a:pt x="1683318" y="1850080"/>
                </a:cubicBezTo>
                <a:lnTo>
                  <a:pt x="1016663" y="1278580"/>
                </a:lnTo>
                <a:lnTo>
                  <a:pt x="1208211" y="1150469"/>
                </a:lnTo>
                <a:cubicBezTo>
                  <a:pt x="1207925" y="1159137"/>
                  <a:pt x="1209449" y="1167804"/>
                  <a:pt x="1212878" y="1176091"/>
                </a:cubicBezTo>
                <a:close/>
                <a:moveTo>
                  <a:pt x="1787236" y="1869511"/>
                </a:moveTo>
                <a:cubicBezTo>
                  <a:pt x="1782473" y="1857986"/>
                  <a:pt x="1774663" y="1848366"/>
                  <a:pt x="1764566" y="1841508"/>
                </a:cubicBezTo>
                <a:lnTo>
                  <a:pt x="1932302" y="1702824"/>
                </a:lnTo>
                <a:lnTo>
                  <a:pt x="2070033" y="1813790"/>
                </a:lnTo>
                <a:lnTo>
                  <a:pt x="1787712" y="1870845"/>
                </a:lnTo>
                <a:cubicBezTo>
                  <a:pt x="1787522" y="1870368"/>
                  <a:pt x="1787426" y="1869892"/>
                  <a:pt x="1787236" y="1869511"/>
                </a:cubicBezTo>
                <a:close/>
                <a:moveTo>
                  <a:pt x="2803935" y="86907"/>
                </a:moveTo>
                <a:cubicBezTo>
                  <a:pt x="2810316" y="102528"/>
                  <a:pt x="2822413" y="114625"/>
                  <a:pt x="2837939" y="121102"/>
                </a:cubicBezTo>
                <a:cubicBezTo>
                  <a:pt x="2841749" y="122721"/>
                  <a:pt x="2845559" y="123864"/>
                  <a:pt x="2849464" y="124626"/>
                </a:cubicBezTo>
                <a:lnTo>
                  <a:pt x="2676395" y="1049504"/>
                </a:lnTo>
                <a:cubicBezTo>
                  <a:pt x="2671156" y="1047503"/>
                  <a:pt x="2665822" y="1046170"/>
                  <a:pt x="2660488" y="1045598"/>
                </a:cubicBezTo>
                <a:lnTo>
                  <a:pt x="2002501" y="411329"/>
                </a:lnTo>
                <a:cubicBezTo>
                  <a:pt x="2003072" y="410186"/>
                  <a:pt x="2003739" y="409043"/>
                  <a:pt x="2004311" y="407804"/>
                </a:cubicBezTo>
                <a:cubicBezTo>
                  <a:pt x="2010788" y="392279"/>
                  <a:pt x="2010883" y="375229"/>
                  <a:pt x="2004501" y="359608"/>
                </a:cubicBezTo>
                <a:cubicBezTo>
                  <a:pt x="2001739" y="352845"/>
                  <a:pt x="1997738" y="346940"/>
                  <a:pt x="1992976" y="341606"/>
                </a:cubicBezTo>
                <a:lnTo>
                  <a:pt x="2799744" y="55760"/>
                </a:lnTo>
                <a:cubicBezTo>
                  <a:pt x="2798410" y="66333"/>
                  <a:pt x="2799839" y="76906"/>
                  <a:pt x="2803935" y="86907"/>
                </a:cubicBezTo>
                <a:close/>
                <a:moveTo>
                  <a:pt x="1899726" y="426092"/>
                </a:moveTo>
                <a:cubicBezTo>
                  <a:pt x="1905822" y="432665"/>
                  <a:pt x="1913156" y="438094"/>
                  <a:pt x="1921729" y="441713"/>
                </a:cubicBezTo>
                <a:cubicBezTo>
                  <a:pt x="1925825" y="443428"/>
                  <a:pt x="1930111" y="444666"/>
                  <a:pt x="1934302" y="445523"/>
                </a:cubicBezTo>
                <a:lnTo>
                  <a:pt x="1847434" y="957492"/>
                </a:lnTo>
                <a:lnTo>
                  <a:pt x="1456052" y="904533"/>
                </a:lnTo>
                <a:lnTo>
                  <a:pt x="1899726" y="426092"/>
                </a:lnTo>
                <a:close/>
                <a:moveTo>
                  <a:pt x="504599" y="839477"/>
                </a:moveTo>
                <a:cubicBezTo>
                  <a:pt x="511076" y="833572"/>
                  <a:pt x="516410" y="826238"/>
                  <a:pt x="520030" y="817665"/>
                </a:cubicBezTo>
                <a:cubicBezTo>
                  <a:pt x="524316" y="807473"/>
                  <a:pt x="525745" y="796615"/>
                  <a:pt x="524411" y="785852"/>
                </a:cubicBezTo>
                <a:lnTo>
                  <a:pt x="1440907" y="909867"/>
                </a:lnTo>
                <a:lnTo>
                  <a:pt x="1274410" y="1089414"/>
                </a:lnTo>
                <a:cubicBezTo>
                  <a:pt x="1248597" y="1088080"/>
                  <a:pt x="1223547" y="1102844"/>
                  <a:pt x="1212974" y="1127895"/>
                </a:cubicBezTo>
                <a:cubicBezTo>
                  <a:pt x="1211164" y="1132085"/>
                  <a:pt x="1209926" y="1136467"/>
                  <a:pt x="1209164" y="1140848"/>
                </a:cubicBezTo>
                <a:lnTo>
                  <a:pt x="1010758" y="1273532"/>
                </a:lnTo>
                <a:lnTo>
                  <a:pt x="504599" y="839477"/>
                </a:lnTo>
                <a:close/>
                <a:moveTo>
                  <a:pt x="1010186" y="1282771"/>
                </a:moveTo>
                <a:lnTo>
                  <a:pt x="1678365" y="1855700"/>
                </a:lnTo>
                <a:cubicBezTo>
                  <a:pt x="1675317" y="1859796"/>
                  <a:pt x="1672650" y="1864177"/>
                  <a:pt x="1670650" y="1869130"/>
                </a:cubicBezTo>
                <a:cubicBezTo>
                  <a:pt x="1668078" y="1875321"/>
                  <a:pt x="1666554" y="1881798"/>
                  <a:pt x="1665983" y="1888275"/>
                </a:cubicBezTo>
                <a:lnTo>
                  <a:pt x="125981" y="1929709"/>
                </a:lnTo>
                <a:cubicBezTo>
                  <a:pt x="125695" y="1922375"/>
                  <a:pt x="124266" y="1915136"/>
                  <a:pt x="121313" y="1908087"/>
                </a:cubicBezTo>
                <a:cubicBezTo>
                  <a:pt x="117980" y="1899896"/>
                  <a:pt x="112931" y="1892752"/>
                  <a:pt x="106740" y="1886751"/>
                </a:cubicBezTo>
                <a:lnTo>
                  <a:pt x="1010186" y="1282771"/>
                </a:lnTo>
                <a:close/>
                <a:moveTo>
                  <a:pt x="1789522" y="1910373"/>
                </a:moveTo>
                <a:cubicBezTo>
                  <a:pt x="1792570" y="1899705"/>
                  <a:pt x="1792665" y="1888656"/>
                  <a:pt x="1789903" y="1877988"/>
                </a:cubicBezTo>
                <a:lnTo>
                  <a:pt x="2077463" y="1819886"/>
                </a:lnTo>
                <a:lnTo>
                  <a:pt x="2874229" y="2461395"/>
                </a:lnTo>
                <a:cubicBezTo>
                  <a:pt x="2872514" y="2465681"/>
                  <a:pt x="2871371" y="2469967"/>
                  <a:pt x="2870705" y="2474444"/>
                </a:cubicBezTo>
                <a:lnTo>
                  <a:pt x="1789522" y="1910373"/>
                </a:lnTo>
                <a:close/>
                <a:moveTo>
                  <a:pt x="2991291" y="2460442"/>
                </a:moveTo>
                <a:cubicBezTo>
                  <a:pt x="2984910" y="2444916"/>
                  <a:pt x="2972813" y="2432724"/>
                  <a:pt x="2957287" y="2426247"/>
                </a:cubicBezTo>
                <a:cubicBezTo>
                  <a:pt x="2950429" y="2423390"/>
                  <a:pt x="2943380" y="2421866"/>
                  <a:pt x="2936332" y="2421485"/>
                </a:cubicBezTo>
                <a:lnTo>
                  <a:pt x="2785837" y="1676630"/>
                </a:lnTo>
                <a:lnTo>
                  <a:pt x="4006656" y="1429932"/>
                </a:lnTo>
                <a:cubicBezTo>
                  <a:pt x="4013133" y="1445172"/>
                  <a:pt x="4025039" y="1457174"/>
                  <a:pt x="4040375" y="1463555"/>
                </a:cubicBezTo>
                <a:cubicBezTo>
                  <a:pt x="4045518" y="1465746"/>
                  <a:pt x="4050757" y="1467080"/>
                  <a:pt x="4055996" y="1467746"/>
                </a:cubicBezTo>
                <a:lnTo>
                  <a:pt x="2995196" y="2474730"/>
                </a:lnTo>
                <a:cubicBezTo>
                  <a:pt x="2994435" y="2469872"/>
                  <a:pt x="2993196" y="2465109"/>
                  <a:pt x="2991291" y="2460442"/>
                </a:cubicBezTo>
                <a:close/>
              </a:path>
            </a:pathLst>
          </a:custGeom>
          <a:solidFill>
            <a:schemeClr val="bg2">
              <a:alpha val="17000"/>
            </a:schemeClr>
          </a:solidFill>
          <a:ln w="9525" cap="flat">
            <a:noFill/>
            <a:prstDash val="solid"/>
            <a:miter/>
          </a:ln>
        </p:spPr>
        <p:txBody>
          <a:bodyPr rtlCol="0" anchor="ctr"/>
          <a:lstStyle/>
          <a:p>
            <a:endParaRPr lang="en-US"/>
          </a:p>
        </p:txBody>
      </p:sp>
      <p:sp>
        <p:nvSpPr>
          <p:cNvPr id="155" name="TextBox 154">
            <a:extLst>
              <a:ext uri="{FF2B5EF4-FFF2-40B4-BE49-F238E27FC236}">
                <a16:creationId xmlns:a16="http://schemas.microsoft.com/office/drawing/2014/main" id="{A6EEC730-041C-7844-93E5-26014EC4A9BC}"/>
              </a:ext>
            </a:extLst>
          </p:cNvPr>
          <p:cNvSpPr txBox="1"/>
          <p:nvPr/>
        </p:nvSpPr>
        <p:spPr>
          <a:xfrm>
            <a:off x="2044516" y="213979"/>
            <a:ext cx="8102968" cy="984885"/>
          </a:xfrm>
          <a:prstGeom prst="rect">
            <a:avLst/>
          </a:prstGeom>
          <a:noFill/>
        </p:spPr>
        <p:txBody>
          <a:bodyPr wrap="square" lIns="0" tIns="0" rIns="0" bIns="0" rtlCol="0">
            <a:spAutoFit/>
          </a:bodyPr>
          <a:lstStyle>
            <a:defPPr>
              <a:defRPr lang="id-ID"/>
            </a:defPPr>
            <a:lvl1pPr algn="ctr">
              <a:lnSpc>
                <a:spcPct val="150000"/>
              </a:lnSpc>
              <a:defRPr sz="2400" b="1" spc="50">
                <a:solidFill>
                  <a:schemeClr val="tx1">
                    <a:lumMod val="65000"/>
                    <a:lumOff val="35000"/>
                  </a:schemeClr>
                </a:solidFill>
                <a:latin typeface="Century Gothic" panose="020B0502020202020204" pitchFamily="34" charset="0"/>
              </a:defRPr>
            </a:lvl1pPr>
          </a:lstStyle>
          <a:p>
            <a:pPr>
              <a:lnSpc>
                <a:spcPct val="100000"/>
              </a:lnSpc>
            </a:pPr>
            <a:r>
              <a:rPr lang="en-US" sz="3200" spc="0" dirty="0">
                <a:solidFill>
                  <a:schemeClr val="bg1"/>
                </a:solidFill>
              </a:rPr>
              <a:t>CONTENT AND ITS RELEVANCE IS CHANGING OUR CONNECT EVERYDAY</a:t>
            </a:r>
          </a:p>
        </p:txBody>
      </p:sp>
      <p:grpSp>
        <p:nvGrpSpPr>
          <p:cNvPr id="73" name="Group 72">
            <a:extLst>
              <a:ext uri="{FF2B5EF4-FFF2-40B4-BE49-F238E27FC236}">
                <a16:creationId xmlns:a16="http://schemas.microsoft.com/office/drawing/2014/main" id="{EF50E862-9B2C-4EA7-B393-2581A7734EBD}"/>
              </a:ext>
            </a:extLst>
          </p:cNvPr>
          <p:cNvGrpSpPr/>
          <p:nvPr/>
        </p:nvGrpSpPr>
        <p:grpSpPr>
          <a:xfrm>
            <a:off x="791640" y="1905642"/>
            <a:ext cx="1319704" cy="1408544"/>
            <a:chOff x="1906109" y="2095916"/>
            <a:chExt cx="2066386" cy="2205492"/>
          </a:xfrm>
        </p:grpSpPr>
        <p:graphicFrame>
          <p:nvGraphicFramePr>
            <p:cNvPr id="34" name="Chart 33">
              <a:extLst>
                <a:ext uri="{FF2B5EF4-FFF2-40B4-BE49-F238E27FC236}">
                  <a16:creationId xmlns:a16="http://schemas.microsoft.com/office/drawing/2014/main" id="{C24ABBDD-37E7-1849-B7F5-46FF2A022E87}"/>
                </a:ext>
              </a:extLst>
            </p:cNvPr>
            <p:cNvGraphicFramePr/>
            <p:nvPr>
              <p:extLst>
                <p:ext uri="{D42A27DB-BD31-4B8C-83A1-F6EECF244321}">
                  <p14:modId xmlns:p14="http://schemas.microsoft.com/office/powerpoint/2010/main" val="118374854"/>
                </p:ext>
              </p:extLst>
            </p:nvPr>
          </p:nvGraphicFramePr>
          <p:xfrm>
            <a:off x="1906109" y="2095916"/>
            <a:ext cx="2066386" cy="2205492"/>
          </p:xfrm>
          <a:graphic>
            <a:graphicData uri="http://schemas.openxmlformats.org/drawingml/2006/chart">
              <c:chart xmlns:c="http://schemas.openxmlformats.org/drawingml/2006/chart" xmlns:r="http://schemas.openxmlformats.org/officeDocument/2006/relationships" r:id="rId2"/>
            </a:graphicData>
          </a:graphic>
        </p:graphicFrame>
        <p:sp>
          <p:nvSpPr>
            <p:cNvPr id="35" name="Oval 34">
              <a:extLst>
                <a:ext uri="{FF2B5EF4-FFF2-40B4-BE49-F238E27FC236}">
                  <a16:creationId xmlns:a16="http://schemas.microsoft.com/office/drawing/2014/main" id="{1DB46A53-90AA-4C49-9677-3C45DB3C30B7}"/>
                </a:ext>
              </a:extLst>
            </p:cNvPr>
            <p:cNvSpPr/>
            <p:nvPr/>
          </p:nvSpPr>
          <p:spPr>
            <a:xfrm>
              <a:off x="2391158" y="2656588"/>
              <a:ext cx="1095701" cy="1097003"/>
            </a:xfrm>
            <a:prstGeom prst="ellipse">
              <a:avLst/>
            </a:prstGeom>
            <a:solidFill>
              <a:schemeClr val="bg1"/>
            </a:solidFill>
            <a:ln>
              <a:noFill/>
            </a:ln>
            <a:effectLst>
              <a:outerShdw blurRad="647700" dist="76200" dir="5400000" sx="98000" sy="98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accent1"/>
                  </a:solidFill>
                  <a:latin typeface="Century Gothic" panose="020B0502020202020204" pitchFamily="34" charset="0"/>
                  <a:cs typeface="Segoe UI" panose="020B0502040204020203" pitchFamily="34" charset="0"/>
                </a:rPr>
                <a:t>70%</a:t>
              </a:r>
            </a:p>
          </p:txBody>
        </p:sp>
      </p:grpSp>
      <p:grpSp>
        <p:nvGrpSpPr>
          <p:cNvPr id="86" name="Group 85">
            <a:extLst>
              <a:ext uri="{FF2B5EF4-FFF2-40B4-BE49-F238E27FC236}">
                <a16:creationId xmlns:a16="http://schemas.microsoft.com/office/drawing/2014/main" id="{B5865B52-8E28-4A4A-BBFE-29AD72060350}"/>
              </a:ext>
            </a:extLst>
          </p:cNvPr>
          <p:cNvGrpSpPr/>
          <p:nvPr/>
        </p:nvGrpSpPr>
        <p:grpSpPr>
          <a:xfrm>
            <a:off x="708016" y="2305768"/>
            <a:ext cx="3427647" cy="2212583"/>
            <a:chOff x="2344503" y="1520826"/>
            <a:chExt cx="3427647" cy="2212583"/>
          </a:xfrm>
        </p:grpSpPr>
        <p:sp>
          <p:nvSpPr>
            <p:cNvPr id="36" name="Rectangle 35">
              <a:extLst>
                <a:ext uri="{FF2B5EF4-FFF2-40B4-BE49-F238E27FC236}">
                  <a16:creationId xmlns:a16="http://schemas.microsoft.com/office/drawing/2014/main" id="{99480C4B-6111-6847-B478-1A6969F347D6}"/>
                </a:ext>
              </a:extLst>
            </p:cNvPr>
            <p:cNvSpPr/>
            <p:nvPr/>
          </p:nvSpPr>
          <p:spPr>
            <a:xfrm>
              <a:off x="2344503" y="2554881"/>
              <a:ext cx="1614334" cy="1178528"/>
            </a:xfrm>
            <a:prstGeom prst="rect">
              <a:avLst/>
            </a:prstGeom>
          </p:spPr>
          <p:txBody>
            <a:bodyPr wrap="square">
              <a:spAutoFit/>
            </a:bodyPr>
            <a:lstStyle/>
            <a:p>
              <a:pPr>
                <a:lnSpc>
                  <a:spcPct val="120000"/>
                </a:lnSpc>
              </a:pPr>
              <a:r>
                <a:rPr lang="en-US" sz="1200" b="1" spc="30" dirty="0">
                  <a:latin typeface="Century Gothic" panose="020B0502020202020204" pitchFamily="34" charset="0"/>
                  <a:cs typeface="Segoe UI Light" panose="020B0502040204020203" pitchFamily="34" charset="0"/>
                </a:rPr>
                <a:t>Of people trust Images taken from ‘people like them’ over brand created Images</a:t>
              </a:r>
            </a:p>
          </p:txBody>
        </p:sp>
        <p:sp>
          <p:nvSpPr>
            <p:cNvPr id="50" name="Rectangle 49">
              <a:extLst>
                <a:ext uri="{FF2B5EF4-FFF2-40B4-BE49-F238E27FC236}">
                  <a16:creationId xmlns:a16="http://schemas.microsoft.com/office/drawing/2014/main" id="{2F25AEA8-19A9-C440-82F2-53143A883F86}"/>
                </a:ext>
              </a:extLst>
            </p:cNvPr>
            <p:cNvSpPr/>
            <p:nvPr/>
          </p:nvSpPr>
          <p:spPr>
            <a:xfrm>
              <a:off x="3414925" y="1520826"/>
              <a:ext cx="2357225" cy="293863"/>
            </a:xfrm>
            <a:prstGeom prst="rect">
              <a:avLst/>
            </a:prstGeom>
          </p:spPr>
          <p:txBody>
            <a:bodyPr wrap="square">
              <a:spAutoFit/>
            </a:bodyPr>
            <a:lstStyle/>
            <a:p>
              <a:pPr>
                <a:lnSpc>
                  <a:spcPts val="1800"/>
                </a:lnSpc>
              </a:pPr>
              <a:r>
                <a:rPr lang="en-US" sz="1000" dirty="0">
                  <a:solidFill>
                    <a:schemeClr val="tx2"/>
                  </a:solidFill>
                  <a:latin typeface="Century Gothic" panose="020B0502020202020204" pitchFamily="34" charset="0"/>
                  <a:cs typeface="Segoe UI Light" panose="020B0502040204020203" pitchFamily="34" charset="0"/>
                </a:rPr>
                <a:t>.</a:t>
              </a:r>
            </a:p>
          </p:txBody>
        </p:sp>
      </p:grpSp>
      <p:grpSp>
        <p:nvGrpSpPr>
          <p:cNvPr id="122" name="Group 121">
            <a:extLst>
              <a:ext uri="{FF2B5EF4-FFF2-40B4-BE49-F238E27FC236}">
                <a16:creationId xmlns:a16="http://schemas.microsoft.com/office/drawing/2014/main" id="{BA106A14-324A-44F3-AB75-6CBEAB27C2F1}"/>
              </a:ext>
            </a:extLst>
          </p:cNvPr>
          <p:cNvGrpSpPr/>
          <p:nvPr/>
        </p:nvGrpSpPr>
        <p:grpSpPr>
          <a:xfrm>
            <a:off x="3613187" y="4753899"/>
            <a:ext cx="2357225" cy="654496"/>
            <a:chOff x="3414925" y="1160193"/>
            <a:chExt cx="2357225" cy="654496"/>
          </a:xfrm>
        </p:grpSpPr>
        <p:sp>
          <p:nvSpPr>
            <p:cNvPr id="123" name="Rectangle 122">
              <a:extLst>
                <a:ext uri="{FF2B5EF4-FFF2-40B4-BE49-F238E27FC236}">
                  <a16:creationId xmlns:a16="http://schemas.microsoft.com/office/drawing/2014/main" id="{A742982A-4729-4F63-9AD6-B79CC1D8C7F6}"/>
                </a:ext>
              </a:extLst>
            </p:cNvPr>
            <p:cNvSpPr/>
            <p:nvPr/>
          </p:nvSpPr>
          <p:spPr>
            <a:xfrm>
              <a:off x="3414925" y="1160193"/>
              <a:ext cx="1899579" cy="275973"/>
            </a:xfrm>
            <a:prstGeom prst="rect">
              <a:avLst/>
            </a:prstGeom>
          </p:spPr>
          <p:txBody>
            <a:bodyPr wrap="square">
              <a:spAutoFit/>
            </a:bodyPr>
            <a:lstStyle/>
            <a:p>
              <a:pPr>
                <a:lnSpc>
                  <a:spcPct val="120000"/>
                </a:lnSpc>
              </a:pPr>
              <a:endParaRPr lang="en-US" sz="1100" b="1" spc="30" dirty="0">
                <a:latin typeface="Century Gothic" panose="020B0502020202020204" pitchFamily="34" charset="0"/>
                <a:cs typeface="Segoe UI Light" panose="020B0502040204020203" pitchFamily="34" charset="0"/>
              </a:endParaRPr>
            </a:p>
          </p:txBody>
        </p:sp>
        <p:sp>
          <p:nvSpPr>
            <p:cNvPr id="124" name="Rectangle 123">
              <a:extLst>
                <a:ext uri="{FF2B5EF4-FFF2-40B4-BE49-F238E27FC236}">
                  <a16:creationId xmlns:a16="http://schemas.microsoft.com/office/drawing/2014/main" id="{6DE79624-F05F-4FC1-83FF-A0502FA19C95}"/>
                </a:ext>
              </a:extLst>
            </p:cNvPr>
            <p:cNvSpPr/>
            <p:nvPr/>
          </p:nvSpPr>
          <p:spPr>
            <a:xfrm>
              <a:off x="3414925" y="1520826"/>
              <a:ext cx="2357225" cy="293863"/>
            </a:xfrm>
            <a:prstGeom prst="rect">
              <a:avLst/>
            </a:prstGeom>
          </p:spPr>
          <p:txBody>
            <a:bodyPr wrap="square">
              <a:spAutoFit/>
            </a:bodyPr>
            <a:lstStyle/>
            <a:p>
              <a:pPr>
                <a:lnSpc>
                  <a:spcPts val="1800"/>
                </a:lnSpc>
              </a:pPr>
              <a:endParaRPr lang="en-US" sz="1000" dirty="0">
                <a:solidFill>
                  <a:schemeClr val="tx2"/>
                </a:solidFill>
                <a:latin typeface="Century Gothic" panose="020B0502020202020204" pitchFamily="34" charset="0"/>
                <a:cs typeface="Segoe UI Light" panose="020B0502040204020203" pitchFamily="34" charset="0"/>
              </a:endParaRPr>
            </a:p>
          </p:txBody>
        </p:sp>
      </p:grpSp>
      <p:grpSp>
        <p:nvGrpSpPr>
          <p:cNvPr id="130" name="Group 129">
            <a:extLst>
              <a:ext uri="{FF2B5EF4-FFF2-40B4-BE49-F238E27FC236}">
                <a16:creationId xmlns:a16="http://schemas.microsoft.com/office/drawing/2014/main" id="{0C3ED764-8229-4A6A-9C61-1C74C5780984}"/>
              </a:ext>
            </a:extLst>
          </p:cNvPr>
          <p:cNvGrpSpPr/>
          <p:nvPr/>
        </p:nvGrpSpPr>
        <p:grpSpPr>
          <a:xfrm>
            <a:off x="2839472" y="1207695"/>
            <a:ext cx="2357225" cy="654496"/>
            <a:chOff x="3414925" y="1160193"/>
            <a:chExt cx="2357225" cy="654496"/>
          </a:xfrm>
        </p:grpSpPr>
        <p:sp>
          <p:nvSpPr>
            <p:cNvPr id="131" name="Rectangle 130">
              <a:extLst>
                <a:ext uri="{FF2B5EF4-FFF2-40B4-BE49-F238E27FC236}">
                  <a16:creationId xmlns:a16="http://schemas.microsoft.com/office/drawing/2014/main" id="{8B799A45-D251-4CB8-9001-AD0ACD3F1E6B}"/>
                </a:ext>
              </a:extLst>
            </p:cNvPr>
            <p:cNvSpPr/>
            <p:nvPr/>
          </p:nvSpPr>
          <p:spPr>
            <a:xfrm>
              <a:off x="3414925" y="1160193"/>
              <a:ext cx="1899579" cy="275973"/>
            </a:xfrm>
            <a:prstGeom prst="rect">
              <a:avLst/>
            </a:prstGeom>
          </p:spPr>
          <p:txBody>
            <a:bodyPr wrap="square">
              <a:spAutoFit/>
            </a:bodyPr>
            <a:lstStyle/>
            <a:p>
              <a:pPr>
                <a:lnSpc>
                  <a:spcPct val="120000"/>
                </a:lnSpc>
              </a:pPr>
              <a:endParaRPr lang="en-US" sz="1100" b="1" spc="30" dirty="0">
                <a:latin typeface="Century Gothic" panose="020B0502020202020204" pitchFamily="34" charset="0"/>
                <a:cs typeface="Segoe UI Light" panose="020B0502040204020203" pitchFamily="34" charset="0"/>
              </a:endParaRPr>
            </a:p>
          </p:txBody>
        </p:sp>
        <p:sp>
          <p:nvSpPr>
            <p:cNvPr id="132" name="Rectangle 131">
              <a:extLst>
                <a:ext uri="{FF2B5EF4-FFF2-40B4-BE49-F238E27FC236}">
                  <a16:creationId xmlns:a16="http://schemas.microsoft.com/office/drawing/2014/main" id="{CB5E5711-F616-43C2-A5AC-7A33114E80CC}"/>
                </a:ext>
              </a:extLst>
            </p:cNvPr>
            <p:cNvSpPr/>
            <p:nvPr/>
          </p:nvSpPr>
          <p:spPr>
            <a:xfrm>
              <a:off x="3414925" y="1520826"/>
              <a:ext cx="2357225" cy="293863"/>
            </a:xfrm>
            <a:prstGeom prst="rect">
              <a:avLst/>
            </a:prstGeom>
          </p:spPr>
          <p:txBody>
            <a:bodyPr wrap="square">
              <a:spAutoFit/>
            </a:bodyPr>
            <a:lstStyle/>
            <a:p>
              <a:pPr>
                <a:lnSpc>
                  <a:spcPts val="1800"/>
                </a:lnSpc>
              </a:pPr>
              <a:endParaRPr lang="en-US" sz="1000" dirty="0">
                <a:solidFill>
                  <a:schemeClr val="tx2"/>
                </a:solidFill>
                <a:latin typeface="Century Gothic" panose="020B0502020202020204" pitchFamily="34" charset="0"/>
                <a:cs typeface="Segoe UI Light" panose="020B0502040204020203" pitchFamily="34" charset="0"/>
              </a:endParaRPr>
            </a:p>
          </p:txBody>
        </p:sp>
      </p:grpSp>
      <p:grpSp>
        <p:nvGrpSpPr>
          <p:cNvPr id="68" name="Group 67">
            <a:extLst>
              <a:ext uri="{FF2B5EF4-FFF2-40B4-BE49-F238E27FC236}">
                <a16:creationId xmlns:a16="http://schemas.microsoft.com/office/drawing/2014/main" id="{A7688A15-8CA4-4443-BD92-C84A64117F02}"/>
              </a:ext>
            </a:extLst>
          </p:cNvPr>
          <p:cNvGrpSpPr/>
          <p:nvPr/>
        </p:nvGrpSpPr>
        <p:grpSpPr>
          <a:xfrm>
            <a:off x="2748575" y="1883425"/>
            <a:ext cx="1319704" cy="1408544"/>
            <a:chOff x="1890614" y="1886333"/>
            <a:chExt cx="2066386" cy="2205492"/>
          </a:xfrm>
        </p:grpSpPr>
        <p:graphicFrame>
          <p:nvGraphicFramePr>
            <p:cNvPr id="69" name="Chart 68">
              <a:extLst>
                <a:ext uri="{FF2B5EF4-FFF2-40B4-BE49-F238E27FC236}">
                  <a16:creationId xmlns:a16="http://schemas.microsoft.com/office/drawing/2014/main" id="{9C506038-B513-4F13-A5EB-DC50A627F337}"/>
                </a:ext>
              </a:extLst>
            </p:cNvPr>
            <p:cNvGraphicFramePr/>
            <p:nvPr>
              <p:extLst>
                <p:ext uri="{D42A27DB-BD31-4B8C-83A1-F6EECF244321}">
                  <p14:modId xmlns:p14="http://schemas.microsoft.com/office/powerpoint/2010/main" val="3035766915"/>
                </p:ext>
              </p:extLst>
            </p:nvPr>
          </p:nvGraphicFramePr>
          <p:xfrm>
            <a:off x="1890614" y="1886333"/>
            <a:ext cx="2066386" cy="2205492"/>
          </p:xfrm>
          <a:graphic>
            <a:graphicData uri="http://schemas.openxmlformats.org/drawingml/2006/chart">
              <c:chart xmlns:c="http://schemas.openxmlformats.org/drawingml/2006/chart" xmlns:r="http://schemas.openxmlformats.org/officeDocument/2006/relationships" r:id="rId3"/>
            </a:graphicData>
          </a:graphic>
        </p:graphicFrame>
        <p:sp>
          <p:nvSpPr>
            <p:cNvPr id="70" name="Oval 69">
              <a:extLst>
                <a:ext uri="{FF2B5EF4-FFF2-40B4-BE49-F238E27FC236}">
                  <a16:creationId xmlns:a16="http://schemas.microsoft.com/office/drawing/2014/main" id="{C8FF045C-5A8A-4475-B019-4A0DE9BEEC2B}"/>
                </a:ext>
              </a:extLst>
            </p:cNvPr>
            <p:cNvSpPr/>
            <p:nvPr/>
          </p:nvSpPr>
          <p:spPr>
            <a:xfrm>
              <a:off x="2404677" y="2420586"/>
              <a:ext cx="1095701" cy="1097003"/>
            </a:xfrm>
            <a:prstGeom prst="ellipse">
              <a:avLst/>
            </a:prstGeom>
            <a:solidFill>
              <a:schemeClr val="bg1"/>
            </a:solidFill>
            <a:ln>
              <a:noFill/>
            </a:ln>
            <a:effectLst>
              <a:outerShdw blurRad="647700" dist="76200" dir="5400000" sx="98000" sy="98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accent1"/>
                  </a:solidFill>
                  <a:latin typeface="Century Gothic" panose="020B0502020202020204" pitchFamily="34" charset="0"/>
                  <a:cs typeface="Segoe UI" panose="020B0502040204020203" pitchFamily="34" charset="0"/>
                </a:rPr>
                <a:t>61%</a:t>
              </a:r>
            </a:p>
          </p:txBody>
        </p:sp>
      </p:grpSp>
      <p:grpSp>
        <p:nvGrpSpPr>
          <p:cNvPr id="71" name="Group 70">
            <a:extLst>
              <a:ext uri="{FF2B5EF4-FFF2-40B4-BE49-F238E27FC236}">
                <a16:creationId xmlns:a16="http://schemas.microsoft.com/office/drawing/2014/main" id="{B9A00584-9383-41B8-BA48-A4852B7B62D1}"/>
              </a:ext>
            </a:extLst>
          </p:cNvPr>
          <p:cNvGrpSpPr/>
          <p:nvPr/>
        </p:nvGrpSpPr>
        <p:grpSpPr>
          <a:xfrm>
            <a:off x="2643466" y="3290835"/>
            <a:ext cx="2357225" cy="2571839"/>
            <a:chOff x="3414925" y="-757150"/>
            <a:chExt cx="2357225" cy="2571839"/>
          </a:xfrm>
        </p:grpSpPr>
        <p:sp>
          <p:nvSpPr>
            <p:cNvPr id="72" name="Rectangle 71">
              <a:extLst>
                <a:ext uri="{FF2B5EF4-FFF2-40B4-BE49-F238E27FC236}">
                  <a16:creationId xmlns:a16="http://schemas.microsoft.com/office/drawing/2014/main" id="{D6CD2CCF-47C2-487C-95F1-F475D8499D93}"/>
                </a:ext>
              </a:extLst>
            </p:cNvPr>
            <p:cNvSpPr/>
            <p:nvPr/>
          </p:nvSpPr>
          <p:spPr>
            <a:xfrm>
              <a:off x="3444920" y="-757150"/>
              <a:ext cx="1637046" cy="1400127"/>
            </a:xfrm>
            <a:prstGeom prst="rect">
              <a:avLst/>
            </a:prstGeom>
          </p:spPr>
          <p:txBody>
            <a:bodyPr wrap="square">
              <a:spAutoFit/>
            </a:bodyPr>
            <a:lstStyle/>
            <a:p>
              <a:pPr>
                <a:lnSpc>
                  <a:spcPct val="120000"/>
                </a:lnSpc>
              </a:pPr>
              <a:r>
                <a:rPr lang="en-US" sz="1200" b="1" spc="30" dirty="0">
                  <a:latin typeface="Century Gothic" panose="020B0502020202020204" pitchFamily="34" charset="0"/>
                  <a:cs typeface="Segoe UI Light" panose="020B0502040204020203" pitchFamily="34" charset="0"/>
                </a:rPr>
                <a:t>Of people would be more likely to engage with an advertisement if it contained user-generated content</a:t>
              </a:r>
            </a:p>
          </p:txBody>
        </p:sp>
        <p:sp>
          <p:nvSpPr>
            <p:cNvPr id="74" name="Rectangle 73">
              <a:extLst>
                <a:ext uri="{FF2B5EF4-FFF2-40B4-BE49-F238E27FC236}">
                  <a16:creationId xmlns:a16="http://schemas.microsoft.com/office/drawing/2014/main" id="{59A94E00-223C-4519-A85A-F149032A58A3}"/>
                </a:ext>
              </a:extLst>
            </p:cNvPr>
            <p:cNvSpPr/>
            <p:nvPr/>
          </p:nvSpPr>
          <p:spPr>
            <a:xfrm>
              <a:off x="3414925" y="1520826"/>
              <a:ext cx="2357225" cy="293863"/>
            </a:xfrm>
            <a:prstGeom prst="rect">
              <a:avLst/>
            </a:prstGeom>
          </p:spPr>
          <p:txBody>
            <a:bodyPr wrap="square">
              <a:spAutoFit/>
            </a:bodyPr>
            <a:lstStyle/>
            <a:p>
              <a:pPr>
                <a:lnSpc>
                  <a:spcPts val="1800"/>
                </a:lnSpc>
              </a:pPr>
              <a:endParaRPr lang="en-US" sz="1000" dirty="0">
                <a:solidFill>
                  <a:schemeClr val="tx2"/>
                </a:solidFill>
                <a:latin typeface="Century Gothic" panose="020B0502020202020204" pitchFamily="34" charset="0"/>
                <a:cs typeface="Segoe UI Light" panose="020B0502040204020203" pitchFamily="34" charset="0"/>
              </a:endParaRPr>
            </a:p>
          </p:txBody>
        </p:sp>
      </p:grpSp>
      <p:grpSp>
        <p:nvGrpSpPr>
          <p:cNvPr id="76" name="Group 75">
            <a:extLst>
              <a:ext uri="{FF2B5EF4-FFF2-40B4-BE49-F238E27FC236}">
                <a16:creationId xmlns:a16="http://schemas.microsoft.com/office/drawing/2014/main" id="{51BA3C0A-A5A3-4719-B5E3-8F89C668211F}"/>
              </a:ext>
            </a:extLst>
          </p:cNvPr>
          <p:cNvGrpSpPr/>
          <p:nvPr/>
        </p:nvGrpSpPr>
        <p:grpSpPr>
          <a:xfrm>
            <a:off x="2976910" y="1547094"/>
            <a:ext cx="2357225" cy="654496"/>
            <a:chOff x="3414925" y="1160193"/>
            <a:chExt cx="2357225" cy="654496"/>
          </a:xfrm>
        </p:grpSpPr>
        <p:sp>
          <p:nvSpPr>
            <p:cNvPr id="77" name="Rectangle 76">
              <a:extLst>
                <a:ext uri="{FF2B5EF4-FFF2-40B4-BE49-F238E27FC236}">
                  <a16:creationId xmlns:a16="http://schemas.microsoft.com/office/drawing/2014/main" id="{6C911FC1-AF6A-4ADC-B80C-1E7DAC547D86}"/>
                </a:ext>
              </a:extLst>
            </p:cNvPr>
            <p:cNvSpPr/>
            <p:nvPr/>
          </p:nvSpPr>
          <p:spPr>
            <a:xfrm>
              <a:off x="3414925" y="1160193"/>
              <a:ext cx="1899579" cy="275973"/>
            </a:xfrm>
            <a:prstGeom prst="rect">
              <a:avLst/>
            </a:prstGeom>
          </p:spPr>
          <p:txBody>
            <a:bodyPr wrap="square">
              <a:spAutoFit/>
            </a:bodyPr>
            <a:lstStyle/>
            <a:p>
              <a:pPr>
                <a:lnSpc>
                  <a:spcPct val="120000"/>
                </a:lnSpc>
              </a:pPr>
              <a:endParaRPr lang="en-US" sz="1100" b="1" spc="30" dirty="0">
                <a:latin typeface="Century Gothic" panose="020B0502020202020204" pitchFamily="34" charset="0"/>
                <a:cs typeface="Segoe UI Light" panose="020B0502040204020203" pitchFamily="34" charset="0"/>
              </a:endParaRPr>
            </a:p>
          </p:txBody>
        </p:sp>
        <p:sp>
          <p:nvSpPr>
            <p:cNvPr id="78" name="Rectangle 77">
              <a:extLst>
                <a:ext uri="{FF2B5EF4-FFF2-40B4-BE49-F238E27FC236}">
                  <a16:creationId xmlns:a16="http://schemas.microsoft.com/office/drawing/2014/main" id="{744A6341-9130-42C0-967E-765FFCCF0337}"/>
                </a:ext>
              </a:extLst>
            </p:cNvPr>
            <p:cNvSpPr/>
            <p:nvPr/>
          </p:nvSpPr>
          <p:spPr>
            <a:xfrm>
              <a:off x="3414925" y="1520826"/>
              <a:ext cx="2357225" cy="293863"/>
            </a:xfrm>
            <a:prstGeom prst="rect">
              <a:avLst/>
            </a:prstGeom>
          </p:spPr>
          <p:txBody>
            <a:bodyPr wrap="square">
              <a:spAutoFit/>
            </a:bodyPr>
            <a:lstStyle/>
            <a:p>
              <a:pPr>
                <a:lnSpc>
                  <a:spcPts val="1800"/>
                </a:lnSpc>
              </a:pPr>
              <a:endParaRPr lang="en-US" sz="1000" dirty="0">
                <a:solidFill>
                  <a:schemeClr val="tx2"/>
                </a:solidFill>
                <a:latin typeface="Century Gothic" panose="020B0502020202020204" pitchFamily="34" charset="0"/>
                <a:cs typeface="Segoe UI Light" panose="020B0502040204020203" pitchFamily="34" charset="0"/>
              </a:endParaRPr>
            </a:p>
          </p:txBody>
        </p:sp>
      </p:grpSp>
      <p:grpSp>
        <p:nvGrpSpPr>
          <p:cNvPr id="84" name="Group 83">
            <a:extLst>
              <a:ext uri="{FF2B5EF4-FFF2-40B4-BE49-F238E27FC236}">
                <a16:creationId xmlns:a16="http://schemas.microsoft.com/office/drawing/2014/main" id="{A0CF04F3-B166-4C95-A69D-9911CE4898DD}"/>
              </a:ext>
            </a:extLst>
          </p:cNvPr>
          <p:cNvGrpSpPr/>
          <p:nvPr/>
        </p:nvGrpSpPr>
        <p:grpSpPr>
          <a:xfrm>
            <a:off x="6553144" y="2348736"/>
            <a:ext cx="2890282" cy="1708054"/>
            <a:chOff x="6429959" y="2082194"/>
            <a:chExt cx="3217000" cy="1584793"/>
          </a:xfrm>
        </p:grpSpPr>
        <p:sp>
          <p:nvSpPr>
            <p:cNvPr id="85" name="Rectangle 84">
              <a:extLst>
                <a:ext uri="{FF2B5EF4-FFF2-40B4-BE49-F238E27FC236}">
                  <a16:creationId xmlns:a16="http://schemas.microsoft.com/office/drawing/2014/main" id="{9BBDC671-534E-4D62-A4A0-13BEB78FF1D2}"/>
                </a:ext>
              </a:extLst>
            </p:cNvPr>
            <p:cNvSpPr/>
            <p:nvPr/>
          </p:nvSpPr>
          <p:spPr>
            <a:xfrm>
              <a:off x="6429959" y="2082194"/>
              <a:ext cx="1541466" cy="1584793"/>
            </a:xfrm>
            <a:prstGeom prst="rect">
              <a:avLst/>
            </a:prstGeom>
          </p:spPr>
          <p:txBody>
            <a:bodyPr wrap="square">
              <a:spAutoFit/>
            </a:bodyPr>
            <a:lstStyle/>
            <a:p>
              <a:r>
                <a:rPr lang="en-US" sz="1200" b="1" dirty="0">
                  <a:latin typeface="Century Gothic" panose="020B0502020202020204" pitchFamily="34" charset="0"/>
                  <a:cs typeface="Segoe UI Light" panose="020B0502040204020203" pitchFamily="34" charset="0"/>
                </a:rPr>
                <a:t>User generated content makes the content more authentic and helps to connect with people</a:t>
              </a:r>
            </a:p>
            <a:p>
              <a:pPr>
                <a:lnSpc>
                  <a:spcPct val="120000"/>
                </a:lnSpc>
              </a:pPr>
              <a:r>
                <a:rPr lang="en-US" sz="1200" b="1" dirty="0">
                  <a:latin typeface="Century Gothic" panose="020B0502020202020204" pitchFamily="34" charset="0"/>
                  <a:cs typeface="Segoe UI Light" panose="020B0502040204020203" pitchFamily="34" charset="0"/>
                </a:rPr>
                <a:t> </a:t>
              </a:r>
            </a:p>
          </p:txBody>
        </p:sp>
        <p:sp>
          <p:nvSpPr>
            <p:cNvPr id="87" name="Rectangle 86">
              <a:extLst>
                <a:ext uri="{FF2B5EF4-FFF2-40B4-BE49-F238E27FC236}">
                  <a16:creationId xmlns:a16="http://schemas.microsoft.com/office/drawing/2014/main" id="{1C7CD5EA-FC4A-4B0E-B4C9-F2D02582E17D}"/>
                </a:ext>
              </a:extLst>
            </p:cNvPr>
            <p:cNvSpPr/>
            <p:nvPr/>
          </p:nvSpPr>
          <p:spPr>
            <a:xfrm>
              <a:off x="7289734" y="2561777"/>
              <a:ext cx="2357225" cy="293863"/>
            </a:xfrm>
            <a:prstGeom prst="rect">
              <a:avLst/>
            </a:prstGeom>
          </p:spPr>
          <p:txBody>
            <a:bodyPr wrap="square">
              <a:spAutoFit/>
            </a:bodyPr>
            <a:lstStyle/>
            <a:p>
              <a:pPr>
                <a:lnSpc>
                  <a:spcPts val="1800"/>
                </a:lnSpc>
              </a:pPr>
              <a:endParaRPr lang="en-US" sz="1000" i="1" dirty="0">
                <a:solidFill>
                  <a:schemeClr val="tx2"/>
                </a:solidFill>
                <a:latin typeface="Century Gothic" panose="020B0502020202020204" pitchFamily="34" charset="0"/>
                <a:cs typeface="Segoe UI Light" panose="020B0502040204020203" pitchFamily="34" charset="0"/>
              </a:endParaRPr>
            </a:p>
          </p:txBody>
        </p:sp>
      </p:grpSp>
      <p:grpSp>
        <p:nvGrpSpPr>
          <p:cNvPr id="94" name="Group 93">
            <a:extLst>
              <a:ext uri="{FF2B5EF4-FFF2-40B4-BE49-F238E27FC236}">
                <a16:creationId xmlns:a16="http://schemas.microsoft.com/office/drawing/2014/main" id="{9555F528-39A3-4FD7-804E-BD7AA0E0FF2A}"/>
              </a:ext>
            </a:extLst>
          </p:cNvPr>
          <p:cNvGrpSpPr/>
          <p:nvPr/>
        </p:nvGrpSpPr>
        <p:grpSpPr>
          <a:xfrm>
            <a:off x="1980011" y="2360894"/>
            <a:ext cx="4167869" cy="1754326"/>
            <a:chOff x="2698855" y="-1341630"/>
            <a:chExt cx="4057237" cy="3637856"/>
          </a:xfrm>
        </p:grpSpPr>
        <p:sp>
          <p:nvSpPr>
            <p:cNvPr id="95" name="Rectangle 94">
              <a:extLst>
                <a:ext uri="{FF2B5EF4-FFF2-40B4-BE49-F238E27FC236}">
                  <a16:creationId xmlns:a16="http://schemas.microsoft.com/office/drawing/2014/main" id="{D57C1456-3742-4A7F-9B1B-6A218AA83704}"/>
                </a:ext>
              </a:extLst>
            </p:cNvPr>
            <p:cNvSpPr/>
            <p:nvPr/>
          </p:nvSpPr>
          <p:spPr>
            <a:xfrm>
              <a:off x="5308506" y="-1341630"/>
              <a:ext cx="1447586" cy="3637856"/>
            </a:xfrm>
            <a:prstGeom prst="rect">
              <a:avLst/>
            </a:prstGeom>
          </p:spPr>
          <p:txBody>
            <a:bodyPr wrap="square">
              <a:spAutoFit/>
            </a:bodyPr>
            <a:lstStyle/>
            <a:p>
              <a:r>
                <a:rPr lang="en-US" sz="1200" b="1" dirty="0">
                  <a:latin typeface="Century Gothic" panose="020B0502020202020204" pitchFamily="34" charset="0"/>
                  <a:cs typeface="Segoe UI Light" panose="020B0502040204020203" pitchFamily="34" charset="0"/>
                </a:rPr>
                <a:t>People who prefer social media for news are more likely to share made-up news and information than those who prefer other pathways</a:t>
              </a:r>
            </a:p>
          </p:txBody>
        </p:sp>
        <p:sp>
          <p:nvSpPr>
            <p:cNvPr id="96" name="Rectangle 95">
              <a:extLst>
                <a:ext uri="{FF2B5EF4-FFF2-40B4-BE49-F238E27FC236}">
                  <a16:creationId xmlns:a16="http://schemas.microsoft.com/office/drawing/2014/main" id="{2975289D-7E9E-4BDC-BCCF-4AE44ABF3494}"/>
                </a:ext>
              </a:extLst>
            </p:cNvPr>
            <p:cNvSpPr/>
            <p:nvPr/>
          </p:nvSpPr>
          <p:spPr>
            <a:xfrm>
              <a:off x="2698855" y="1170324"/>
              <a:ext cx="2357225" cy="293863"/>
            </a:xfrm>
            <a:prstGeom prst="rect">
              <a:avLst/>
            </a:prstGeom>
          </p:spPr>
          <p:txBody>
            <a:bodyPr wrap="square">
              <a:spAutoFit/>
            </a:bodyPr>
            <a:lstStyle/>
            <a:p>
              <a:pPr>
                <a:lnSpc>
                  <a:spcPts val="1800"/>
                </a:lnSpc>
              </a:pPr>
              <a:endParaRPr lang="en-US" sz="1000" dirty="0">
                <a:solidFill>
                  <a:schemeClr val="tx2"/>
                </a:solidFill>
                <a:latin typeface="Century Gothic" panose="020B0502020202020204" pitchFamily="34" charset="0"/>
                <a:cs typeface="Segoe UI Light" panose="020B0502040204020203" pitchFamily="34" charset="0"/>
              </a:endParaRPr>
            </a:p>
          </p:txBody>
        </p:sp>
      </p:grpSp>
      <p:sp>
        <p:nvSpPr>
          <p:cNvPr id="48" name="Rectangle: Rounded Corners 1">
            <a:extLst>
              <a:ext uri="{FF2B5EF4-FFF2-40B4-BE49-F238E27FC236}">
                <a16:creationId xmlns:a16="http://schemas.microsoft.com/office/drawing/2014/main" id="{6A23737A-E957-4939-9C83-0A7C79095B61}"/>
              </a:ext>
            </a:extLst>
          </p:cNvPr>
          <p:cNvSpPr/>
          <p:nvPr/>
        </p:nvSpPr>
        <p:spPr>
          <a:xfrm>
            <a:off x="8179660" y="1272515"/>
            <a:ext cx="2845562" cy="4100391"/>
          </a:xfrm>
          <a:prstGeom prst="roundRect">
            <a:avLst>
              <a:gd name="adj" fmla="val 4837"/>
            </a:avLst>
          </a:prstGeom>
          <a:solidFill>
            <a:srgbClr val="0B2C4E"/>
          </a:solidFill>
          <a:ln>
            <a:noFill/>
          </a:ln>
          <a:effectLst>
            <a:outerShdw blurRad="2540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pic>
        <p:nvPicPr>
          <p:cNvPr id="52" name="Picture 4" descr="Top Six Fake News Stories Shared About Ongoing Farmers Protests In Delhi">
            <a:extLst>
              <a:ext uri="{FF2B5EF4-FFF2-40B4-BE49-F238E27FC236}">
                <a16:creationId xmlns:a16="http://schemas.microsoft.com/office/drawing/2014/main" id="{C8781F90-3724-4C55-ADF8-37B56E759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3334" y="1505156"/>
            <a:ext cx="2278213" cy="160892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53" name="Picture 2" descr="7 FAKE coronavirus stories you must NOT fall for | 7 News – India TV">
            <a:extLst>
              <a:ext uri="{FF2B5EF4-FFF2-40B4-BE49-F238E27FC236}">
                <a16:creationId xmlns:a16="http://schemas.microsoft.com/office/drawing/2014/main" id="{D5D8473D-F63B-49DC-BA9C-71442CB9D6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6121" y="3333258"/>
            <a:ext cx="1881712" cy="1716586"/>
          </a:xfrm>
          <a:prstGeom prst="rect">
            <a:avLst/>
          </a:prstGeom>
          <a:noFill/>
          <a:effectLst>
            <a:glow>
              <a:schemeClr val="accent1"/>
            </a:glow>
            <a:outerShdw blurRad="50800" dist="50800" dir="5400000" sx="41000" sy="41000" algn="ctr" rotWithShape="0">
              <a:srgbClr val="000000">
                <a:alpha val="57000"/>
              </a:srgbClr>
            </a:outerShdw>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00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50000" fill="hold" grpId="0"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5000" fill="hold"/>
                                        <p:tgtEl>
                                          <p:spTgt spid="150"/>
                                        </p:tgtEl>
                                        <p:attrNameLst>
                                          <p:attrName>ppt_x</p:attrName>
                                        </p:attrNameLst>
                                      </p:cBhvr>
                                      <p:tavLst>
                                        <p:tav tm="0">
                                          <p:val>
                                            <p:strVal val="1+#ppt_w/2"/>
                                          </p:val>
                                        </p:tav>
                                        <p:tav tm="100000">
                                          <p:val>
                                            <p:strVal val="#ppt_x"/>
                                          </p:val>
                                        </p:tav>
                                      </p:tavLst>
                                    </p:anim>
                                    <p:anim calcmode="lin" valueType="num">
                                      <p:cBhvr additive="base">
                                        <p:cTn id="8" dur="5000" fill="hold"/>
                                        <p:tgtEl>
                                          <p:spTgt spid="150"/>
                                        </p:tgtEl>
                                        <p:attrNameLst>
                                          <p:attrName>ppt_y</p:attrName>
                                        </p:attrNameLst>
                                      </p:cBhvr>
                                      <p:tavLst>
                                        <p:tav tm="0">
                                          <p:val>
                                            <p:strVal val="0-#ppt_h/2"/>
                                          </p:val>
                                        </p:tav>
                                        <p:tav tm="100000">
                                          <p:val>
                                            <p:strVal val="#ppt_y"/>
                                          </p:val>
                                        </p:tav>
                                      </p:tavLst>
                                    </p:anim>
                                  </p:childTnLst>
                                </p:cTn>
                              </p:par>
                              <p:par>
                                <p:cTn id="9" presetID="2" presetClass="entr" presetSubtype="12" decel="50000"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0" fill="hold"/>
                                        <p:tgtEl>
                                          <p:spTgt spid="149"/>
                                        </p:tgtEl>
                                        <p:attrNameLst>
                                          <p:attrName>ppt_x</p:attrName>
                                        </p:attrNameLst>
                                      </p:cBhvr>
                                      <p:tavLst>
                                        <p:tav tm="0">
                                          <p:val>
                                            <p:strVal val="0-#ppt_w/2"/>
                                          </p:val>
                                        </p:tav>
                                        <p:tav tm="100000">
                                          <p:val>
                                            <p:strVal val="#ppt_x"/>
                                          </p:val>
                                        </p:tav>
                                      </p:tavLst>
                                    </p:anim>
                                    <p:anim calcmode="lin" valueType="num">
                                      <p:cBhvr additive="base">
                                        <p:cTn id="12" dur="5000" fill="hold"/>
                                        <p:tgtEl>
                                          <p:spTgt spid="149"/>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1000"/>
                                        <p:tgtEl>
                                          <p:spTgt spid="99"/>
                                        </p:tgtEl>
                                      </p:cBhvr>
                                    </p:animEffect>
                                    <p:anim calcmode="lin" valueType="num">
                                      <p:cBhvr>
                                        <p:cTn id="16" dur="1000" fill="hold"/>
                                        <p:tgtEl>
                                          <p:spTgt spid="99"/>
                                        </p:tgtEl>
                                        <p:attrNameLst>
                                          <p:attrName>ppt_x</p:attrName>
                                        </p:attrNameLst>
                                      </p:cBhvr>
                                      <p:tavLst>
                                        <p:tav tm="0">
                                          <p:val>
                                            <p:strVal val="#ppt_x"/>
                                          </p:val>
                                        </p:tav>
                                        <p:tav tm="100000">
                                          <p:val>
                                            <p:strVal val="#ppt_x"/>
                                          </p:val>
                                        </p:tav>
                                      </p:tavLst>
                                    </p:anim>
                                    <p:anim calcmode="lin" valueType="num">
                                      <p:cBhvr>
                                        <p:cTn id="17" dur="1000" fill="hold"/>
                                        <p:tgtEl>
                                          <p:spTgt spid="99"/>
                                        </p:tgtEl>
                                        <p:attrNameLst>
                                          <p:attrName>ppt_y</p:attrName>
                                        </p:attrNameLst>
                                      </p:cBhvr>
                                      <p:tavLst>
                                        <p:tav tm="0">
                                          <p:val>
                                            <p:strVal val="#ppt_y+.1"/>
                                          </p:val>
                                        </p:tav>
                                        <p:tav tm="100000">
                                          <p:val>
                                            <p:strVal val="#ppt_y"/>
                                          </p:val>
                                        </p:tav>
                                      </p:tavLst>
                                    </p:anim>
                                  </p:childTnLst>
                                </p:cTn>
                              </p:par>
                              <p:par>
                                <p:cTn id="18" presetID="21" presetClass="entr" presetSubtype="1" fill="hold" nodeType="withEffect">
                                  <p:stCondLst>
                                    <p:cond delay="1000"/>
                                  </p:stCondLst>
                                  <p:childTnLst>
                                    <p:set>
                                      <p:cBhvr>
                                        <p:cTn id="19" dur="1" fill="hold">
                                          <p:stCondLst>
                                            <p:cond delay="0"/>
                                          </p:stCondLst>
                                        </p:cTn>
                                        <p:tgtEl>
                                          <p:spTgt spid="73"/>
                                        </p:tgtEl>
                                        <p:attrNameLst>
                                          <p:attrName>style.visibility</p:attrName>
                                        </p:attrNameLst>
                                      </p:cBhvr>
                                      <p:to>
                                        <p:strVal val="visible"/>
                                      </p:to>
                                    </p:set>
                                    <p:animEffect transition="in" filter="wheel(1)">
                                      <p:cBhvr>
                                        <p:cTn id="20" dur="2000"/>
                                        <p:tgtEl>
                                          <p:spTgt spid="73"/>
                                        </p:tgtEl>
                                      </p:cBhvr>
                                    </p:animEffect>
                                  </p:childTnLst>
                                </p:cTn>
                              </p:par>
                              <p:par>
                                <p:cTn id="21" presetID="10" presetClass="entr" presetSubtype="0" fill="hold" nodeType="withEffect">
                                  <p:stCondLst>
                                    <p:cond delay="200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1500"/>
                                        <p:tgtEl>
                                          <p:spTgt spid="86"/>
                                        </p:tgtEl>
                                      </p:cBhvr>
                                    </p:animEffect>
                                  </p:childTnLst>
                                </p:cTn>
                              </p:par>
                              <p:par>
                                <p:cTn id="24" presetID="10" presetClass="entr" presetSubtype="0" fill="hold" nodeType="withEffect">
                                  <p:stCondLst>
                                    <p:cond delay="2000"/>
                                  </p:stCondLst>
                                  <p:childTnLst>
                                    <p:set>
                                      <p:cBhvr>
                                        <p:cTn id="25" dur="1" fill="hold">
                                          <p:stCondLst>
                                            <p:cond delay="0"/>
                                          </p:stCondLst>
                                        </p:cTn>
                                        <p:tgtEl>
                                          <p:spTgt spid="122"/>
                                        </p:tgtEl>
                                        <p:attrNameLst>
                                          <p:attrName>style.visibility</p:attrName>
                                        </p:attrNameLst>
                                      </p:cBhvr>
                                      <p:to>
                                        <p:strVal val="visible"/>
                                      </p:to>
                                    </p:set>
                                    <p:animEffect transition="in" filter="fade">
                                      <p:cBhvr>
                                        <p:cTn id="26" dur="1500"/>
                                        <p:tgtEl>
                                          <p:spTgt spid="122"/>
                                        </p:tgtEl>
                                      </p:cBhvr>
                                    </p:animEffect>
                                  </p:childTnLst>
                                </p:cTn>
                              </p:par>
                              <p:par>
                                <p:cTn id="27" presetID="10" presetClass="entr" presetSubtype="0" fill="hold" nodeType="withEffect">
                                  <p:stCondLst>
                                    <p:cond delay="200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1500"/>
                                        <p:tgtEl>
                                          <p:spTgt spid="130"/>
                                        </p:tgtEl>
                                      </p:cBhvr>
                                    </p:animEffect>
                                  </p:childTnLst>
                                </p:cTn>
                              </p:par>
                              <p:par>
                                <p:cTn id="30" presetID="23" presetClass="entr" presetSubtype="272" fill="hold" grpId="0" nodeType="withEffect">
                                  <p:stCondLst>
                                    <p:cond delay="1000"/>
                                  </p:stCondLst>
                                  <p:childTnLst>
                                    <p:set>
                                      <p:cBhvr>
                                        <p:cTn id="31" dur="1" fill="hold">
                                          <p:stCondLst>
                                            <p:cond delay="0"/>
                                          </p:stCondLst>
                                        </p:cTn>
                                        <p:tgtEl>
                                          <p:spTgt spid="98"/>
                                        </p:tgtEl>
                                        <p:attrNameLst>
                                          <p:attrName>style.visibility</p:attrName>
                                        </p:attrNameLst>
                                      </p:cBhvr>
                                      <p:to>
                                        <p:strVal val="visible"/>
                                      </p:to>
                                    </p:set>
                                    <p:anim calcmode="lin" valueType="num">
                                      <p:cBhvr>
                                        <p:cTn id="32" dur="2000" fill="hold"/>
                                        <p:tgtEl>
                                          <p:spTgt spid="98"/>
                                        </p:tgtEl>
                                        <p:attrNameLst>
                                          <p:attrName>ppt_w</p:attrName>
                                        </p:attrNameLst>
                                      </p:cBhvr>
                                      <p:tavLst>
                                        <p:tav tm="0">
                                          <p:val>
                                            <p:strVal val="2/3*#ppt_w"/>
                                          </p:val>
                                        </p:tav>
                                        <p:tav tm="100000">
                                          <p:val>
                                            <p:strVal val="#ppt_w"/>
                                          </p:val>
                                        </p:tav>
                                      </p:tavLst>
                                    </p:anim>
                                    <p:anim calcmode="lin" valueType="num">
                                      <p:cBhvr>
                                        <p:cTn id="33" dur="2000" fill="hold"/>
                                        <p:tgtEl>
                                          <p:spTgt spid="98"/>
                                        </p:tgtEl>
                                        <p:attrNameLst>
                                          <p:attrName>ppt_h</p:attrName>
                                        </p:attrNameLst>
                                      </p:cBhvr>
                                      <p:tavLst>
                                        <p:tav tm="0">
                                          <p:val>
                                            <p:strVal val="2/3*#ppt_h"/>
                                          </p:val>
                                        </p:tav>
                                        <p:tav tm="100000">
                                          <p:val>
                                            <p:strVal val="#ppt_h"/>
                                          </p:val>
                                        </p:tav>
                                      </p:tavLst>
                                    </p:anim>
                                  </p:childTnLst>
                                </p:cTn>
                              </p:par>
                              <p:par>
                                <p:cTn id="34" presetID="23" presetClass="entr" presetSubtype="272" fill="hold" grpId="0" nodeType="withEffect">
                                  <p:stCondLst>
                                    <p:cond delay="1000"/>
                                  </p:stCondLst>
                                  <p:childTnLst>
                                    <p:set>
                                      <p:cBhvr>
                                        <p:cTn id="35" dur="1" fill="hold">
                                          <p:stCondLst>
                                            <p:cond delay="0"/>
                                          </p:stCondLst>
                                        </p:cTn>
                                        <p:tgtEl>
                                          <p:spTgt spid="101"/>
                                        </p:tgtEl>
                                        <p:attrNameLst>
                                          <p:attrName>style.visibility</p:attrName>
                                        </p:attrNameLst>
                                      </p:cBhvr>
                                      <p:to>
                                        <p:strVal val="visible"/>
                                      </p:to>
                                    </p:set>
                                    <p:anim calcmode="lin" valueType="num">
                                      <p:cBhvr>
                                        <p:cTn id="36" dur="2000" fill="hold"/>
                                        <p:tgtEl>
                                          <p:spTgt spid="101"/>
                                        </p:tgtEl>
                                        <p:attrNameLst>
                                          <p:attrName>ppt_w</p:attrName>
                                        </p:attrNameLst>
                                      </p:cBhvr>
                                      <p:tavLst>
                                        <p:tav tm="0">
                                          <p:val>
                                            <p:strVal val="2/3*#ppt_w"/>
                                          </p:val>
                                        </p:tav>
                                        <p:tav tm="100000">
                                          <p:val>
                                            <p:strVal val="#ppt_w"/>
                                          </p:val>
                                        </p:tav>
                                      </p:tavLst>
                                    </p:anim>
                                    <p:anim calcmode="lin" valueType="num">
                                      <p:cBhvr>
                                        <p:cTn id="37" dur="2000" fill="hold"/>
                                        <p:tgtEl>
                                          <p:spTgt spid="101"/>
                                        </p:tgtEl>
                                        <p:attrNameLst>
                                          <p:attrName>ppt_h</p:attrName>
                                        </p:attrNameLst>
                                      </p:cBhvr>
                                      <p:tavLst>
                                        <p:tav tm="0">
                                          <p:val>
                                            <p:strVal val="2/3*#ppt_h"/>
                                          </p:val>
                                        </p:tav>
                                        <p:tav tm="100000">
                                          <p:val>
                                            <p:strVal val="#ppt_h"/>
                                          </p:val>
                                        </p:tav>
                                      </p:tavLst>
                                    </p:anim>
                                  </p:childTnLst>
                                </p:cTn>
                              </p:par>
                              <p:par>
                                <p:cTn id="38" presetID="23" presetClass="entr" presetSubtype="272" fill="hold" grpId="0" nodeType="withEffect">
                                  <p:stCondLst>
                                    <p:cond delay="1000"/>
                                  </p:stCondLst>
                                  <p:childTnLst>
                                    <p:set>
                                      <p:cBhvr>
                                        <p:cTn id="39" dur="1" fill="hold">
                                          <p:stCondLst>
                                            <p:cond delay="0"/>
                                          </p:stCondLst>
                                        </p:cTn>
                                        <p:tgtEl>
                                          <p:spTgt spid="139"/>
                                        </p:tgtEl>
                                        <p:attrNameLst>
                                          <p:attrName>style.visibility</p:attrName>
                                        </p:attrNameLst>
                                      </p:cBhvr>
                                      <p:to>
                                        <p:strVal val="visible"/>
                                      </p:to>
                                    </p:set>
                                    <p:anim calcmode="lin" valueType="num">
                                      <p:cBhvr>
                                        <p:cTn id="40" dur="2000" fill="hold"/>
                                        <p:tgtEl>
                                          <p:spTgt spid="139"/>
                                        </p:tgtEl>
                                        <p:attrNameLst>
                                          <p:attrName>ppt_w</p:attrName>
                                        </p:attrNameLst>
                                      </p:cBhvr>
                                      <p:tavLst>
                                        <p:tav tm="0">
                                          <p:val>
                                            <p:strVal val="2/3*#ppt_w"/>
                                          </p:val>
                                        </p:tav>
                                        <p:tav tm="100000">
                                          <p:val>
                                            <p:strVal val="#ppt_w"/>
                                          </p:val>
                                        </p:tav>
                                      </p:tavLst>
                                    </p:anim>
                                    <p:anim calcmode="lin" valueType="num">
                                      <p:cBhvr>
                                        <p:cTn id="41" dur="2000" fill="hold"/>
                                        <p:tgtEl>
                                          <p:spTgt spid="139"/>
                                        </p:tgtEl>
                                        <p:attrNameLst>
                                          <p:attrName>ppt_h</p:attrName>
                                        </p:attrNameLst>
                                      </p:cBhvr>
                                      <p:tavLst>
                                        <p:tav tm="0">
                                          <p:val>
                                            <p:strVal val="2/3*#ppt_h"/>
                                          </p:val>
                                        </p:tav>
                                        <p:tav tm="100000">
                                          <p:val>
                                            <p:strVal val="#ppt_h"/>
                                          </p:val>
                                        </p:tav>
                                      </p:tavLst>
                                    </p:anim>
                                  </p:childTnLst>
                                </p:cTn>
                              </p:par>
                              <p:par>
                                <p:cTn id="42" presetID="23" presetClass="entr" presetSubtype="272" fill="hold" grpId="0" nodeType="withEffect">
                                  <p:stCondLst>
                                    <p:cond delay="1000"/>
                                  </p:stCondLst>
                                  <p:childTnLst>
                                    <p:set>
                                      <p:cBhvr>
                                        <p:cTn id="43" dur="1" fill="hold">
                                          <p:stCondLst>
                                            <p:cond delay="0"/>
                                          </p:stCondLst>
                                        </p:cTn>
                                        <p:tgtEl>
                                          <p:spTgt spid="140"/>
                                        </p:tgtEl>
                                        <p:attrNameLst>
                                          <p:attrName>style.visibility</p:attrName>
                                        </p:attrNameLst>
                                      </p:cBhvr>
                                      <p:to>
                                        <p:strVal val="visible"/>
                                      </p:to>
                                    </p:set>
                                    <p:anim calcmode="lin" valueType="num">
                                      <p:cBhvr>
                                        <p:cTn id="44" dur="2000" fill="hold"/>
                                        <p:tgtEl>
                                          <p:spTgt spid="140"/>
                                        </p:tgtEl>
                                        <p:attrNameLst>
                                          <p:attrName>ppt_w</p:attrName>
                                        </p:attrNameLst>
                                      </p:cBhvr>
                                      <p:tavLst>
                                        <p:tav tm="0">
                                          <p:val>
                                            <p:strVal val="2/3*#ppt_w"/>
                                          </p:val>
                                        </p:tav>
                                        <p:tav tm="100000">
                                          <p:val>
                                            <p:strVal val="#ppt_w"/>
                                          </p:val>
                                        </p:tav>
                                      </p:tavLst>
                                    </p:anim>
                                    <p:anim calcmode="lin" valueType="num">
                                      <p:cBhvr>
                                        <p:cTn id="45" dur="2000" fill="hold"/>
                                        <p:tgtEl>
                                          <p:spTgt spid="140"/>
                                        </p:tgtEl>
                                        <p:attrNameLst>
                                          <p:attrName>ppt_h</p:attrName>
                                        </p:attrNameLst>
                                      </p:cBhvr>
                                      <p:tavLst>
                                        <p:tav tm="0">
                                          <p:val>
                                            <p:strVal val="2/3*#ppt_h"/>
                                          </p:val>
                                        </p:tav>
                                        <p:tav tm="100000">
                                          <p:val>
                                            <p:strVal val="#ppt_h"/>
                                          </p:val>
                                        </p:tav>
                                      </p:tavLst>
                                    </p:anim>
                                  </p:childTnLst>
                                </p:cTn>
                              </p:par>
                              <p:par>
                                <p:cTn id="46" presetID="23" presetClass="entr" presetSubtype="272" fill="hold" grpId="0" nodeType="withEffect">
                                  <p:stCondLst>
                                    <p:cond delay="1000"/>
                                  </p:stCondLst>
                                  <p:childTnLst>
                                    <p:set>
                                      <p:cBhvr>
                                        <p:cTn id="47" dur="1" fill="hold">
                                          <p:stCondLst>
                                            <p:cond delay="0"/>
                                          </p:stCondLst>
                                        </p:cTn>
                                        <p:tgtEl>
                                          <p:spTgt spid="107"/>
                                        </p:tgtEl>
                                        <p:attrNameLst>
                                          <p:attrName>style.visibility</p:attrName>
                                        </p:attrNameLst>
                                      </p:cBhvr>
                                      <p:to>
                                        <p:strVal val="visible"/>
                                      </p:to>
                                    </p:set>
                                    <p:anim calcmode="lin" valueType="num">
                                      <p:cBhvr>
                                        <p:cTn id="48" dur="2000" fill="hold"/>
                                        <p:tgtEl>
                                          <p:spTgt spid="107"/>
                                        </p:tgtEl>
                                        <p:attrNameLst>
                                          <p:attrName>ppt_w</p:attrName>
                                        </p:attrNameLst>
                                      </p:cBhvr>
                                      <p:tavLst>
                                        <p:tav tm="0">
                                          <p:val>
                                            <p:strVal val="2/3*#ppt_w"/>
                                          </p:val>
                                        </p:tav>
                                        <p:tav tm="100000">
                                          <p:val>
                                            <p:strVal val="#ppt_w"/>
                                          </p:val>
                                        </p:tav>
                                      </p:tavLst>
                                    </p:anim>
                                    <p:anim calcmode="lin" valueType="num">
                                      <p:cBhvr>
                                        <p:cTn id="49" dur="2000" fill="hold"/>
                                        <p:tgtEl>
                                          <p:spTgt spid="107"/>
                                        </p:tgtEl>
                                        <p:attrNameLst>
                                          <p:attrName>ppt_h</p:attrName>
                                        </p:attrNameLst>
                                      </p:cBhvr>
                                      <p:tavLst>
                                        <p:tav tm="0">
                                          <p:val>
                                            <p:strVal val="2/3*#ppt_h"/>
                                          </p:val>
                                        </p:tav>
                                        <p:tav tm="100000">
                                          <p:val>
                                            <p:strVal val="#ppt_h"/>
                                          </p:val>
                                        </p:tav>
                                      </p:tavLst>
                                    </p:anim>
                                  </p:childTnLst>
                                </p:cTn>
                              </p:par>
                              <p:par>
                                <p:cTn id="50" presetID="8" presetClass="emph" presetSubtype="0" fill="hold" grpId="1" nodeType="withEffect">
                                  <p:stCondLst>
                                    <p:cond delay="0"/>
                                  </p:stCondLst>
                                  <p:childTnLst>
                                    <p:animRot by="21600000">
                                      <p:cBhvr>
                                        <p:cTn id="51" dur="30000" fill="hold"/>
                                        <p:tgtEl>
                                          <p:spTgt spid="98"/>
                                        </p:tgtEl>
                                        <p:attrNameLst>
                                          <p:attrName>r</p:attrName>
                                        </p:attrNameLst>
                                      </p:cBhvr>
                                    </p:animRot>
                                  </p:childTnLst>
                                </p:cTn>
                              </p:par>
                              <p:par>
                                <p:cTn id="52" presetID="8" presetClass="emph" presetSubtype="0" fill="hold" grpId="1" nodeType="withEffect">
                                  <p:stCondLst>
                                    <p:cond delay="0"/>
                                  </p:stCondLst>
                                  <p:childTnLst>
                                    <p:animRot by="-21600000">
                                      <p:cBhvr>
                                        <p:cTn id="53" dur="30000" fill="hold"/>
                                        <p:tgtEl>
                                          <p:spTgt spid="101"/>
                                        </p:tgtEl>
                                        <p:attrNameLst>
                                          <p:attrName>r</p:attrName>
                                        </p:attrNameLst>
                                      </p:cBhvr>
                                    </p:animRot>
                                  </p:childTnLst>
                                </p:cTn>
                              </p:par>
                              <p:par>
                                <p:cTn id="54" presetID="8" presetClass="emph" presetSubtype="0" fill="hold" grpId="1" nodeType="withEffect">
                                  <p:stCondLst>
                                    <p:cond delay="0"/>
                                  </p:stCondLst>
                                  <p:childTnLst>
                                    <p:animRot by="21600000">
                                      <p:cBhvr>
                                        <p:cTn id="55" dur="30000" fill="hold"/>
                                        <p:tgtEl>
                                          <p:spTgt spid="139"/>
                                        </p:tgtEl>
                                        <p:attrNameLst>
                                          <p:attrName>r</p:attrName>
                                        </p:attrNameLst>
                                      </p:cBhvr>
                                    </p:animRot>
                                  </p:childTnLst>
                                </p:cTn>
                              </p:par>
                              <p:par>
                                <p:cTn id="56" presetID="8" presetClass="emph" presetSubtype="0" fill="hold" grpId="1" nodeType="withEffect">
                                  <p:stCondLst>
                                    <p:cond delay="0"/>
                                  </p:stCondLst>
                                  <p:childTnLst>
                                    <p:animRot by="21600000">
                                      <p:cBhvr>
                                        <p:cTn id="57" dur="30000" fill="hold"/>
                                        <p:tgtEl>
                                          <p:spTgt spid="140"/>
                                        </p:tgtEl>
                                        <p:attrNameLst>
                                          <p:attrName>r</p:attrName>
                                        </p:attrNameLst>
                                      </p:cBhvr>
                                    </p:animRot>
                                  </p:childTnLst>
                                </p:cTn>
                              </p:par>
                              <p:par>
                                <p:cTn id="58" presetID="8" presetClass="emph" presetSubtype="0" fill="hold" grpId="1" nodeType="withEffect">
                                  <p:stCondLst>
                                    <p:cond delay="0"/>
                                  </p:stCondLst>
                                  <p:childTnLst>
                                    <p:animRot by="-21600000">
                                      <p:cBhvr>
                                        <p:cTn id="59" dur="30000" fill="hold"/>
                                        <p:tgtEl>
                                          <p:spTgt spid="107"/>
                                        </p:tgtEl>
                                        <p:attrNameLst>
                                          <p:attrName>r</p:attrName>
                                        </p:attrNameLst>
                                      </p:cBhvr>
                                    </p:animRot>
                                  </p:childTnLst>
                                </p:cTn>
                              </p:par>
                              <p:par>
                                <p:cTn id="60" presetID="42"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1000"/>
                                        <p:tgtEl>
                                          <p:spTgt spid="67"/>
                                        </p:tgtEl>
                                      </p:cBhvr>
                                    </p:animEffect>
                                    <p:anim calcmode="lin" valueType="num">
                                      <p:cBhvr>
                                        <p:cTn id="63" dur="1000" fill="hold"/>
                                        <p:tgtEl>
                                          <p:spTgt spid="67"/>
                                        </p:tgtEl>
                                        <p:attrNameLst>
                                          <p:attrName>ppt_x</p:attrName>
                                        </p:attrNameLst>
                                      </p:cBhvr>
                                      <p:tavLst>
                                        <p:tav tm="0">
                                          <p:val>
                                            <p:strVal val="#ppt_x"/>
                                          </p:val>
                                        </p:tav>
                                        <p:tav tm="100000">
                                          <p:val>
                                            <p:strVal val="#ppt_x"/>
                                          </p:val>
                                        </p:tav>
                                      </p:tavLst>
                                    </p:anim>
                                    <p:anim calcmode="lin" valueType="num">
                                      <p:cBhvr>
                                        <p:cTn id="64" dur="1000" fill="hold"/>
                                        <p:tgtEl>
                                          <p:spTgt spid="67"/>
                                        </p:tgtEl>
                                        <p:attrNameLst>
                                          <p:attrName>ppt_y</p:attrName>
                                        </p:attrNameLst>
                                      </p:cBhvr>
                                      <p:tavLst>
                                        <p:tav tm="0">
                                          <p:val>
                                            <p:strVal val="#ppt_y+.1"/>
                                          </p:val>
                                        </p:tav>
                                        <p:tav tm="100000">
                                          <p:val>
                                            <p:strVal val="#ppt_y"/>
                                          </p:val>
                                        </p:tav>
                                      </p:tavLst>
                                    </p:anim>
                                  </p:childTnLst>
                                </p:cTn>
                              </p:par>
                              <p:par>
                                <p:cTn id="65" presetID="21" presetClass="entr" presetSubtype="1" fill="hold" nodeType="withEffect">
                                  <p:stCondLst>
                                    <p:cond delay="1000"/>
                                  </p:stCondLst>
                                  <p:childTnLst>
                                    <p:set>
                                      <p:cBhvr>
                                        <p:cTn id="66" dur="1" fill="hold">
                                          <p:stCondLst>
                                            <p:cond delay="0"/>
                                          </p:stCondLst>
                                        </p:cTn>
                                        <p:tgtEl>
                                          <p:spTgt spid="68"/>
                                        </p:tgtEl>
                                        <p:attrNameLst>
                                          <p:attrName>style.visibility</p:attrName>
                                        </p:attrNameLst>
                                      </p:cBhvr>
                                      <p:to>
                                        <p:strVal val="visible"/>
                                      </p:to>
                                    </p:set>
                                    <p:animEffect transition="in" filter="wheel(1)">
                                      <p:cBhvr>
                                        <p:cTn id="67" dur="2000"/>
                                        <p:tgtEl>
                                          <p:spTgt spid="68"/>
                                        </p:tgtEl>
                                      </p:cBhvr>
                                    </p:animEffect>
                                  </p:childTnLst>
                                </p:cTn>
                              </p:par>
                              <p:par>
                                <p:cTn id="68" presetID="10" presetClass="entr" presetSubtype="0" fill="hold" nodeType="withEffect">
                                  <p:stCondLst>
                                    <p:cond delay="200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1500"/>
                                        <p:tgtEl>
                                          <p:spTgt spid="71"/>
                                        </p:tgtEl>
                                      </p:cBhvr>
                                    </p:animEffect>
                                  </p:childTnLst>
                                </p:cTn>
                              </p:par>
                              <p:par>
                                <p:cTn id="71" presetID="10" presetClass="entr" presetSubtype="0" fill="hold" nodeType="withEffect">
                                  <p:stCondLst>
                                    <p:cond delay="200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1500"/>
                                        <p:tgtEl>
                                          <p:spTgt spid="76"/>
                                        </p:tgtEl>
                                      </p:cBhvr>
                                    </p:animEffect>
                                  </p:childTnLst>
                                </p:cTn>
                              </p:par>
                              <p:par>
                                <p:cTn id="74" presetID="10" presetClass="entr" presetSubtype="0" fill="hold" nodeType="withEffect">
                                  <p:stCondLst>
                                    <p:cond delay="2000"/>
                                  </p:stCondLst>
                                  <p:childTnLst>
                                    <p:set>
                                      <p:cBhvr>
                                        <p:cTn id="75" dur="1" fill="hold">
                                          <p:stCondLst>
                                            <p:cond delay="0"/>
                                          </p:stCondLst>
                                        </p:cTn>
                                        <p:tgtEl>
                                          <p:spTgt spid="84"/>
                                        </p:tgtEl>
                                        <p:attrNameLst>
                                          <p:attrName>style.visibility</p:attrName>
                                        </p:attrNameLst>
                                      </p:cBhvr>
                                      <p:to>
                                        <p:strVal val="visible"/>
                                      </p:to>
                                    </p:set>
                                    <p:animEffect transition="in" filter="fade">
                                      <p:cBhvr>
                                        <p:cTn id="76" dur="1500"/>
                                        <p:tgtEl>
                                          <p:spTgt spid="84"/>
                                        </p:tgtEl>
                                      </p:cBhvr>
                                    </p:animEffect>
                                  </p:childTnLst>
                                </p:cTn>
                              </p:par>
                              <p:par>
                                <p:cTn id="77" presetID="47"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fade">
                                      <p:cBhvr>
                                        <p:cTn id="79" dur="1000"/>
                                        <p:tgtEl>
                                          <p:spTgt spid="93"/>
                                        </p:tgtEl>
                                      </p:cBhvr>
                                    </p:animEffect>
                                    <p:anim calcmode="lin" valueType="num">
                                      <p:cBhvr>
                                        <p:cTn id="80" dur="1000" fill="hold"/>
                                        <p:tgtEl>
                                          <p:spTgt spid="93"/>
                                        </p:tgtEl>
                                        <p:attrNameLst>
                                          <p:attrName>ppt_x</p:attrName>
                                        </p:attrNameLst>
                                      </p:cBhvr>
                                      <p:tavLst>
                                        <p:tav tm="0">
                                          <p:val>
                                            <p:strVal val="#ppt_x"/>
                                          </p:val>
                                        </p:tav>
                                        <p:tav tm="100000">
                                          <p:val>
                                            <p:strVal val="#ppt_x"/>
                                          </p:val>
                                        </p:tav>
                                      </p:tavLst>
                                    </p:anim>
                                    <p:anim calcmode="lin" valueType="num">
                                      <p:cBhvr>
                                        <p:cTn id="81" dur="1000" fill="hold"/>
                                        <p:tgtEl>
                                          <p:spTgt spid="93"/>
                                        </p:tgtEl>
                                        <p:attrNameLst>
                                          <p:attrName>ppt_y</p:attrName>
                                        </p:attrNameLst>
                                      </p:cBhvr>
                                      <p:tavLst>
                                        <p:tav tm="0">
                                          <p:val>
                                            <p:strVal val="#ppt_y-.1"/>
                                          </p:val>
                                        </p:tav>
                                        <p:tav tm="100000">
                                          <p:val>
                                            <p:strVal val="#ppt_y"/>
                                          </p:val>
                                        </p:tav>
                                      </p:tavLst>
                                    </p:anim>
                                  </p:childTnLst>
                                </p:cTn>
                              </p:par>
                              <p:par>
                                <p:cTn id="82" presetID="10" presetClass="entr" presetSubtype="0" fill="hold" nodeType="withEffect">
                                  <p:stCondLst>
                                    <p:cond delay="2000"/>
                                  </p:stCondLst>
                                  <p:childTnLst>
                                    <p:set>
                                      <p:cBhvr>
                                        <p:cTn id="83" dur="1" fill="hold">
                                          <p:stCondLst>
                                            <p:cond delay="0"/>
                                          </p:stCondLst>
                                        </p:cTn>
                                        <p:tgtEl>
                                          <p:spTgt spid="94"/>
                                        </p:tgtEl>
                                        <p:attrNameLst>
                                          <p:attrName>style.visibility</p:attrName>
                                        </p:attrNameLst>
                                      </p:cBhvr>
                                      <p:to>
                                        <p:strVal val="visible"/>
                                      </p:to>
                                    </p:set>
                                    <p:animEffect transition="in" filter="fade">
                                      <p:cBhvr>
                                        <p:cTn id="84" dur="1500"/>
                                        <p:tgtEl>
                                          <p:spTgt spid="94"/>
                                        </p:tgtEl>
                                      </p:cBhvr>
                                    </p:animEffect>
                                  </p:childTnLst>
                                </p:cTn>
                              </p:par>
                              <p:par>
                                <p:cTn id="85" presetID="47"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1000"/>
                                        <p:tgtEl>
                                          <p:spTgt spid="46"/>
                                        </p:tgtEl>
                                      </p:cBhvr>
                                    </p:animEffect>
                                    <p:anim calcmode="lin" valueType="num">
                                      <p:cBhvr>
                                        <p:cTn id="88" dur="1000" fill="hold"/>
                                        <p:tgtEl>
                                          <p:spTgt spid="46"/>
                                        </p:tgtEl>
                                        <p:attrNameLst>
                                          <p:attrName>ppt_x</p:attrName>
                                        </p:attrNameLst>
                                      </p:cBhvr>
                                      <p:tavLst>
                                        <p:tav tm="0">
                                          <p:val>
                                            <p:strVal val="#ppt_x"/>
                                          </p:val>
                                        </p:tav>
                                        <p:tav tm="100000">
                                          <p:val>
                                            <p:strVal val="#ppt_x"/>
                                          </p:val>
                                        </p:tav>
                                      </p:tavLst>
                                    </p:anim>
                                    <p:anim calcmode="lin" valueType="num">
                                      <p:cBhvr>
                                        <p:cTn id="89" dur="1000" fill="hold"/>
                                        <p:tgtEl>
                                          <p:spTgt spid="46"/>
                                        </p:tgtEl>
                                        <p:attrNameLst>
                                          <p:attrName>ppt_y</p:attrName>
                                        </p:attrNameLst>
                                      </p:cBhvr>
                                      <p:tavLst>
                                        <p:tav tm="0">
                                          <p:val>
                                            <p:strVal val="#ppt_y-.1"/>
                                          </p:val>
                                        </p:tav>
                                        <p:tav tm="100000">
                                          <p:val>
                                            <p:strVal val="#ppt_y"/>
                                          </p:val>
                                        </p:tav>
                                      </p:tavLst>
                                    </p:anim>
                                  </p:childTnLst>
                                </p:cTn>
                              </p:par>
                              <p:par>
                                <p:cTn id="90" presetID="2" presetClass="entr" presetSubtype="4" decel="5000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 calcmode="lin" valueType="num">
                                      <p:cBhvr additive="base">
                                        <p:cTn id="92" dur="3000" fill="hold"/>
                                        <p:tgtEl>
                                          <p:spTgt spid="49"/>
                                        </p:tgtEl>
                                        <p:attrNameLst>
                                          <p:attrName>ppt_x</p:attrName>
                                        </p:attrNameLst>
                                      </p:cBhvr>
                                      <p:tavLst>
                                        <p:tav tm="0">
                                          <p:val>
                                            <p:strVal val="#ppt_x"/>
                                          </p:val>
                                        </p:tav>
                                        <p:tav tm="100000">
                                          <p:val>
                                            <p:strVal val="#ppt_x"/>
                                          </p:val>
                                        </p:tav>
                                      </p:tavLst>
                                    </p:anim>
                                    <p:anim calcmode="lin" valueType="num">
                                      <p:cBhvr additive="base">
                                        <p:cTn id="93" dur="30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8" grpId="0" animBg="1"/>
      <p:bldP spid="98" grpId="1" animBg="1"/>
      <p:bldP spid="101" grpId="0" animBg="1"/>
      <p:bldP spid="101" grpId="1" animBg="1"/>
      <p:bldP spid="140" grpId="0" animBg="1"/>
      <p:bldP spid="140" grpId="1" animBg="1"/>
      <p:bldP spid="107" grpId="0" animBg="1"/>
      <p:bldP spid="107" grpId="1" animBg="1"/>
      <p:bldP spid="46" grpId="0" animBg="1"/>
      <p:bldP spid="93" grpId="0" animBg="1"/>
      <p:bldP spid="139" grpId="0" animBg="1"/>
      <p:bldP spid="139" grpId="1" animBg="1"/>
      <p:bldP spid="67" grpId="0" animBg="1"/>
      <p:bldP spid="99" grpId="0" animBg="1"/>
      <p:bldP spid="149" grpId="0" animBg="1"/>
      <p:bldP spid="1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172465BD-E0B5-48C9-A803-357B0AF96575}"/>
              </a:ext>
            </a:extLst>
          </p:cNvPr>
          <p:cNvSpPr txBox="1"/>
          <p:nvPr/>
        </p:nvSpPr>
        <p:spPr>
          <a:xfrm>
            <a:off x="955239" y="5078893"/>
            <a:ext cx="2989119" cy="887679"/>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GB" sz="1200" b="1" dirty="0">
                <a:solidFill>
                  <a:schemeClr val="bg1"/>
                </a:solidFill>
              </a:rPr>
              <a:t>Create the labelling documentation | Build the data ingestion pipeline | Validation of data quality </a:t>
            </a:r>
            <a:endParaRPr lang="en-US" sz="1200" b="1" dirty="0">
              <a:solidFill>
                <a:schemeClr val="bg1"/>
              </a:solidFill>
            </a:endParaRPr>
          </a:p>
        </p:txBody>
      </p:sp>
      <p:sp>
        <p:nvSpPr>
          <p:cNvPr id="80" name="TextBox 79">
            <a:extLst>
              <a:ext uri="{FF2B5EF4-FFF2-40B4-BE49-F238E27FC236}">
                <a16:creationId xmlns:a16="http://schemas.microsoft.com/office/drawing/2014/main" id="{85F56139-3BE7-491B-ACF0-2434DE57B1B8}"/>
              </a:ext>
            </a:extLst>
          </p:cNvPr>
          <p:cNvSpPr txBox="1"/>
          <p:nvPr/>
        </p:nvSpPr>
        <p:spPr>
          <a:xfrm>
            <a:off x="-32208" y="3691062"/>
            <a:ext cx="2728312" cy="1075231"/>
          </a:xfrm>
          <a:prstGeom prst="rect">
            <a:avLst/>
          </a:prstGeom>
          <a:noFill/>
        </p:spPr>
        <p:txBody>
          <a:bodyPr wrap="square" rtlCol="0">
            <a:spAutoFit/>
          </a:bodyPr>
          <a:lstStyle>
            <a:defPPr>
              <a:defRPr lang="en-US"/>
            </a:defPPr>
            <a:lvl1pPr lvl="0">
              <a:lnSpc>
                <a:spcPct val="150000"/>
              </a:lnSpc>
              <a:defRPr sz="800">
                <a:solidFill>
                  <a:srgbClr val="E7E6E6">
                    <a:lumMod val="50000"/>
                  </a:srgbClr>
                </a:solidFill>
                <a:latin typeface="Century Gothic" panose="020B0502020202020204" pitchFamily="34" charset="0"/>
              </a:defRPr>
            </a:lvl1pPr>
          </a:lstStyle>
          <a:p>
            <a:pPr algn="r"/>
            <a:r>
              <a:rPr lang="en-GB" sz="1100" dirty="0">
                <a:solidFill>
                  <a:schemeClr val="accent2">
                    <a:lumMod val="50000"/>
                  </a:schemeClr>
                </a:solidFill>
              </a:rPr>
              <a:t>Define the task and requirements | Identify the project feasibility </a:t>
            </a:r>
          </a:p>
          <a:p>
            <a:pPr algn="r"/>
            <a:r>
              <a:rPr lang="en-GB" sz="1100" dirty="0">
                <a:solidFill>
                  <a:schemeClr val="accent2">
                    <a:lumMod val="50000"/>
                  </a:schemeClr>
                </a:solidFill>
              </a:rPr>
              <a:t>Discuss the general model tradeoffs | Create a project codebase</a:t>
            </a:r>
            <a:endParaRPr lang="en-US" sz="1100" dirty="0">
              <a:solidFill>
                <a:schemeClr val="accent2">
                  <a:lumMod val="50000"/>
                </a:schemeClr>
              </a:solidFill>
            </a:endParaRPr>
          </a:p>
        </p:txBody>
      </p:sp>
      <p:sp>
        <p:nvSpPr>
          <p:cNvPr id="84" name="TextBox 83">
            <a:extLst>
              <a:ext uri="{FF2B5EF4-FFF2-40B4-BE49-F238E27FC236}">
                <a16:creationId xmlns:a16="http://schemas.microsoft.com/office/drawing/2014/main" id="{6E958E29-3ECF-4AF3-A03F-750DBD5708F5}"/>
              </a:ext>
            </a:extLst>
          </p:cNvPr>
          <p:cNvSpPr txBox="1"/>
          <p:nvPr/>
        </p:nvSpPr>
        <p:spPr>
          <a:xfrm>
            <a:off x="4504555" y="1755673"/>
            <a:ext cx="3646736" cy="1329723"/>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ctr"/>
            <a:r>
              <a:rPr lang="en-GB" sz="1100" dirty="0">
                <a:solidFill>
                  <a:schemeClr val="accent2">
                    <a:lumMod val="50000"/>
                  </a:schemeClr>
                </a:solidFill>
              </a:rPr>
              <a:t>Establish the baseline for model performance | Create a simple model with initial data pipeline | Try parallel ideas during the early stages | Find the SoTA model for the problem domain, if any, and reproduce results</a:t>
            </a:r>
            <a:endParaRPr lang="en-US" sz="1100" dirty="0">
              <a:solidFill>
                <a:schemeClr val="accent2">
                  <a:lumMod val="50000"/>
                </a:schemeClr>
              </a:solidFill>
            </a:endParaRPr>
          </a:p>
        </p:txBody>
      </p:sp>
      <p:sp>
        <p:nvSpPr>
          <p:cNvPr id="86" name="TextBox 85">
            <a:extLst>
              <a:ext uri="{FF2B5EF4-FFF2-40B4-BE49-F238E27FC236}">
                <a16:creationId xmlns:a16="http://schemas.microsoft.com/office/drawing/2014/main" id="{0D0FE099-F814-41B3-AD6E-C834F25E3FE6}"/>
              </a:ext>
            </a:extLst>
          </p:cNvPr>
          <p:cNvSpPr txBox="1"/>
          <p:nvPr/>
        </p:nvSpPr>
        <p:spPr>
          <a:xfrm>
            <a:off x="8145339" y="5417035"/>
            <a:ext cx="3315508" cy="821892"/>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r>
              <a:rPr lang="en-GB" sz="1100" dirty="0">
                <a:solidFill>
                  <a:schemeClr val="accent2">
                    <a:lumMod val="50000"/>
                  </a:schemeClr>
                </a:solidFill>
              </a:rPr>
              <a:t>Do model-centric optimizations | Debug models as complexity gets added | Conduct error analysis for uncovering failure modes.</a:t>
            </a:r>
            <a:endParaRPr lang="en-US" sz="1100" dirty="0">
              <a:solidFill>
                <a:schemeClr val="accent2">
                  <a:lumMod val="50000"/>
                </a:schemeClr>
              </a:solidFill>
            </a:endParaRPr>
          </a:p>
        </p:txBody>
      </p:sp>
      <p:sp>
        <p:nvSpPr>
          <p:cNvPr id="88" name="TextBox 87">
            <a:extLst>
              <a:ext uri="{FF2B5EF4-FFF2-40B4-BE49-F238E27FC236}">
                <a16:creationId xmlns:a16="http://schemas.microsoft.com/office/drawing/2014/main" id="{66C8738B-1973-4924-A963-771B6F98FD3A}"/>
              </a:ext>
            </a:extLst>
          </p:cNvPr>
          <p:cNvSpPr txBox="1"/>
          <p:nvPr/>
        </p:nvSpPr>
        <p:spPr>
          <a:xfrm>
            <a:off x="9448066" y="2680175"/>
            <a:ext cx="2743933" cy="1837554"/>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GB" sz="1100" dirty="0">
                <a:solidFill>
                  <a:schemeClr val="accent3">
                    <a:lumMod val="50000"/>
                  </a:schemeClr>
                </a:solidFill>
              </a:rPr>
              <a:t>Evaluate the model on test distribution | Revisit the model evaluation metric, ensuring it drives desirable user behaviour  | Write tests for – model inference function, input data pipeline, explicit scenarios expected in the production.</a:t>
            </a:r>
            <a:endParaRPr lang="en-US" sz="1100" dirty="0">
              <a:solidFill>
                <a:schemeClr val="accent3">
                  <a:lumMod val="50000"/>
                </a:schemeClr>
              </a:solidFill>
            </a:endParaRPr>
          </a:p>
        </p:txBody>
      </p:sp>
      <p:sp>
        <p:nvSpPr>
          <p:cNvPr id="50" name="TextBox 49">
            <a:extLst>
              <a:ext uri="{FF2B5EF4-FFF2-40B4-BE49-F238E27FC236}">
                <a16:creationId xmlns:a16="http://schemas.microsoft.com/office/drawing/2014/main" id="{2B0DABDA-37CB-47B9-ADC9-F8DD9FB94D8D}"/>
              </a:ext>
            </a:extLst>
          </p:cNvPr>
          <p:cNvSpPr txBox="1"/>
          <p:nvPr/>
        </p:nvSpPr>
        <p:spPr>
          <a:xfrm>
            <a:off x="4146967" y="317680"/>
            <a:ext cx="7921672" cy="1077218"/>
          </a:xfrm>
          <a:prstGeom prst="rect">
            <a:avLst/>
          </a:prstGeom>
          <a:noFill/>
          <a:effectLst>
            <a:glow>
              <a:schemeClr val="accent5">
                <a:lumMod val="60000"/>
                <a:lumOff val="40000"/>
              </a:schemeClr>
            </a:glow>
            <a:softEdge rad="0"/>
          </a:effectLst>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LIFECYCLE OF A MACHINE LEARNING PROJECT</a:t>
            </a:r>
          </a:p>
        </p:txBody>
      </p:sp>
      <p:sp>
        <p:nvSpPr>
          <p:cNvPr id="51" name="TextBox 50">
            <a:extLst>
              <a:ext uri="{FF2B5EF4-FFF2-40B4-BE49-F238E27FC236}">
                <a16:creationId xmlns:a16="http://schemas.microsoft.com/office/drawing/2014/main" id="{D3117C66-3A52-489B-BE03-F48A27641BBA}"/>
              </a:ext>
            </a:extLst>
          </p:cNvPr>
          <p:cNvSpPr txBox="1"/>
          <p:nvPr/>
        </p:nvSpPr>
        <p:spPr>
          <a:xfrm>
            <a:off x="245711" y="6372367"/>
            <a:ext cx="6910097" cy="276999"/>
          </a:xfrm>
          <a:prstGeom prst="rect">
            <a:avLst/>
          </a:prstGeom>
          <a:noFill/>
        </p:spPr>
        <p:txBody>
          <a:bodyPr wrap="square">
            <a:spAutoFit/>
          </a:bodyPr>
          <a:lstStyle/>
          <a:p>
            <a:r>
              <a:rPr lang="en-GB" sz="1200" dirty="0">
                <a:solidFill>
                  <a:schemeClr val="bg1"/>
                </a:solidFill>
                <a:latin typeface="Century Gothic" panose="020B0502020202020204" pitchFamily="34" charset="0"/>
              </a:rPr>
              <a:t>The lifecycle of a Machine Learning project deliverables timeline usually appears like this -</a:t>
            </a:r>
          </a:p>
        </p:txBody>
      </p:sp>
      <p:sp>
        <p:nvSpPr>
          <p:cNvPr id="98" name="Rectangle 1">
            <a:extLst>
              <a:ext uri="{FF2B5EF4-FFF2-40B4-BE49-F238E27FC236}">
                <a16:creationId xmlns:a16="http://schemas.microsoft.com/office/drawing/2014/main" id="{18103775-8C23-4628-B0BE-62FFFF67458D}"/>
              </a:ext>
            </a:extLst>
          </p:cNvPr>
          <p:cNvSpPr/>
          <p:nvPr/>
        </p:nvSpPr>
        <p:spPr>
          <a:xfrm rot="18918933" flipH="1">
            <a:off x="7664545"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D7D7D7"/>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99" name="Freeform 21">
            <a:extLst>
              <a:ext uri="{FF2B5EF4-FFF2-40B4-BE49-F238E27FC236}">
                <a16:creationId xmlns:a16="http://schemas.microsoft.com/office/drawing/2014/main" id="{2AF6A7ED-D0E1-4445-9E2A-97C0EE161D02}"/>
              </a:ext>
            </a:extLst>
          </p:cNvPr>
          <p:cNvSpPr>
            <a:spLocks/>
          </p:cNvSpPr>
          <p:nvPr/>
        </p:nvSpPr>
        <p:spPr bwMode="auto">
          <a:xfrm>
            <a:off x="8084197"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algn="ctr">
              <a:lnSpc>
                <a:spcPct val="80000"/>
              </a:lnSpc>
            </a:pPr>
            <a:endParaRPr lang="en-IN" sz="2500" kern="0" dirty="0">
              <a:solidFill>
                <a:prstClr val="white"/>
              </a:solidFill>
              <a:latin typeface="Century Gothic" panose="020B0502020202020204" pitchFamily="34" charset="0"/>
            </a:endParaRPr>
          </a:p>
        </p:txBody>
      </p:sp>
      <p:sp>
        <p:nvSpPr>
          <p:cNvPr id="100" name="Arc 99">
            <a:extLst>
              <a:ext uri="{FF2B5EF4-FFF2-40B4-BE49-F238E27FC236}">
                <a16:creationId xmlns:a16="http://schemas.microsoft.com/office/drawing/2014/main" id="{65641FA3-52C8-4383-A19D-43BE165F7A61}"/>
              </a:ext>
            </a:extLst>
          </p:cNvPr>
          <p:cNvSpPr/>
          <p:nvPr/>
        </p:nvSpPr>
        <p:spPr>
          <a:xfrm>
            <a:off x="8289663" y="3274100"/>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01" name="TextBox 100">
            <a:extLst>
              <a:ext uri="{FF2B5EF4-FFF2-40B4-BE49-F238E27FC236}">
                <a16:creationId xmlns:a16="http://schemas.microsoft.com/office/drawing/2014/main" id="{AEB52B0A-7134-46EF-901D-4560F4458E8D}"/>
              </a:ext>
            </a:extLst>
          </p:cNvPr>
          <p:cNvSpPr txBox="1"/>
          <p:nvPr/>
        </p:nvSpPr>
        <p:spPr>
          <a:xfrm>
            <a:off x="7894629" y="3274100"/>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05</a:t>
            </a:r>
          </a:p>
        </p:txBody>
      </p:sp>
      <p:sp>
        <p:nvSpPr>
          <p:cNvPr id="102" name="Rectangle 1">
            <a:extLst>
              <a:ext uri="{FF2B5EF4-FFF2-40B4-BE49-F238E27FC236}">
                <a16:creationId xmlns:a16="http://schemas.microsoft.com/office/drawing/2014/main" id="{79F14555-0FEA-40A4-A050-D7B4D29F5FEC}"/>
              </a:ext>
            </a:extLst>
          </p:cNvPr>
          <p:cNvSpPr/>
          <p:nvPr/>
        </p:nvSpPr>
        <p:spPr>
          <a:xfrm rot="2681067">
            <a:off x="6300675"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03" name="Rectangle 1">
            <a:extLst>
              <a:ext uri="{FF2B5EF4-FFF2-40B4-BE49-F238E27FC236}">
                <a16:creationId xmlns:a16="http://schemas.microsoft.com/office/drawing/2014/main" id="{4AC41E08-20CA-4AC6-B955-125C48BF705E}"/>
              </a:ext>
            </a:extLst>
          </p:cNvPr>
          <p:cNvSpPr/>
          <p:nvPr/>
        </p:nvSpPr>
        <p:spPr>
          <a:xfrm rot="18918933" flipH="1">
            <a:off x="4906947"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D7D7D7"/>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04" name="Rectangle 1">
            <a:extLst>
              <a:ext uri="{FF2B5EF4-FFF2-40B4-BE49-F238E27FC236}">
                <a16:creationId xmlns:a16="http://schemas.microsoft.com/office/drawing/2014/main" id="{EF17DE74-262D-49A3-8CE0-DE3F10AE1F78}"/>
              </a:ext>
            </a:extLst>
          </p:cNvPr>
          <p:cNvSpPr/>
          <p:nvPr/>
        </p:nvSpPr>
        <p:spPr>
          <a:xfrm rot="2681067">
            <a:off x="3535474"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05" name="Freeform 21">
            <a:extLst>
              <a:ext uri="{FF2B5EF4-FFF2-40B4-BE49-F238E27FC236}">
                <a16:creationId xmlns:a16="http://schemas.microsoft.com/office/drawing/2014/main" id="{8C1E4E09-DA0C-4F42-9FC6-6768489A7116}"/>
              </a:ext>
            </a:extLst>
          </p:cNvPr>
          <p:cNvSpPr>
            <a:spLocks/>
          </p:cNvSpPr>
          <p:nvPr/>
        </p:nvSpPr>
        <p:spPr bwMode="auto">
          <a:xfrm>
            <a:off x="2592510"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106" name="TextBox 105">
            <a:extLst>
              <a:ext uri="{FF2B5EF4-FFF2-40B4-BE49-F238E27FC236}">
                <a16:creationId xmlns:a16="http://schemas.microsoft.com/office/drawing/2014/main" id="{E42B3246-B582-483E-9E19-FBBE73F1BA8C}"/>
              </a:ext>
            </a:extLst>
          </p:cNvPr>
          <p:cNvSpPr txBox="1"/>
          <p:nvPr/>
        </p:nvSpPr>
        <p:spPr>
          <a:xfrm>
            <a:off x="2550619" y="3274100"/>
            <a:ext cx="718582"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01</a:t>
            </a:r>
          </a:p>
        </p:txBody>
      </p:sp>
      <p:sp>
        <p:nvSpPr>
          <p:cNvPr id="107" name="Arc 106">
            <a:extLst>
              <a:ext uri="{FF2B5EF4-FFF2-40B4-BE49-F238E27FC236}">
                <a16:creationId xmlns:a16="http://schemas.microsoft.com/office/drawing/2014/main" id="{F03F726F-B370-4DDD-823A-1DFC34CD21AA}"/>
              </a:ext>
            </a:extLst>
          </p:cNvPr>
          <p:cNvSpPr/>
          <p:nvPr/>
        </p:nvSpPr>
        <p:spPr>
          <a:xfrm>
            <a:off x="2795119" y="3274100"/>
            <a:ext cx="1110075" cy="1110075"/>
          </a:xfrm>
          <a:prstGeom prst="arc">
            <a:avLst>
              <a:gd name="adj1" fmla="val 16361511"/>
              <a:gd name="adj2" fmla="val 10699666"/>
            </a:avLst>
          </a:prstGeom>
          <a:noFill/>
          <a:ln w="57150" cap="flat" cmpd="sng" algn="ctr">
            <a:solidFill>
              <a:srgbClr val="F2F2F2"/>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C000"/>
              </a:solidFill>
              <a:effectLst/>
              <a:uLnTx/>
              <a:uFillTx/>
              <a:latin typeface="Century Gothic" panose="020B0502020202020204" pitchFamily="34" charset="0"/>
            </a:endParaRPr>
          </a:p>
        </p:txBody>
      </p:sp>
      <p:sp>
        <p:nvSpPr>
          <p:cNvPr id="108" name="Freeform 21">
            <a:extLst>
              <a:ext uri="{FF2B5EF4-FFF2-40B4-BE49-F238E27FC236}">
                <a16:creationId xmlns:a16="http://schemas.microsoft.com/office/drawing/2014/main" id="{BBFDBDF7-C6F8-477C-A751-37258D17EFFA}"/>
              </a:ext>
            </a:extLst>
          </p:cNvPr>
          <p:cNvSpPr>
            <a:spLocks/>
          </p:cNvSpPr>
          <p:nvPr/>
        </p:nvSpPr>
        <p:spPr bwMode="auto">
          <a:xfrm>
            <a:off x="3939443" y="4464316"/>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lumMod val="50000"/>
            </a:schemeClr>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109" name="Arc 108">
            <a:extLst>
              <a:ext uri="{FF2B5EF4-FFF2-40B4-BE49-F238E27FC236}">
                <a16:creationId xmlns:a16="http://schemas.microsoft.com/office/drawing/2014/main" id="{1FA0A9A5-836F-45F8-BB8A-AD50E15FD5AB}"/>
              </a:ext>
            </a:extLst>
          </p:cNvPr>
          <p:cNvSpPr/>
          <p:nvPr/>
        </p:nvSpPr>
        <p:spPr>
          <a:xfrm>
            <a:off x="4146967" y="4598361"/>
            <a:ext cx="1110075" cy="1110075"/>
          </a:xfrm>
          <a:prstGeom prst="arc">
            <a:avLst>
              <a:gd name="adj1" fmla="val 16361511"/>
              <a:gd name="adj2" fmla="val 10699666"/>
            </a:avLst>
          </a:prstGeom>
          <a:noFill/>
          <a:ln w="57150" cap="flat" cmpd="sng" algn="ctr">
            <a:solidFill>
              <a:schemeClr val="tx1"/>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10" name="TextBox 109">
            <a:extLst>
              <a:ext uri="{FF2B5EF4-FFF2-40B4-BE49-F238E27FC236}">
                <a16:creationId xmlns:a16="http://schemas.microsoft.com/office/drawing/2014/main" id="{95364E05-FEAF-4C7C-B242-CB485AAA43AC}"/>
              </a:ext>
            </a:extLst>
          </p:cNvPr>
          <p:cNvSpPr txBox="1"/>
          <p:nvPr/>
        </p:nvSpPr>
        <p:spPr>
          <a:xfrm>
            <a:off x="4023188" y="4574773"/>
            <a:ext cx="621697"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Century Gothic" panose="020B0502020202020204" pitchFamily="34" charset="0"/>
                <a:cs typeface="Arial" panose="020B0604020202020204" pitchFamily="34" charset="0"/>
              </a:rPr>
              <a:t>02</a:t>
            </a:r>
          </a:p>
        </p:txBody>
      </p:sp>
      <p:sp>
        <p:nvSpPr>
          <p:cNvPr id="111" name="Freeform 21">
            <a:extLst>
              <a:ext uri="{FF2B5EF4-FFF2-40B4-BE49-F238E27FC236}">
                <a16:creationId xmlns:a16="http://schemas.microsoft.com/office/drawing/2014/main" id="{AB61835A-BD8F-405E-88B6-5EE3A1133D6B}"/>
              </a:ext>
            </a:extLst>
          </p:cNvPr>
          <p:cNvSpPr>
            <a:spLocks/>
          </p:cNvSpPr>
          <p:nvPr/>
        </p:nvSpPr>
        <p:spPr bwMode="auto">
          <a:xfrm>
            <a:off x="5326598"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92000" sy="92000" algn="ctr" rotWithShape="0">
              <a:srgbClr val="002060">
                <a:alpha val="54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112" name="Arc 111">
            <a:extLst>
              <a:ext uri="{FF2B5EF4-FFF2-40B4-BE49-F238E27FC236}">
                <a16:creationId xmlns:a16="http://schemas.microsoft.com/office/drawing/2014/main" id="{514AD8CA-6D72-4A51-98F0-F0F330AB11C4}"/>
              </a:ext>
            </a:extLst>
          </p:cNvPr>
          <p:cNvSpPr/>
          <p:nvPr/>
        </p:nvSpPr>
        <p:spPr>
          <a:xfrm>
            <a:off x="5532064" y="3274100"/>
            <a:ext cx="1110075" cy="1110075"/>
          </a:xfrm>
          <a:prstGeom prst="arc">
            <a:avLst>
              <a:gd name="adj1" fmla="val 16361511"/>
              <a:gd name="adj2" fmla="val 10699666"/>
            </a:avLst>
          </a:prstGeom>
          <a:noFill/>
          <a:ln w="57150" cap="flat" cmpd="sng" algn="ctr">
            <a:solidFill>
              <a:srgbClr val="F2F2F2"/>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13" name="TextBox 112">
            <a:extLst>
              <a:ext uri="{FF2B5EF4-FFF2-40B4-BE49-F238E27FC236}">
                <a16:creationId xmlns:a16="http://schemas.microsoft.com/office/drawing/2014/main" id="{606D1C5D-F462-4A17-8FD0-50A87E513D38}"/>
              </a:ext>
            </a:extLst>
          </p:cNvPr>
          <p:cNvSpPr txBox="1"/>
          <p:nvPr/>
        </p:nvSpPr>
        <p:spPr>
          <a:xfrm>
            <a:off x="5066567" y="3301665"/>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03</a:t>
            </a:r>
          </a:p>
        </p:txBody>
      </p:sp>
      <p:sp>
        <p:nvSpPr>
          <p:cNvPr id="114" name="Freeform 21">
            <a:extLst>
              <a:ext uri="{FF2B5EF4-FFF2-40B4-BE49-F238E27FC236}">
                <a16:creationId xmlns:a16="http://schemas.microsoft.com/office/drawing/2014/main" id="{EBD84099-DBFB-4939-A074-0CF7B298D7D7}"/>
              </a:ext>
            </a:extLst>
          </p:cNvPr>
          <p:cNvSpPr>
            <a:spLocks/>
          </p:cNvSpPr>
          <p:nvPr/>
        </p:nvSpPr>
        <p:spPr bwMode="auto">
          <a:xfrm>
            <a:off x="6698075" y="4464316"/>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115" name="Arc 114">
            <a:extLst>
              <a:ext uri="{FF2B5EF4-FFF2-40B4-BE49-F238E27FC236}">
                <a16:creationId xmlns:a16="http://schemas.microsoft.com/office/drawing/2014/main" id="{84CC658C-2191-40DD-82D0-CA8DDA59A9BC}"/>
              </a:ext>
            </a:extLst>
          </p:cNvPr>
          <p:cNvSpPr/>
          <p:nvPr/>
        </p:nvSpPr>
        <p:spPr>
          <a:xfrm>
            <a:off x="6900684" y="4598361"/>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16" name="TextBox 115">
            <a:extLst>
              <a:ext uri="{FF2B5EF4-FFF2-40B4-BE49-F238E27FC236}">
                <a16:creationId xmlns:a16="http://schemas.microsoft.com/office/drawing/2014/main" id="{673540A3-DD42-4ADD-93B7-A89C9076F38F}"/>
              </a:ext>
            </a:extLst>
          </p:cNvPr>
          <p:cNvSpPr txBox="1"/>
          <p:nvPr/>
        </p:nvSpPr>
        <p:spPr>
          <a:xfrm>
            <a:off x="6448387" y="4604827"/>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04</a:t>
            </a:r>
          </a:p>
        </p:txBody>
      </p:sp>
      <p:sp>
        <p:nvSpPr>
          <p:cNvPr id="117" name="TextBox 116">
            <a:extLst>
              <a:ext uri="{FF2B5EF4-FFF2-40B4-BE49-F238E27FC236}">
                <a16:creationId xmlns:a16="http://schemas.microsoft.com/office/drawing/2014/main" id="{86C11129-D820-4697-A2C6-44B9D023782C}"/>
              </a:ext>
            </a:extLst>
          </p:cNvPr>
          <p:cNvSpPr txBox="1"/>
          <p:nvPr/>
        </p:nvSpPr>
        <p:spPr>
          <a:xfrm>
            <a:off x="3815629" y="4949818"/>
            <a:ext cx="1678297" cy="600164"/>
          </a:xfrm>
          <a:prstGeom prst="rect">
            <a:avLst/>
          </a:prstGeom>
          <a:noFill/>
        </p:spPr>
        <p:txBody>
          <a:bodyPr wrap="square" rtlCol="0">
            <a:spAutoFit/>
          </a:bodyPr>
          <a:lstStyle/>
          <a:p>
            <a:pPr algn="ctr"/>
            <a:r>
              <a:rPr lang="en-GB" sz="1100" b="1" dirty="0">
                <a:solidFill>
                  <a:schemeClr val="bg1"/>
                </a:solidFill>
                <a:latin typeface="Century Gothic" panose="020B0502020202020204" pitchFamily="34" charset="0"/>
              </a:rPr>
              <a:t>Collection and </a:t>
            </a:r>
          </a:p>
          <a:p>
            <a:pPr algn="ctr"/>
            <a:r>
              <a:rPr lang="en-GB" sz="1100" b="1" dirty="0">
                <a:solidFill>
                  <a:schemeClr val="bg1"/>
                </a:solidFill>
                <a:latin typeface="Century Gothic" panose="020B0502020202020204" pitchFamily="34" charset="0"/>
              </a:rPr>
              <a:t>Labelling </a:t>
            </a:r>
          </a:p>
          <a:p>
            <a:pPr algn="ctr"/>
            <a:r>
              <a:rPr lang="en-GB" sz="1100" b="1" dirty="0">
                <a:solidFill>
                  <a:schemeClr val="bg1"/>
                </a:solidFill>
                <a:latin typeface="Century Gothic" panose="020B0502020202020204" pitchFamily="34" charset="0"/>
              </a:rPr>
              <a:t>of Data</a:t>
            </a:r>
            <a:endParaRPr lang="en-US" sz="1100" b="1" dirty="0">
              <a:solidFill>
                <a:schemeClr val="bg1"/>
              </a:solidFill>
              <a:latin typeface="Century Gothic" panose="020B0502020202020204" pitchFamily="34" charset="0"/>
            </a:endParaRPr>
          </a:p>
        </p:txBody>
      </p:sp>
      <p:sp>
        <p:nvSpPr>
          <p:cNvPr id="118" name="TextBox 117">
            <a:extLst>
              <a:ext uri="{FF2B5EF4-FFF2-40B4-BE49-F238E27FC236}">
                <a16:creationId xmlns:a16="http://schemas.microsoft.com/office/drawing/2014/main" id="{81FED32D-76CC-4D4C-A7C5-1C2403382531}"/>
              </a:ext>
            </a:extLst>
          </p:cNvPr>
          <p:cNvSpPr txBox="1"/>
          <p:nvPr/>
        </p:nvSpPr>
        <p:spPr>
          <a:xfrm>
            <a:off x="2864093" y="3625873"/>
            <a:ext cx="968487" cy="369332"/>
          </a:xfrm>
          <a:prstGeom prst="rect">
            <a:avLst/>
          </a:prstGeom>
          <a:noFill/>
        </p:spPr>
        <p:txBody>
          <a:bodyPr wrap="square" rtlCol="0">
            <a:spAutoFit/>
          </a:bodyPr>
          <a:lstStyle/>
          <a:p>
            <a:pPr algn="ctr"/>
            <a:r>
              <a:rPr lang="en-US" sz="900" dirty="0">
                <a:solidFill>
                  <a:srgbClr val="D7D7D7"/>
                </a:solidFill>
                <a:latin typeface="Century Gothic" panose="020B0502020202020204" pitchFamily="34" charset="0"/>
              </a:rPr>
              <a:t>ML Project Plan Setup </a:t>
            </a:r>
          </a:p>
        </p:txBody>
      </p:sp>
      <p:sp>
        <p:nvSpPr>
          <p:cNvPr id="119" name="TextBox 118">
            <a:extLst>
              <a:ext uri="{FF2B5EF4-FFF2-40B4-BE49-F238E27FC236}">
                <a16:creationId xmlns:a16="http://schemas.microsoft.com/office/drawing/2014/main" id="{E728940E-F75B-437B-B62B-0E3C9811FF05}"/>
              </a:ext>
            </a:extLst>
          </p:cNvPr>
          <p:cNvSpPr txBox="1"/>
          <p:nvPr/>
        </p:nvSpPr>
        <p:spPr>
          <a:xfrm>
            <a:off x="5693729" y="3691062"/>
            <a:ext cx="800219" cy="369332"/>
          </a:xfrm>
          <a:prstGeom prst="rect">
            <a:avLst/>
          </a:prstGeom>
          <a:noFill/>
        </p:spPr>
        <p:txBody>
          <a:bodyPr wrap="none" rtlCol="0">
            <a:spAutoFit/>
          </a:bodyPr>
          <a:lstStyle/>
          <a:p>
            <a:pPr algn="ctr"/>
            <a:r>
              <a:rPr lang="en-US" sz="900" dirty="0">
                <a:solidFill>
                  <a:srgbClr val="D7D7D7"/>
                </a:solidFill>
                <a:latin typeface="Century Gothic" panose="020B0502020202020204" pitchFamily="34" charset="0"/>
              </a:rPr>
              <a:t>Model </a:t>
            </a:r>
          </a:p>
          <a:p>
            <a:pPr algn="ctr"/>
            <a:r>
              <a:rPr lang="en-US" sz="900" dirty="0">
                <a:solidFill>
                  <a:srgbClr val="D7D7D7"/>
                </a:solidFill>
                <a:latin typeface="Century Gothic" panose="020B0502020202020204" pitchFamily="34" charset="0"/>
              </a:rPr>
              <a:t>Exploration</a:t>
            </a:r>
          </a:p>
        </p:txBody>
      </p:sp>
      <p:sp>
        <p:nvSpPr>
          <p:cNvPr id="120" name="TextBox 119">
            <a:extLst>
              <a:ext uri="{FF2B5EF4-FFF2-40B4-BE49-F238E27FC236}">
                <a16:creationId xmlns:a16="http://schemas.microsoft.com/office/drawing/2014/main" id="{B79FA2DB-2D4A-4F13-90CD-6E358A1C37E8}"/>
              </a:ext>
            </a:extLst>
          </p:cNvPr>
          <p:cNvSpPr txBox="1"/>
          <p:nvPr/>
        </p:nvSpPr>
        <p:spPr>
          <a:xfrm>
            <a:off x="6959256" y="5011716"/>
            <a:ext cx="1019156" cy="400110"/>
          </a:xfrm>
          <a:prstGeom prst="rect">
            <a:avLst/>
          </a:prstGeom>
          <a:noFill/>
        </p:spPr>
        <p:txBody>
          <a:bodyPr wrap="square" rtlCol="0">
            <a:spAutoFit/>
          </a:bodyPr>
          <a:lstStyle/>
          <a:p>
            <a:pPr algn="ctr">
              <a:lnSpc>
                <a:spcPts val="1160"/>
              </a:lnSpc>
            </a:pPr>
            <a:r>
              <a:rPr lang="en-US" sz="900" dirty="0">
                <a:solidFill>
                  <a:srgbClr val="D7D7D7"/>
                </a:solidFill>
                <a:latin typeface="Century Gothic" panose="020B0502020202020204" pitchFamily="34" charset="0"/>
              </a:rPr>
              <a:t>Refinement of Model</a:t>
            </a:r>
          </a:p>
        </p:txBody>
      </p:sp>
      <p:sp>
        <p:nvSpPr>
          <p:cNvPr id="121" name="TextBox 120">
            <a:extLst>
              <a:ext uri="{FF2B5EF4-FFF2-40B4-BE49-F238E27FC236}">
                <a16:creationId xmlns:a16="http://schemas.microsoft.com/office/drawing/2014/main" id="{CFDAB00B-125A-452D-B9A6-70398800D3A9}"/>
              </a:ext>
            </a:extLst>
          </p:cNvPr>
          <p:cNvSpPr txBox="1"/>
          <p:nvPr/>
        </p:nvSpPr>
        <p:spPr>
          <a:xfrm>
            <a:off x="8439879" y="3674583"/>
            <a:ext cx="803242" cy="400110"/>
          </a:xfrm>
          <a:prstGeom prst="rect">
            <a:avLst/>
          </a:prstGeom>
          <a:noFill/>
        </p:spPr>
        <p:txBody>
          <a:bodyPr wrap="square" rtlCol="0">
            <a:spAutoFit/>
          </a:bodyPr>
          <a:lstStyle/>
          <a:p>
            <a:pPr algn="ctr">
              <a:lnSpc>
                <a:spcPts val="1160"/>
              </a:lnSpc>
            </a:pPr>
            <a:r>
              <a:rPr lang="en-US" sz="900" dirty="0">
                <a:solidFill>
                  <a:srgbClr val="D7D7D7"/>
                </a:solidFill>
                <a:latin typeface="Century Gothic" panose="020B0502020202020204" pitchFamily="34" charset="0"/>
              </a:rPr>
              <a:t>Test and Evaluate</a:t>
            </a:r>
          </a:p>
        </p:txBody>
      </p:sp>
      <p:sp>
        <p:nvSpPr>
          <p:cNvPr id="33" name="Oval">
            <a:extLst>
              <a:ext uri="{FF2B5EF4-FFF2-40B4-BE49-F238E27FC236}">
                <a16:creationId xmlns:a16="http://schemas.microsoft.com/office/drawing/2014/main" id="{580D4B42-8EE9-4215-B571-18D032E3ABCF}"/>
              </a:ext>
            </a:extLst>
          </p:cNvPr>
          <p:cNvSpPr/>
          <p:nvPr/>
        </p:nvSpPr>
        <p:spPr>
          <a:xfrm>
            <a:off x="-3749989" y="-4176747"/>
            <a:ext cx="8327038" cy="7771843"/>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4" name="Picture 33">
            <a:extLst>
              <a:ext uri="{FF2B5EF4-FFF2-40B4-BE49-F238E27FC236}">
                <a16:creationId xmlns:a16="http://schemas.microsoft.com/office/drawing/2014/main" id="{F06195FE-76A9-4F75-9379-27BA3451EF9E}"/>
              </a:ext>
            </a:extLst>
          </p:cNvPr>
          <p:cNvPicPr>
            <a:picLocks noChangeAspect="1"/>
          </p:cNvPicPr>
          <p:nvPr/>
        </p:nvPicPr>
        <p:blipFill>
          <a:blip r:embed="rId2"/>
          <a:stretch>
            <a:fillRect/>
          </a:stretch>
        </p:blipFill>
        <p:spPr>
          <a:xfrm>
            <a:off x="52784" y="-33343"/>
            <a:ext cx="3305714" cy="2520607"/>
          </a:xfrm>
          <a:prstGeom prst="rect">
            <a:avLst/>
          </a:prstGeom>
          <a:effectLst>
            <a:softEdge rad="63500"/>
          </a:effectLst>
        </p:spPr>
      </p:pic>
    </p:spTree>
    <p:extLst>
      <p:ext uri="{BB962C8B-B14F-4D97-AF65-F5344CB8AC3E}">
        <p14:creationId xmlns:p14="http://schemas.microsoft.com/office/powerpoint/2010/main" val="12678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172465BD-E0B5-48C9-A803-357B0AF96575}"/>
              </a:ext>
            </a:extLst>
          </p:cNvPr>
          <p:cNvSpPr txBox="1"/>
          <p:nvPr/>
        </p:nvSpPr>
        <p:spPr>
          <a:xfrm>
            <a:off x="805758" y="4959526"/>
            <a:ext cx="2989119" cy="821892"/>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GB" sz="1100" dirty="0">
                <a:solidFill>
                  <a:schemeClr val="accent3">
                    <a:lumMod val="50000"/>
                  </a:schemeClr>
                </a:solidFill>
              </a:rPr>
              <a:t>Create the labelling documentation | Build the data ingestion pipeline | Validation of data quality </a:t>
            </a:r>
            <a:endParaRPr lang="en-US" sz="1100" dirty="0">
              <a:solidFill>
                <a:schemeClr val="accent3">
                  <a:lumMod val="50000"/>
                </a:schemeClr>
              </a:solidFill>
            </a:endParaRPr>
          </a:p>
        </p:txBody>
      </p:sp>
      <p:sp>
        <p:nvSpPr>
          <p:cNvPr id="80" name="TextBox 79">
            <a:extLst>
              <a:ext uri="{FF2B5EF4-FFF2-40B4-BE49-F238E27FC236}">
                <a16:creationId xmlns:a16="http://schemas.microsoft.com/office/drawing/2014/main" id="{85F56139-3BE7-491B-ACF0-2434DE57B1B8}"/>
              </a:ext>
            </a:extLst>
          </p:cNvPr>
          <p:cNvSpPr txBox="1"/>
          <p:nvPr/>
        </p:nvSpPr>
        <p:spPr>
          <a:xfrm>
            <a:off x="186100" y="3575166"/>
            <a:ext cx="2463305" cy="1329723"/>
          </a:xfrm>
          <a:prstGeom prst="rect">
            <a:avLst/>
          </a:prstGeom>
          <a:noFill/>
        </p:spPr>
        <p:txBody>
          <a:bodyPr wrap="square" rtlCol="0">
            <a:spAutoFit/>
          </a:bodyPr>
          <a:lstStyle>
            <a:defPPr>
              <a:defRPr lang="en-US"/>
            </a:defPPr>
            <a:lvl1pPr lvl="0">
              <a:lnSpc>
                <a:spcPct val="150000"/>
              </a:lnSpc>
              <a:defRPr sz="800">
                <a:solidFill>
                  <a:srgbClr val="E7E6E6">
                    <a:lumMod val="50000"/>
                  </a:srgbClr>
                </a:solidFill>
                <a:latin typeface="Century Gothic" panose="020B0502020202020204" pitchFamily="34" charset="0"/>
              </a:defRPr>
            </a:lvl1pPr>
          </a:lstStyle>
          <a:p>
            <a:pPr algn="r"/>
            <a:r>
              <a:rPr lang="en-GB" sz="1100" dirty="0">
                <a:solidFill>
                  <a:schemeClr val="accent2">
                    <a:lumMod val="50000"/>
                  </a:schemeClr>
                </a:solidFill>
              </a:rPr>
              <a:t>Define the task and requirements | Identify the project feasibility </a:t>
            </a:r>
          </a:p>
          <a:p>
            <a:pPr algn="r"/>
            <a:r>
              <a:rPr lang="en-GB" sz="1100" dirty="0">
                <a:solidFill>
                  <a:schemeClr val="accent2">
                    <a:lumMod val="50000"/>
                  </a:schemeClr>
                </a:solidFill>
              </a:rPr>
              <a:t>Discuss the general model tradeoffs | Create a project codebase</a:t>
            </a:r>
            <a:endParaRPr lang="en-US" sz="1100" dirty="0">
              <a:solidFill>
                <a:schemeClr val="accent2">
                  <a:lumMod val="50000"/>
                </a:schemeClr>
              </a:solidFill>
            </a:endParaRPr>
          </a:p>
        </p:txBody>
      </p:sp>
      <p:sp>
        <p:nvSpPr>
          <p:cNvPr id="84" name="TextBox 83">
            <a:extLst>
              <a:ext uri="{FF2B5EF4-FFF2-40B4-BE49-F238E27FC236}">
                <a16:creationId xmlns:a16="http://schemas.microsoft.com/office/drawing/2014/main" id="{6E958E29-3ECF-4AF3-A03F-750DBD5708F5}"/>
              </a:ext>
            </a:extLst>
          </p:cNvPr>
          <p:cNvSpPr txBox="1"/>
          <p:nvPr/>
        </p:nvSpPr>
        <p:spPr>
          <a:xfrm>
            <a:off x="4530330" y="1654754"/>
            <a:ext cx="3646736" cy="1442254"/>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ctr"/>
            <a:r>
              <a:rPr lang="en-GB" sz="1200" b="1" dirty="0">
                <a:solidFill>
                  <a:schemeClr val="bg1"/>
                </a:solidFill>
              </a:rPr>
              <a:t>Establish the baseline for model performance | Create a simple model with initial data pipeline | Try parallel ideas during the early stages | Find the SoTA model for the problem domain, if any, and reproduce results</a:t>
            </a:r>
            <a:endParaRPr lang="en-US" sz="1200" b="1" dirty="0">
              <a:solidFill>
                <a:schemeClr val="bg1"/>
              </a:solidFill>
            </a:endParaRPr>
          </a:p>
        </p:txBody>
      </p:sp>
      <p:sp>
        <p:nvSpPr>
          <p:cNvPr id="86" name="TextBox 85">
            <a:extLst>
              <a:ext uri="{FF2B5EF4-FFF2-40B4-BE49-F238E27FC236}">
                <a16:creationId xmlns:a16="http://schemas.microsoft.com/office/drawing/2014/main" id="{0D0FE099-F814-41B3-AD6E-C834F25E3FE6}"/>
              </a:ext>
            </a:extLst>
          </p:cNvPr>
          <p:cNvSpPr txBox="1"/>
          <p:nvPr/>
        </p:nvSpPr>
        <p:spPr>
          <a:xfrm>
            <a:off x="8145339" y="5417035"/>
            <a:ext cx="3315508" cy="821892"/>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r>
              <a:rPr lang="en-GB" sz="1100" dirty="0">
                <a:solidFill>
                  <a:schemeClr val="accent2">
                    <a:lumMod val="50000"/>
                  </a:schemeClr>
                </a:solidFill>
              </a:rPr>
              <a:t>Do model-centric optimizations | Debug models as complexity gets added | Conduct error analysis for uncovering failure modes.</a:t>
            </a:r>
            <a:endParaRPr lang="en-US" sz="1100" dirty="0">
              <a:solidFill>
                <a:schemeClr val="accent2">
                  <a:lumMod val="50000"/>
                </a:schemeClr>
              </a:solidFill>
            </a:endParaRPr>
          </a:p>
        </p:txBody>
      </p:sp>
      <p:sp>
        <p:nvSpPr>
          <p:cNvPr id="88" name="TextBox 87">
            <a:extLst>
              <a:ext uri="{FF2B5EF4-FFF2-40B4-BE49-F238E27FC236}">
                <a16:creationId xmlns:a16="http://schemas.microsoft.com/office/drawing/2014/main" id="{66C8738B-1973-4924-A963-771B6F98FD3A}"/>
              </a:ext>
            </a:extLst>
          </p:cNvPr>
          <p:cNvSpPr txBox="1"/>
          <p:nvPr/>
        </p:nvSpPr>
        <p:spPr>
          <a:xfrm>
            <a:off x="9448066" y="2680175"/>
            <a:ext cx="2743933" cy="1837554"/>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GB" sz="1100" dirty="0">
                <a:solidFill>
                  <a:schemeClr val="accent3">
                    <a:lumMod val="50000"/>
                  </a:schemeClr>
                </a:solidFill>
              </a:rPr>
              <a:t>Evaluate the model on test distribution | Revisit the model evaluation metric, ensuring it drives desirable user behaviour  | Write tests for – model inference function, input data pipeline, explicit scenarios expected in the production.</a:t>
            </a:r>
            <a:endParaRPr lang="en-US" sz="1100" dirty="0">
              <a:solidFill>
                <a:schemeClr val="accent3">
                  <a:lumMod val="50000"/>
                </a:schemeClr>
              </a:solidFill>
            </a:endParaRPr>
          </a:p>
        </p:txBody>
      </p:sp>
      <p:sp>
        <p:nvSpPr>
          <p:cNvPr id="50" name="TextBox 49">
            <a:extLst>
              <a:ext uri="{FF2B5EF4-FFF2-40B4-BE49-F238E27FC236}">
                <a16:creationId xmlns:a16="http://schemas.microsoft.com/office/drawing/2014/main" id="{2B0DABDA-37CB-47B9-ADC9-F8DD9FB94D8D}"/>
              </a:ext>
            </a:extLst>
          </p:cNvPr>
          <p:cNvSpPr txBox="1"/>
          <p:nvPr/>
        </p:nvSpPr>
        <p:spPr>
          <a:xfrm>
            <a:off x="4146967" y="251895"/>
            <a:ext cx="7921672" cy="1077218"/>
          </a:xfrm>
          <a:prstGeom prst="rect">
            <a:avLst/>
          </a:prstGeom>
          <a:noFill/>
          <a:effectLst>
            <a:glow>
              <a:schemeClr val="accent5">
                <a:lumMod val="60000"/>
                <a:lumOff val="40000"/>
              </a:schemeClr>
            </a:glow>
            <a:softEdge rad="0"/>
          </a:effectLst>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LIFECYCLE OF A MACHINE LEARNING PROJECT</a:t>
            </a:r>
          </a:p>
        </p:txBody>
      </p:sp>
      <p:sp>
        <p:nvSpPr>
          <p:cNvPr id="51" name="TextBox 50">
            <a:extLst>
              <a:ext uri="{FF2B5EF4-FFF2-40B4-BE49-F238E27FC236}">
                <a16:creationId xmlns:a16="http://schemas.microsoft.com/office/drawing/2014/main" id="{D3117C66-3A52-489B-BE03-F48A27641BBA}"/>
              </a:ext>
            </a:extLst>
          </p:cNvPr>
          <p:cNvSpPr txBox="1"/>
          <p:nvPr/>
        </p:nvSpPr>
        <p:spPr>
          <a:xfrm>
            <a:off x="245711" y="6372367"/>
            <a:ext cx="6893319" cy="276999"/>
          </a:xfrm>
          <a:prstGeom prst="rect">
            <a:avLst/>
          </a:prstGeom>
          <a:noFill/>
        </p:spPr>
        <p:txBody>
          <a:bodyPr wrap="square">
            <a:spAutoFit/>
          </a:bodyPr>
          <a:lstStyle/>
          <a:p>
            <a:r>
              <a:rPr lang="en-GB" sz="1200" dirty="0">
                <a:solidFill>
                  <a:schemeClr val="bg1"/>
                </a:solidFill>
                <a:latin typeface="Century Gothic" panose="020B0502020202020204" pitchFamily="34" charset="0"/>
              </a:rPr>
              <a:t>The lifecycle of a Machine Learning project deliverables timeline usually appears like this -</a:t>
            </a:r>
          </a:p>
        </p:txBody>
      </p:sp>
      <p:sp>
        <p:nvSpPr>
          <p:cNvPr id="10" name="Rectangle 1">
            <a:extLst>
              <a:ext uri="{FF2B5EF4-FFF2-40B4-BE49-F238E27FC236}">
                <a16:creationId xmlns:a16="http://schemas.microsoft.com/office/drawing/2014/main" id="{3D769B43-D7AF-454C-A2B0-5D561BF05395}"/>
              </a:ext>
            </a:extLst>
          </p:cNvPr>
          <p:cNvSpPr/>
          <p:nvPr/>
        </p:nvSpPr>
        <p:spPr>
          <a:xfrm rot="18918933" flipH="1">
            <a:off x="7664545"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D7D7D7"/>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1" name="Freeform 21">
            <a:extLst>
              <a:ext uri="{FF2B5EF4-FFF2-40B4-BE49-F238E27FC236}">
                <a16:creationId xmlns:a16="http://schemas.microsoft.com/office/drawing/2014/main" id="{1808EDFC-F7FC-4D20-A40F-BD14EFF51A85}"/>
              </a:ext>
            </a:extLst>
          </p:cNvPr>
          <p:cNvSpPr>
            <a:spLocks/>
          </p:cNvSpPr>
          <p:nvPr/>
        </p:nvSpPr>
        <p:spPr bwMode="auto">
          <a:xfrm>
            <a:off x="8084197"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algn="ctr">
              <a:lnSpc>
                <a:spcPct val="80000"/>
              </a:lnSpc>
            </a:pPr>
            <a:endParaRPr lang="en-IN" sz="2500" kern="0" dirty="0">
              <a:solidFill>
                <a:prstClr val="white"/>
              </a:solidFill>
              <a:latin typeface="Century Gothic" panose="020B0502020202020204" pitchFamily="34" charset="0"/>
            </a:endParaRPr>
          </a:p>
        </p:txBody>
      </p:sp>
      <p:sp>
        <p:nvSpPr>
          <p:cNvPr id="12" name="Arc 11">
            <a:extLst>
              <a:ext uri="{FF2B5EF4-FFF2-40B4-BE49-F238E27FC236}">
                <a16:creationId xmlns:a16="http://schemas.microsoft.com/office/drawing/2014/main" id="{DA53D4FC-C3F0-4CE8-8022-97410D163E78}"/>
              </a:ext>
            </a:extLst>
          </p:cNvPr>
          <p:cNvSpPr/>
          <p:nvPr/>
        </p:nvSpPr>
        <p:spPr>
          <a:xfrm>
            <a:off x="8289663" y="3274100"/>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3" name="TextBox 12">
            <a:extLst>
              <a:ext uri="{FF2B5EF4-FFF2-40B4-BE49-F238E27FC236}">
                <a16:creationId xmlns:a16="http://schemas.microsoft.com/office/drawing/2014/main" id="{D7AA9B41-624F-44D7-90FC-147228BD3E30}"/>
              </a:ext>
            </a:extLst>
          </p:cNvPr>
          <p:cNvSpPr txBox="1"/>
          <p:nvPr/>
        </p:nvSpPr>
        <p:spPr>
          <a:xfrm>
            <a:off x="7878744" y="3339428"/>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05</a:t>
            </a:r>
          </a:p>
        </p:txBody>
      </p:sp>
      <p:sp>
        <p:nvSpPr>
          <p:cNvPr id="14" name="Rectangle 1">
            <a:extLst>
              <a:ext uri="{FF2B5EF4-FFF2-40B4-BE49-F238E27FC236}">
                <a16:creationId xmlns:a16="http://schemas.microsoft.com/office/drawing/2014/main" id="{6D05B9DD-CF2A-4A0D-B85F-9094538C826D}"/>
              </a:ext>
            </a:extLst>
          </p:cNvPr>
          <p:cNvSpPr/>
          <p:nvPr/>
        </p:nvSpPr>
        <p:spPr>
          <a:xfrm rot="2681067">
            <a:off x="6300675"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5" name="Rectangle 1">
            <a:extLst>
              <a:ext uri="{FF2B5EF4-FFF2-40B4-BE49-F238E27FC236}">
                <a16:creationId xmlns:a16="http://schemas.microsoft.com/office/drawing/2014/main" id="{78F61F8C-4752-4994-93E3-B2150CF62E1E}"/>
              </a:ext>
            </a:extLst>
          </p:cNvPr>
          <p:cNvSpPr/>
          <p:nvPr/>
        </p:nvSpPr>
        <p:spPr>
          <a:xfrm rot="18918933" flipH="1">
            <a:off x="4906947"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D7D7D7"/>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6" name="Rectangle 1">
            <a:extLst>
              <a:ext uri="{FF2B5EF4-FFF2-40B4-BE49-F238E27FC236}">
                <a16:creationId xmlns:a16="http://schemas.microsoft.com/office/drawing/2014/main" id="{C91F8E5D-3F2C-4B81-A264-E1D80EA1E6CC}"/>
              </a:ext>
            </a:extLst>
          </p:cNvPr>
          <p:cNvSpPr/>
          <p:nvPr/>
        </p:nvSpPr>
        <p:spPr>
          <a:xfrm rot="2681067">
            <a:off x="3535474"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7" name="Freeform 21">
            <a:extLst>
              <a:ext uri="{FF2B5EF4-FFF2-40B4-BE49-F238E27FC236}">
                <a16:creationId xmlns:a16="http://schemas.microsoft.com/office/drawing/2014/main" id="{4CD60343-A8E5-435A-B3C3-24091812ABBB}"/>
              </a:ext>
            </a:extLst>
          </p:cNvPr>
          <p:cNvSpPr>
            <a:spLocks/>
          </p:cNvSpPr>
          <p:nvPr/>
        </p:nvSpPr>
        <p:spPr bwMode="auto">
          <a:xfrm>
            <a:off x="2592510"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18" name="Arc 17">
            <a:extLst>
              <a:ext uri="{FF2B5EF4-FFF2-40B4-BE49-F238E27FC236}">
                <a16:creationId xmlns:a16="http://schemas.microsoft.com/office/drawing/2014/main" id="{EB889A5A-8B06-4586-B3B6-AC1DBF947D0F}"/>
              </a:ext>
            </a:extLst>
          </p:cNvPr>
          <p:cNvSpPr/>
          <p:nvPr/>
        </p:nvSpPr>
        <p:spPr>
          <a:xfrm>
            <a:off x="2795119" y="3274100"/>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9" name="Freeform 21">
            <a:extLst>
              <a:ext uri="{FF2B5EF4-FFF2-40B4-BE49-F238E27FC236}">
                <a16:creationId xmlns:a16="http://schemas.microsoft.com/office/drawing/2014/main" id="{69DAC696-2D1E-410A-AAF4-BE470808EB43}"/>
              </a:ext>
            </a:extLst>
          </p:cNvPr>
          <p:cNvSpPr>
            <a:spLocks/>
          </p:cNvSpPr>
          <p:nvPr/>
        </p:nvSpPr>
        <p:spPr bwMode="auto">
          <a:xfrm>
            <a:off x="3939443" y="4464316"/>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20" name="Arc 19">
            <a:extLst>
              <a:ext uri="{FF2B5EF4-FFF2-40B4-BE49-F238E27FC236}">
                <a16:creationId xmlns:a16="http://schemas.microsoft.com/office/drawing/2014/main" id="{2FC48282-9B41-47B1-9BE9-1E90F4F2BEC1}"/>
              </a:ext>
            </a:extLst>
          </p:cNvPr>
          <p:cNvSpPr/>
          <p:nvPr/>
        </p:nvSpPr>
        <p:spPr>
          <a:xfrm>
            <a:off x="4146967" y="4598361"/>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21" name="TextBox 20">
            <a:extLst>
              <a:ext uri="{FF2B5EF4-FFF2-40B4-BE49-F238E27FC236}">
                <a16:creationId xmlns:a16="http://schemas.microsoft.com/office/drawing/2014/main" id="{9B474EF3-25C4-4568-BDB0-12AADBD2D4CC}"/>
              </a:ext>
            </a:extLst>
          </p:cNvPr>
          <p:cNvSpPr txBox="1"/>
          <p:nvPr/>
        </p:nvSpPr>
        <p:spPr>
          <a:xfrm>
            <a:off x="4014936" y="4650612"/>
            <a:ext cx="621697"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02</a:t>
            </a:r>
          </a:p>
        </p:txBody>
      </p:sp>
      <p:sp>
        <p:nvSpPr>
          <p:cNvPr id="22" name="Freeform 21">
            <a:extLst>
              <a:ext uri="{FF2B5EF4-FFF2-40B4-BE49-F238E27FC236}">
                <a16:creationId xmlns:a16="http://schemas.microsoft.com/office/drawing/2014/main" id="{56B601CD-0902-44D4-BA2E-83BD673A2108}"/>
              </a:ext>
            </a:extLst>
          </p:cNvPr>
          <p:cNvSpPr>
            <a:spLocks/>
          </p:cNvSpPr>
          <p:nvPr/>
        </p:nvSpPr>
        <p:spPr bwMode="auto">
          <a:xfrm>
            <a:off x="5326598"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lumMod val="50000"/>
            </a:schemeClr>
          </a:solidFill>
          <a:ln>
            <a:noFill/>
          </a:ln>
          <a:effectLst>
            <a:outerShdw blurRad="1270000" dist="457200" dir="4440000" sx="92000" sy="92000" algn="ctr" rotWithShape="0">
              <a:srgbClr val="002060">
                <a:alpha val="54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23" name="Arc 22">
            <a:extLst>
              <a:ext uri="{FF2B5EF4-FFF2-40B4-BE49-F238E27FC236}">
                <a16:creationId xmlns:a16="http://schemas.microsoft.com/office/drawing/2014/main" id="{D572EEA4-99B7-4397-8A40-5865424BE434}"/>
              </a:ext>
            </a:extLst>
          </p:cNvPr>
          <p:cNvSpPr/>
          <p:nvPr/>
        </p:nvSpPr>
        <p:spPr>
          <a:xfrm>
            <a:off x="5532064" y="3274100"/>
            <a:ext cx="1110075" cy="1110075"/>
          </a:xfrm>
          <a:prstGeom prst="arc">
            <a:avLst>
              <a:gd name="adj1" fmla="val 16361511"/>
              <a:gd name="adj2" fmla="val 10699666"/>
            </a:avLst>
          </a:prstGeom>
          <a:noFill/>
          <a:ln w="57150" cap="flat" cmpd="sng" algn="ctr">
            <a:solidFill>
              <a:schemeClr val="tx1">
                <a:lumMod val="95000"/>
                <a:lumOff val="5000"/>
              </a:scheme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effectLst/>
              <a:uLnTx/>
              <a:uFillTx/>
              <a:latin typeface="Century Gothic" panose="020B0502020202020204" pitchFamily="34" charset="0"/>
            </a:endParaRPr>
          </a:p>
        </p:txBody>
      </p:sp>
      <p:sp>
        <p:nvSpPr>
          <p:cNvPr id="24" name="TextBox 23">
            <a:extLst>
              <a:ext uri="{FF2B5EF4-FFF2-40B4-BE49-F238E27FC236}">
                <a16:creationId xmlns:a16="http://schemas.microsoft.com/office/drawing/2014/main" id="{844EB037-F323-4860-9222-D92754475BF3}"/>
              </a:ext>
            </a:extLst>
          </p:cNvPr>
          <p:cNvSpPr txBox="1"/>
          <p:nvPr/>
        </p:nvSpPr>
        <p:spPr>
          <a:xfrm>
            <a:off x="5091852" y="3329489"/>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Century Gothic" panose="020B0502020202020204" pitchFamily="34" charset="0"/>
                <a:cs typeface="Arial" panose="020B0604020202020204" pitchFamily="34" charset="0"/>
              </a:rPr>
              <a:t>03</a:t>
            </a:r>
          </a:p>
        </p:txBody>
      </p:sp>
      <p:sp>
        <p:nvSpPr>
          <p:cNvPr id="25" name="Freeform 21">
            <a:extLst>
              <a:ext uri="{FF2B5EF4-FFF2-40B4-BE49-F238E27FC236}">
                <a16:creationId xmlns:a16="http://schemas.microsoft.com/office/drawing/2014/main" id="{4538576D-F0B0-467B-930A-682232C0EA6D}"/>
              </a:ext>
            </a:extLst>
          </p:cNvPr>
          <p:cNvSpPr>
            <a:spLocks/>
          </p:cNvSpPr>
          <p:nvPr/>
        </p:nvSpPr>
        <p:spPr bwMode="auto">
          <a:xfrm>
            <a:off x="6698075" y="4464316"/>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26" name="Arc 25">
            <a:extLst>
              <a:ext uri="{FF2B5EF4-FFF2-40B4-BE49-F238E27FC236}">
                <a16:creationId xmlns:a16="http://schemas.microsoft.com/office/drawing/2014/main" id="{4295BEF7-1B1C-43D2-8409-CC6F7796295F}"/>
              </a:ext>
            </a:extLst>
          </p:cNvPr>
          <p:cNvSpPr/>
          <p:nvPr/>
        </p:nvSpPr>
        <p:spPr>
          <a:xfrm>
            <a:off x="6900684" y="4598361"/>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27" name="TextBox 26">
            <a:extLst>
              <a:ext uri="{FF2B5EF4-FFF2-40B4-BE49-F238E27FC236}">
                <a16:creationId xmlns:a16="http://schemas.microsoft.com/office/drawing/2014/main" id="{1F4F4E83-2567-4FC9-AA18-5494B01F1BA2}"/>
              </a:ext>
            </a:extLst>
          </p:cNvPr>
          <p:cNvSpPr txBox="1"/>
          <p:nvPr/>
        </p:nvSpPr>
        <p:spPr>
          <a:xfrm>
            <a:off x="6499279" y="4660551"/>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04</a:t>
            </a:r>
          </a:p>
        </p:txBody>
      </p:sp>
      <p:sp>
        <p:nvSpPr>
          <p:cNvPr id="28" name="TextBox 27">
            <a:extLst>
              <a:ext uri="{FF2B5EF4-FFF2-40B4-BE49-F238E27FC236}">
                <a16:creationId xmlns:a16="http://schemas.microsoft.com/office/drawing/2014/main" id="{BBDC6544-CFAF-48D7-A8CB-E77279FCF7A1}"/>
              </a:ext>
            </a:extLst>
          </p:cNvPr>
          <p:cNvSpPr txBox="1"/>
          <p:nvPr/>
        </p:nvSpPr>
        <p:spPr>
          <a:xfrm>
            <a:off x="4184670" y="4910858"/>
            <a:ext cx="1042273" cy="646331"/>
          </a:xfrm>
          <a:prstGeom prst="rect">
            <a:avLst/>
          </a:prstGeom>
          <a:noFill/>
        </p:spPr>
        <p:txBody>
          <a:bodyPr wrap="none" rtlCol="0">
            <a:spAutoFit/>
          </a:bodyPr>
          <a:lstStyle/>
          <a:p>
            <a:pPr algn="ctr"/>
            <a:endParaRPr lang="en-US" sz="900" dirty="0">
              <a:solidFill>
                <a:srgbClr val="D7D7D7"/>
              </a:solidFill>
              <a:latin typeface="Century Gothic" panose="020B0502020202020204" pitchFamily="34" charset="0"/>
            </a:endParaRPr>
          </a:p>
          <a:p>
            <a:pPr algn="ctr"/>
            <a:r>
              <a:rPr lang="en-US" sz="900" dirty="0">
                <a:solidFill>
                  <a:srgbClr val="D7D7D7"/>
                </a:solidFill>
                <a:latin typeface="Century Gothic" panose="020B0502020202020204" pitchFamily="34" charset="0"/>
              </a:rPr>
              <a:t>Collection and </a:t>
            </a:r>
          </a:p>
          <a:p>
            <a:pPr algn="ctr"/>
            <a:r>
              <a:rPr lang="en-US" sz="900" dirty="0">
                <a:solidFill>
                  <a:srgbClr val="D7D7D7"/>
                </a:solidFill>
                <a:latin typeface="Century Gothic" panose="020B0502020202020204" pitchFamily="34" charset="0"/>
              </a:rPr>
              <a:t>Labelling </a:t>
            </a:r>
          </a:p>
          <a:p>
            <a:pPr algn="ctr"/>
            <a:r>
              <a:rPr lang="en-US" sz="900" dirty="0">
                <a:solidFill>
                  <a:srgbClr val="D7D7D7"/>
                </a:solidFill>
                <a:latin typeface="Century Gothic" panose="020B0502020202020204" pitchFamily="34" charset="0"/>
              </a:rPr>
              <a:t>of Data</a:t>
            </a:r>
          </a:p>
        </p:txBody>
      </p:sp>
      <p:sp>
        <p:nvSpPr>
          <p:cNvPr id="29" name="TextBox 28">
            <a:extLst>
              <a:ext uri="{FF2B5EF4-FFF2-40B4-BE49-F238E27FC236}">
                <a16:creationId xmlns:a16="http://schemas.microsoft.com/office/drawing/2014/main" id="{2AB67BE6-7697-43DB-877B-DDEA2CD5D3C1}"/>
              </a:ext>
            </a:extLst>
          </p:cNvPr>
          <p:cNvSpPr txBox="1"/>
          <p:nvPr/>
        </p:nvSpPr>
        <p:spPr>
          <a:xfrm>
            <a:off x="2846697" y="3660720"/>
            <a:ext cx="951387" cy="369332"/>
          </a:xfrm>
          <a:prstGeom prst="rect">
            <a:avLst/>
          </a:prstGeom>
          <a:noFill/>
        </p:spPr>
        <p:txBody>
          <a:bodyPr wrap="square" rtlCol="0">
            <a:spAutoFit/>
          </a:bodyPr>
          <a:lstStyle/>
          <a:p>
            <a:pPr algn="ctr"/>
            <a:r>
              <a:rPr lang="en-US" sz="900" dirty="0">
                <a:solidFill>
                  <a:srgbClr val="D7D7D7"/>
                </a:solidFill>
                <a:latin typeface="Century Gothic" panose="020B0502020202020204" pitchFamily="34" charset="0"/>
              </a:rPr>
              <a:t>ML Project Plan Setup </a:t>
            </a:r>
          </a:p>
        </p:txBody>
      </p:sp>
      <p:sp>
        <p:nvSpPr>
          <p:cNvPr id="30" name="TextBox 29">
            <a:extLst>
              <a:ext uri="{FF2B5EF4-FFF2-40B4-BE49-F238E27FC236}">
                <a16:creationId xmlns:a16="http://schemas.microsoft.com/office/drawing/2014/main" id="{F92B9341-8DC3-4E88-B67C-53615F6E7C59}"/>
              </a:ext>
            </a:extLst>
          </p:cNvPr>
          <p:cNvSpPr txBox="1"/>
          <p:nvPr/>
        </p:nvSpPr>
        <p:spPr>
          <a:xfrm>
            <a:off x="5613964" y="3648156"/>
            <a:ext cx="941283" cy="430887"/>
          </a:xfrm>
          <a:prstGeom prst="rect">
            <a:avLst/>
          </a:prstGeom>
          <a:noFill/>
        </p:spPr>
        <p:txBody>
          <a:bodyPr wrap="none" rtlCol="0">
            <a:spAutoFit/>
          </a:bodyPr>
          <a:lstStyle/>
          <a:p>
            <a:pPr algn="ctr"/>
            <a:r>
              <a:rPr lang="en-US" sz="1100" b="1" dirty="0">
                <a:solidFill>
                  <a:schemeClr val="bg1"/>
                </a:solidFill>
                <a:latin typeface="Century Gothic" panose="020B0502020202020204" pitchFamily="34" charset="0"/>
              </a:rPr>
              <a:t>Model </a:t>
            </a:r>
          </a:p>
          <a:p>
            <a:pPr algn="ctr"/>
            <a:r>
              <a:rPr lang="en-US" sz="1100" b="1" dirty="0">
                <a:solidFill>
                  <a:schemeClr val="bg1"/>
                </a:solidFill>
                <a:latin typeface="Century Gothic" panose="020B0502020202020204" pitchFamily="34" charset="0"/>
              </a:rPr>
              <a:t>Exploration</a:t>
            </a:r>
          </a:p>
        </p:txBody>
      </p:sp>
      <p:sp>
        <p:nvSpPr>
          <p:cNvPr id="31" name="TextBox 30">
            <a:extLst>
              <a:ext uri="{FF2B5EF4-FFF2-40B4-BE49-F238E27FC236}">
                <a16:creationId xmlns:a16="http://schemas.microsoft.com/office/drawing/2014/main" id="{F3C55E16-1D0F-4046-9C45-9B1820BD0558}"/>
              </a:ext>
            </a:extLst>
          </p:cNvPr>
          <p:cNvSpPr txBox="1"/>
          <p:nvPr/>
        </p:nvSpPr>
        <p:spPr>
          <a:xfrm>
            <a:off x="7023618" y="4961422"/>
            <a:ext cx="896222" cy="383951"/>
          </a:xfrm>
          <a:prstGeom prst="rect">
            <a:avLst/>
          </a:prstGeom>
          <a:noFill/>
        </p:spPr>
        <p:txBody>
          <a:bodyPr wrap="square" rtlCol="0">
            <a:spAutoFit/>
          </a:bodyPr>
          <a:lstStyle/>
          <a:p>
            <a:pPr algn="ctr">
              <a:lnSpc>
                <a:spcPts val="1160"/>
              </a:lnSpc>
            </a:pPr>
            <a:r>
              <a:rPr lang="en-US" sz="900" dirty="0">
                <a:solidFill>
                  <a:srgbClr val="D7D7D7"/>
                </a:solidFill>
                <a:latin typeface="Century Gothic" panose="020B0502020202020204" pitchFamily="34" charset="0"/>
              </a:rPr>
              <a:t>Refinement of Model</a:t>
            </a:r>
          </a:p>
        </p:txBody>
      </p:sp>
      <p:sp>
        <p:nvSpPr>
          <p:cNvPr id="32" name="TextBox 31">
            <a:extLst>
              <a:ext uri="{FF2B5EF4-FFF2-40B4-BE49-F238E27FC236}">
                <a16:creationId xmlns:a16="http://schemas.microsoft.com/office/drawing/2014/main" id="{65155D3C-4E7C-4B23-A1D6-16D0E4805F23}"/>
              </a:ext>
            </a:extLst>
          </p:cNvPr>
          <p:cNvSpPr txBox="1"/>
          <p:nvPr/>
        </p:nvSpPr>
        <p:spPr>
          <a:xfrm>
            <a:off x="8439879" y="3674583"/>
            <a:ext cx="803242" cy="383951"/>
          </a:xfrm>
          <a:prstGeom prst="rect">
            <a:avLst/>
          </a:prstGeom>
          <a:noFill/>
        </p:spPr>
        <p:txBody>
          <a:bodyPr wrap="square" rtlCol="0">
            <a:spAutoFit/>
          </a:bodyPr>
          <a:lstStyle/>
          <a:p>
            <a:pPr algn="ctr">
              <a:lnSpc>
                <a:spcPts val="1160"/>
              </a:lnSpc>
            </a:pPr>
            <a:r>
              <a:rPr lang="en-US" sz="900" dirty="0">
                <a:solidFill>
                  <a:srgbClr val="D7D7D7"/>
                </a:solidFill>
                <a:latin typeface="Century Gothic" panose="020B0502020202020204" pitchFamily="34" charset="0"/>
              </a:rPr>
              <a:t>Test and Evaluate</a:t>
            </a:r>
          </a:p>
        </p:txBody>
      </p:sp>
      <p:sp>
        <p:nvSpPr>
          <p:cNvPr id="33" name="TextBox 32">
            <a:extLst>
              <a:ext uri="{FF2B5EF4-FFF2-40B4-BE49-F238E27FC236}">
                <a16:creationId xmlns:a16="http://schemas.microsoft.com/office/drawing/2014/main" id="{0129EFB5-6DBB-4C84-8420-AD24C690538F}"/>
              </a:ext>
            </a:extLst>
          </p:cNvPr>
          <p:cNvSpPr txBox="1"/>
          <p:nvPr/>
        </p:nvSpPr>
        <p:spPr>
          <a:xfrm>
            <a:off x="2519237" y="3269553"/>
            <a:ext cx="718582"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01</a:t>
            </a:r>
          </a:p>
        </p:txBody>
      </p:sp>
      <p:sp>
        <p:nvSpPr>
          <p:cNvPr id="34" name="Oval">
            <a:extLst>
              <a:ext uri="{FF2B5EF4-FFF2-40B4-BE49-F238E27FC236}">
                <a16:creationId xmlns:a16="http://schemas.microsoft.com/office/drawing/2014/main" id="{F7340245-3478-4ABD-B622-000FB4D28ABD}"/>
              </a:ext>
            </a:extLst>
          </p:cNvPr>
          <p:cNvSpPr/>
          <p:nvPr/>
        </p:nvSpPr>
        <p:spPr>
          <a:xfrm>
            <a:off x="-3749989" y="-4176747"/>
            <a:ext cx="8327038" cy="7771843"/>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5" name="Picture 34">
            <a:extLst>
              <a:ext uri="{FF2B5EF4-FFF2-40B4-BE49-F238E27FC236}">
                <a16:creationId xmlns:a16="http://schemas.microsoft.com/office/drawing/2014/main" id="{BC2CCA43-29BC-41E0-9FE6-FE49614DB22E}"/>
              </a:ext>
            </a:extLst>
          </p:cNvPr>
          <p:cNvPicPr>
            <a:picLocks noChangeAspect="1"/>
          </p:cNvPicPr>
          <p:nvPr/>
        </p:nvPicPr>
        <p:blipFill>
          <a:blip r:embed="rId2"/>
          <a:stretch>
            <a:fillRect/>
          </a:stretch>
        </p:blipFill>
        <p:spPr>
          <a:xfrm>
            <a:off x="52784" y="-33343"/>
            <a:ext cx="3305714" cy="2520607"/>
          </a:xfrm>
          <a:prstGeom prst="rect">
            <a:avLst/>
          </a:prstGeom>
          <a:effectLst>
            <a:softEdge rad="63500"/>
          </a:effectLst>
        </p:spPr>
      </p:pic>
    </p:spTree>
    <p:extLst>
      <p:ext uri="{BB962C8B-B14F-4D97-AF65-F5344CB8AC3E}">
        <p14:creationId xmlns:p14="http://schemas.microsoft.com/office/powerpoint/2010/main" val="2796021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172465BD-E0B5-48C9-A803-357B0AF96575}"/>
              </a:ext>
            </a:extLst>
          </p:cNvPr>
          <p:cNvSpPr txBox="1"/>
          <p:nvPr/>
        </p:nvSpPr>
        <p:spPr>
          <a:xfrm>
            <a:off x="891198" y="5258589"/>
            <a:ext cx="2989119" cy="821892"/>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GB" sz="1100" dirty="0">
                <a:solidFill>
                  <a:schemeClr val="accent3">
                    <a:lumMod val="50000"/>
                  </a:schemeClr>
                </a:solidFill>
              </a:rPr>
              <a:t>Create the labelling documentation | Build the data ingestion pipeline | Validation of data quality </a:t>
            </a:r>
            <a:endParaRPr lang="en-US" sz="1100" dirty="0">
              <a:solidFill>
                <a:schemeClr val="accent3">
                  <a:lumMod val="50000"/>
                </a:schemeClr>
              </a:solidFill>
            </a:endParaRPr>
          </a:p>
        </p:txBody>
      </p:sp>
      <p:sp>
        <p:nvSpPr>
          <p:cNvPr id="80" name="TextBox 79">
            <a:extLst>
              <a:ext uri="{FF2B5EF4-FFF2-40B4-BE49-F238E27FC236}">
                <a16:creationId xmlns:a16="http://schemas.microsoft.com/office/drawing/2014/main" id="{85F56139-3BE7-491B-ACF0-2434DE57B1B8}"/>
              </a:ext>
            </a:extLst>
          </p:cNvPr>
          <p:cNvSpPr txBox="1"/>
          <p:nvPr/>
        </p:nvSpPr>
        <p:spPr>
          <a:xfrm>
            <a:off x="365201" y="3444594"/>
            <a:ext cx="2234277" cy="1583639"/>
          </a:xfrm>
          <a:prstGeom prst="rect">
            <a:avLst/>
          </a:prstGeom>
          <a:noFill/>
        </p:spPr>
        <p:txBody>
          <a:bodyPr wrap="square" rtlCol="0">
            <a:spAutoFit/>
          </a:bodyPr>
          <a:lstStyle>
            <a:defPPr>
              <a:defRPr lang="en-US"/>
            </a:defPPr>
            <a:lvl1pPr lvl="0">
              <a:lnSpc>
                <a:spcPct val="150000"/>
              </a:lnSpc>
              <a:defRPr sz="800">
                <a:solidFill>
                  <a:srgbClr val="E7E6E6">
                    <a:lumMod val="50000"/>
                  </a:srgbClr>
                </a:solidFill>
                <a:latin typeface="Century Gothic" panose="020B0502020202020204" pitchFamily="34" charset="0"/>
              </a:defRPr>
            </a:lvl1pPr>
          </a:lstStyle>
          <a:p>
            <a:pPr algn="r"/>
            <a:r>
              <a:rPr lang="en-GB" sz="1100" dirty="0">
                <a:solidFill>
                  <a:schemeClr val="accent2">
                    <a:lumMod val="50000"/>
                  </a:schemeClr>
                </a:solidFill>
              </a:rPr>
              <a:t>Define the task and requirements | Identify the project feasibility </a:t>
            </a:r>
          </a:p>
          <a:p>
            <a:pPr algn="r"/>
            <a:r>
              <a:rPr lang="en-GB" sz="1100" dirty="0">
                <a:solidFill>
                  <a:schemeClr val="accent2">
                    <a:lumMod val="50000"/>
                  </a:schemeClr>
                </a:solidFill>
              </a:rPr>
              <a:t>Discuss the general model tradeoffs | Create a project codebase</a:t>
            </a:r>
            <a:endParaRPr lang="en-US" sz="1100" dirty="0">
              <a:solidFill>
                <a:schemeClr val="accent2">
                  <a:lumMod val="50000"/>
                </a:schemeClr>
              </a:solidFill>
            </a:endParaRPr>
          </a:p>
        </p:txBody>
      </p:sp>
      <p:sp>
        <p:nvSpPr>
          <p:cNvPr id="84" name="TextBox 83">
            <a:extLst>
              <a:ext uri="{FF2B5EF4-FFF2-40B4-BE49-F238E27FC236}">
                <a16:creationId xmlns:a16="http://schemas.microsoft.com/office/drawing/2014/main" id="{6E958E29-3ECF-4AF3-A03F-750DBD5708F5}"/>
              </a:ext>
            </a:extLst>
          </p:cNvPr>
          <p:cNvSpPr txBox="1"/>
          <p:nvPr/>
        </p:nvSpPr>
        <p:spPr>
          <a:xfrm>
            <a:off x="4504555" y="1755673"/>
            <a:ext cx="3646736" cy="1329723"/>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ctr"/>
            <a:r>
              <a:rPr lang="en-GB" sz="1100" dirty="0">
                <a:solidFill>
                  <a:schemeClr val="accent2">
                    <a:lumMod val="50000"/>
                  </a:schemeClr>
                </a:solidFill>
              </a:rPr>
              <a:t>Establish the baseline for model performance | Create a simple model with initial data pipeline | Try parallel ideas during the early stages | Find the SoTA model for the problem domain, if any, and reproduce results</a:t>
            </a:r>
            <a:endParaRPr lang="en-US" sz="1100" dirty="0">
              <a:solidFill>
                <a:schemeClr val="accent2">
                  <a:lumMod val="50000"/>
                </a:schemeClr>
              </a:solidFill>
            </a:endParaRPr>
          </a:p>
        </p:txBody>
      </p:sp>
      <p:sp>
        <p:nvSpPr>
          <p:cNvPr id="86" name="TextBox 85">
            <a:extLst>
              <a:ext uri="{FF2B5EF4-FFF2-40B4-BE49-F238E27FC236}">
                <a16:creationId xmlns:a16="http://schemas.microsoft.com/office/drawing/2014/main" id="{0D0FE099-F814-41B3-AD6E-C834F25E3FE6}"/>
              </a:ext>
            </a:extLst>
          </p:cNvPr>
          <p:cNvSpPr txBox="1"/>
          <p:nvPr/>
        </p:nvSpPr>
        <p:spPr>
          <a:xfrm>
            <a:off x="8213368" y="5216545"/>
            <a:ext cx="3315508" cy="1165255"/>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r>
              <a:rPr lang="en-GB" sz="1200" b="1" dirty="0">
                <a:solidFill>
                  <a:schemeClr val="bg1"/>
                </a:solidFill>
              </a:rPr>
              <a:t>Do model-centric optimizations | Debug models as complexity gets added | Conduct error analysis for uncovering failure modes.</a:t>
            </a:r>
            <a:endParaRPr lang="en-US" sz="1200" b="1" dirty="0">
              <a:solidFill>
                <a:schemeClr val="bg1"/>
              </a:solidFill>
            </a:endParaRPr>
          </a:p>
        </p:txBody>
      </p:sp>
      <p:sp>
        <p:nvSpPr>
          <p:cNvPr id="88" name="TextBox 87">
            <a:extLst>
              <a:ext uri="{FF2B5EF4-FFF2-40B4-BE49-F238E27FC236}">
                <a16:creationId xmlns:a16="http://schemas.microsoft.com/office/drawing/2014/main" id="{66C8738B-1973-4924-A963-771B6F98FD3A}"/>
              </a:ext>
            </a:extLst>
          </p:cNvPr>
          <p:cNvSpPr txBox="1"/>
          <p:nvPr/>
        </p:nvSpPr>
        <p:spPr>
          <a:xfrm>
            <a:off x="9448066" y="2680175"/>
            <a:ext cx="2743933" cy="1837554"/>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GB" sz="1100" dirty="0">
                <a:solidFill>
                  <a:schemeClr val="accent3">
                    <a:lumMod val="50000"/>
                  </a:schemeClr>
                </a:solidFill>
              </a:rPr>
              <a:t>Evaluate the model on test distribution | Revisit the model evaluation metric, ensuring it drives desirable user behaviour  | Write tests for – model inference function, input data pipeline, explicit scenarios expected in the production.</a:t>
            </a:r>
            <a:endParaRPr lang="en-US" sz="1100" dirty="0">
              <a:solidFill>
                <a:schemeClr val="accent3">
                  <a:lumMod val="50000"/>
                </a:schemeClr>
              </a:solidFill>
            </a:endParaRPr>
          </a:p>
        </p:txBody>
      </p:sp>
      <p:sp>
        <p:nvSpPr>
          <p:cNvPr id="50" name="TextBox 49">
            <a:extLst>
              <a:ext uri="{FF2B5EF4-FFF2-40B4-BE49-F238E27FC236}">
                <a16:creationId xmlns:a16="http://schemas.microsoft.com/office/drawing/2014/main" id="{2B0DABDA-37CB-47B9-ADC9-F8DD9FB94D8D}"/>
              </a:ext>
            </a:extLst>
          </p:cNvPr>
          <p:cNvSpPr txBox="1"/>
          <p:nvPr/>
        </p:nvSpPr>
        <p:spPr>
          <a:xfrm>
            <a:off x="4146967" y="317680"/>
            <a:ext cx="7921672" cy="1077218"/>
          </a:xfrm>
          <a:prstGeom prst="rect">
            <a:avLst/>
          </a:prstGeom>
          <a:noFill/>
          <a:effectLst>
            <a:glow>
              <a:schemeClr val="accent5">
                <a:lumMod val="60000"/>
                <a:lumOff val="40000"/>
              </a:schemeClr>
            </a:glow>
            <a:softEdge rad="0"/>
          </a:effectLst>
        </p:spPr>
        <p:txBody>
          <a:bodyPr wrap="square" rtlCol="0">
            <a:spAutoFit/>
          </a:bodyPr>
          <a:lstStyle/>
          <a:p>
            <a:pPr algn="ctr"/>
            <a:r>
              <a:rPr lang="en-US" sz="3200" b="1" dirty="0">
                <a:solidFill>
                  <a:schemeClr val="bg1"/>
                </a:solidFill>
                <a:latin typeface="Century Gothic" panose="020B0502020202020204" pitchFamily="34" charset="0"/>
                <a:cs typeface="Arial" panose="020B0604020202020204" pitchFamily="34" charset="0"/>
              </a:rPr>
              <a:t>LIFECYCLE OF A MACHINE LEARNING PROJECT</a:t>
            </a:r>
          </a:p>
        </p:txBody>
      </p:sp>
      <p:sp>
        <p:nvSpPr>
          <p:cNvPr id="51" name="TextBox 50">
            <a:extLst>
              <a:ext uri="{FF2B5EF4-FFF2-40B4-BE49-F238E27FC236}">
                <a16:creationId xmlns:a16="http://schemas.microsoft.com/office/drawing/2014/main" id="{D3117C66-3A52-489B-BE03-F48A27641BBA}"/>
              </a:ext>
            </a:extLst>
          </p:cNvPr>
          <p:cNvSpPr txBox="1"/>
          <p:nvPr/>
        </p:nvSpPr>
        <p:spPr>
          <a:xfrm>
            <a:off x="245711" y="6372367"/>
            <a:ext cx="6910097" cy="276999"/>
          </a:xfrm>
          <a:prstGeom prst="rect">
            <a:avLst/>
          </a:prstGeom>
          <a:noFill/>
        </p:spPr>
        <p:txBody>
          <a:bodyPr wrap="square">
            <a:spAutoFit/>
          </a:bodyPr>
          <a:lstStyle/>
          <a:p>
            <a:r>
              <a:rPr lang="en-GB" sz="1200" dirty="0">
                <a:solidFill>
                  <a:schemeClr val="bg1"/>
                </a:solidFill>
                <a:latin typeface="Century Gothic" panose="020B0502020202020204" pitchFamily="34" charset="0"/>
              </a:rPr>
              <a:t>The lifecycle of a Machine Learning project deliverables timeline usually appears like this -</a:t>
            </a:r>
          </a:p>
        </p:txBody>
      </p:sp>
      <p:sp>
        <p:nvSpPr>
          <p:cNvPr id="10" name="Rectangle 1">
            <a:extLst>
              <a:ext uri="{FF2B5EF4-FFF2-40B4-BE49-F238E27FC236}">
                <a16:creationId xmlns:a16="http://schemas.microsoft.com/office/drawing/2014/main" id="{88BD8628-29DA-49CF-BE8B-751E1B821E4A}"/>
              </a:ext>
            </a:extLst>
          </p:cNvPr>
          <p:cNvSpPr/>
          <p:nvPr/>
        </p:nvSpPr>
        <p:spPr>
          <a:xfrm rot="18918933" flipH="1">
            <a:off x="7664545"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D7D7D7"/>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1" name="Freeform 21">
            <a:extLst>
              <a:ext uri="{FF2B5EF4-FFF2-40B4-BE49-F238E27FC236}">
                <a16:creationId xmlns:a16="http://schemas.microsoft.com/office/drawing/2014/main" id="{B0C56C1D-99F9-4C42-BD92-E5A1B06F4A65}"/>
              </a:ext>
            </a:extLst>
          </p:cNvPr>
          <p:cNvSpPr>
            <a:spLocks/>
          </p:cNvSpPr>
          <p:nvPr/>
        </p:nvSpPr>
        <p:spPr bwMode="auto">
          <a:xfrm>
            <a:off x="8084197"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algn="ctr">
              <a:lnSpc>
                <a:spcPct val="80000"/>
              </a:lnSpc>
            </a:pPr>
            <a:endParaRPr lang="en-IN" sz="2500" kern="0" dirty="0">
              <a:solidFill>
                <a:prstClr val="white"/>
              </a:solidFill>
              <a:latin typeface="Century Gothic" panose="020B0502020202020204" pitchFamily="34" charset="0"/>
            </a:endParaRPr>
          </a:p>
        </p:txBody>
      </p:sp>
      <p:sp>
        <p:nvSpPr>
          <p:cNvPr id="12" name="Arc 11">
            <a:extLst>
              <a:ext uri="{FF2B5EF4-FFF2-40B4-BE49-F238E27FC236}">
                <a16:creationId xmlns:a16="http://schemas.microsoft.com/office/drawing/2014/main" id="{E9EEABBE-8266-441C-91D8-D3021BB1983A}"/>
              </a:ext>
            </a:extLst>
          </p:cNvPr>
          <p:cNvSpPr/>
          <p:nvPr/>
        </p:nvSpPr>
        <p:spPr>
          <a:xfrm>
            <a:off x="8289663" y="3274100"/>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3" name="TextBox 12">
            <a:extLst>
              <a:ext uri="{FF2B5EF4-FFF2-40B4-BE49-F238E27FC236}">
                <a16:creationId xmlns:a16="http://schemas.microsoft.com/office/drawing/2014/main" id="{CE37B67E-E847-43A8-B515-36AB38E08B66}"/>
              </a:ext>
            </a:extLst>
          </p:cNvPr>
          <p:cNvSpPr txBox="1"/>
          <p:nvPr/>
        </p:nvSpPr>
        <p:spPr>
          <a:xfrm>
            <a:off x="7833822" y="3274473"/>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05</a:t>
            </a:r>
          </a:p>
        </p:txBody>
      </p:sp>
      <p:sp>
        <p:nvSpPr>
          <p:cNvPr id="14" name="Rectangle 1">
            <a:extLst>
              <a:ext uri="{FF2B5EF4-FFF2-40B4-BE49-F238E27FC236}">
                <a16:creationId xmlns:a16="http://schemas.microsoft.com/office/drawing/2014/main" id="{5EE4339D-A9AE-4409-9B54-D4DACBF13AD4}"/>
              </a:ext>
            </a:extLst>
          </p:cNvPr>
          <p:cNvSpPr/>
          <p:nvPr/>
        </p:nvSpPr>
        <p:spPr>
          <a:xfrm rot="2681067">
            <a:off x="6300675"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5" name="Rectangle 1">
            <a:extLst>
              <a:ext uri="{FF2B5EF4-FFF2-40B4-BE49-F238E27FC236}">
                <a16:creationId xmlns:a16="http://schemas.microsoft.com/office/drawing/2014/main" id="{FC25A0EC-74EA-4B73-89EB-A3A7A694C0E2}"/>
              </a:ext>
            </a:extLst>
          </p:cNvPr>
          <p:cNvSpPr/>
          <p:nvPr/>
        </p:nvSpPr>
        <p:spPr>
          <a:xfrm rot="18918933" flipH="1">
            <a:off x="4906947"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D7D7D7"/>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6" name="Rectangle 1">
            <a:extLst>
              <a:ext uri="{FF2B5EF4-FFF2-40B4-BE49-F238E27FC236}">
                <a16:creationId xmlns:a16="http://schemas.microsoft.com/office/drawing/2014/main" id="{0DB81D0D-8D14-4D51-927D-04679F3CB059}"/>
              </a:ext>
            </a:extLst>
          </p:cNvPr>
          <p:cNvSpPr/>
          <p:nvPr/>
        </p:nvSpPr>
        <p:spPr>
          <a:xfrm rot="2681067">
            <a:off x="3535474"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7" name="Freeform 21">
            <a:extLst>
              <a:ext uri="{FF2B5EF4-FFF2-40B4-BE49-F238E27FC236}">
                <a16:creationId xmlns:a16="http://schemas.microsoft.com/office/drawing/2014/main" id="{7B86CD54-8494-4D42-808F-5C147CC91841}"/>
              </a:ext>
            </a:extLst>
          </p:cNvPr>
          <p:cNvSpPr>
            <a:spLocks/>
          </p:cNvSpPr>
          <p:nvPr/>
        </p:nvSpPr>
        <p:spPr bwMode="auto">
          <a:xfrm>
            <a:off x="2592510"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18" name="TextBox 17">
            <a:extLst>
              <a:ext uri="{FF2B5EF4-FFF2-40B4-BE49-F238E27FC236}">
                <a16:creationId xmlns:a16="http://schemas.microsoft.com/office/drawing/2014/main" id="{28887AE0-A228-4BDF-BA9F-F1232EC9B503}"/>
              </a:ext>
            </a:extLst>
          </p:cNvPr>
          <p:cNvSpPr txBox="1"/>
          <p:nvPr/>
        </p:nvSpPr>
        <p:spPr>
          <a:xfrm>
            <a:off x="2553017" y="3319550"/>
            <a:ext cx="718582"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01</a:t>
            </a:r>
          </a:p>
        </p:txBody>
      </p:sp>
      <p:sp>
        <p:nvSpPr>
          <p:cNvPr id="19" name="Arc 18">
            <a:extLst>
              <a:ext uri="{FF2B5EF4-FFF2-40B4-BE49-F238E27FC236}">
                <a16:creationId xmlns:a16="http://schemas.microsoft.com/office/drawing/2014/main" id="{687174FC-45CC-4D1A-80D7-C4B22E8031CB}"/>
              </a:ext>
            </a:extLst>
          </p:cNvPr>
          <p:cNvSpPr/>
          <p:nvPr/>
        </p:nvSpPr>
        <p:spPr>
          <a:xfrm>
            <a:off x="2795119" y="3274100"/>
            <a:ext cx="1110075" cy="1110075"/>
          </a:xfrm>
          <a:prstGeom prst="arc">
            <a:avLst>
              <a:gd name="adj1" fmla="val 16361511"/>
              <a:gd name="adj2" fmla="val 10699666"/>
            </a:avLst>
          </a:prstGeom>
          <a:noFill/>
          <a:ln w="57150" cap="flat" cmpd="sng" algn="ctr">
            <a:solidFill>
              <a:srgbClr val="F2F2F2"/>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C000"/>
              </a:solidFill>
              <a:effectLst/>
              <a:uLnTx/>
              <a:uFillTx/>
              <a:latin typeface="Century Gothic" panose="020B0502020202020204" pitchFamily="34" charset="0"/>
            </a:endParaRPr>
          </a:p>
        </p:txBody>
      </p:sp>
      <p:sp>
        <p:nvSpPr>
          <p:cNvPr id="20" name="Freeform 21">
            <a:extLst>
              <a:ext uri="{FF2B5EF4-FFF2-40B4-BE49-F238E27FC236}">
                <a16:creationId xmlns:a16="http://schemas.microsoft.com/office/drawing/2014/main" id="{005B3165-70CD-4938-BCEC-10CED9F1940E}"/>
              </a:ext>
            </a:extLst>
          </p:cNvPr>
          <p:cNvSpPr>
            <a:spLocks/>
          </p:cNvSpPr>
          <p:nvPr/>
        </p:nvSpPr>
        <p:spPr bwMode="auto">
          <a:xfrm>
            <a:off x="3939443" y="4464316"/>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21" name="Arc 20">
            <a:extLst>
              <a:ext uri="{FF2B5EF4-FFF2-40B4-BE49-F238E27FC236}">
                <a16:creationId xmlns:a16="http://schemas.microsoft.com/office/drawing/2014/main" id="{35E478B1-DCA6-49EF-AF32-B680079BDB88}"/>
              </a:ext>
            </a:extLst>
          </p:cNvPr>
          <p:cNvSpPr/>
          <p:nvPr/>
        </p:nvSpPr>
        <p:spPr>
          <a:xfrm>
            <a:off x="4146967" y="4598361"/>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22" name="TextBox 21">
            <a:extLst>
              <a:ext uri="{FF2B5EF4-FFF2-40B4-BE49-F238E27FC236}">
                <a16:creationId xmlns:a16="http://schemas.microsoft.com/office/drawing/2014/main" id="{5EE5798C-100F-40B4-B7E8-51BD844B451F}"/>
              </a:ext>
            </a:extLst>
          </p:cNvPr>
          <p:cNvSpPr txBox="1"/>
          <p:nvPr/>
        </p:nvSpPr>
        <p:spPr>
          <a:xfrm>
            <a:off x="3974936" y="4550083"/>
            <a:ext cx="621697"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02</a:t>
            </a:r>
          </a:p>
        </p:txBody>
      </p:sp>
      <p:sp>
        <p:nvSpPr>
          <p:cNvPr id="23" name="Freeform 21">
            <a:extLst>
              <a:ext uri="{FF2B5EF4-FFF2-40B4-BE49-F238E27FC236}">
                <a16:creationId xmlns:a16="http://schemas.microsoft.com/office/drawing/2014/main" id="{DDD4CF2C-0607-470B-ABDC-51F0611795B8}"/>
              </a:ext>
            </a:extLst>
          </p:cNvPr>
          <p:cNvSpPr>
            <a:spLocks/>
          </p:cNvSpPr>
          <p:nvPr/>
        </p:nvSpPr>
        <p:spPr bwMode="auto">
          <a:xfrm>
            <a:off x="5326598"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92000" sy="92000" algn="ctr" rotWithShape="0">
              <a:srgbClr val="002060">
                <a:alpha val="54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24" name="Arc 23">
            <a:extLst>
              <a:ext uri="{FF2B5EF4-FFF2-40B4-BE49-F238E27FC236}">
                <a16:creationId xmlns:a16="http://schemas.microsoft.com/office/drawing/2014/main" id="{1FE471E5-A617-4888-9B1E-55865B75F047}"/>
              </a:ext>
            </a:extLst>
          </p:cNvPr>
          <p:cNvSpPr/>
          <p:nvPr/>
        </p:nvSpPr>
        <p:spPr>
          <a:xfrm>
            <a:off x="5532064" y="3274100"/>
            <a:ext cx="1110075" cy="1110075"/>
          </a:xfrm>
          <a:prstGeom prst="arc">
            <a:avLst>
              <a:gd name="adj1" fmla="val 16361511"/>
              <a:gd name="adj2" fmla="val 10699666"/>
            </a:avLst>
          </a:prstGeom>
          <a:noFill/>
          <a:ln w="57150" cap="flat" cmpd="sng" algn="ctr">
            <a:solidFill>
              <a:srgbClr val="F2F2F2"/>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25" name="TextBox 24">
            <a:extLst>
              <a:ext uri="{FF2B5EF4-FFF2-40B4-BE49-F238E27FC236}">
                <a16:creationId xmlns:a16="http://schemas.microsoft.com/office/drawing/2014/main" id="{B30C0B12-A8D3-48F0-BF64-3220EFDBB54F}"/>
              </a:ext>
            </a:extLst>
          </p:cNvPr>
          <p:cNvSpPr txBox="1"/>
          <p:nvPr/>
        </p:nvSpPr>
        <p:spPr>
          <a:xfrm>
            <a:off x="5034296" y="3283451"/>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03</a:t>
            </a:r>
          </a:p>
        </p:txBody>
      </p:sp>
      <p:sp>
        <p:nvSpPr>
          <p:cNvPr id="26" name="Freeform 21">
            <a:extLst>
              <a:ext uri="{FF2B5EF4-FFF2-40B4-BE49-F238E27FC236}">
                <a16:creationId xmlns:a16="http://schemas.microsoft.com/office/drawing/2014/main" id="{3DFB9DF4-2512-4E0F-AF74-3D425627C021}"/>
              </a:ext>
            </a:extLst>
          </p:cNvPr>
          <p:cNvSpPr>
            <a:spLocks/>
          </p:cNvSpPr>
          <p:nvPr/>
        </p:nvSpPr>
        <p:spPr bwMode="auto">
          <a:xfrm>
            <a:off x="6698075" y="4464316"/>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lumMod val="50000"/>
            </a:schemeClr>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27" name="Arc 26">
            <a:extLst>
              <a:ext uri="{FF2B5EF4-FFF2-40B4-BE49-F238E27FC236}">
                <a16:creationId xmlns:a16="http://schemas.microsoft.com/office/drawing/2014/main" id="{22BB8841-5ABD-4C42-A51C-75D47CDE698B}"/>
              </a:ext>
            </a:extLst>
          </p:cNvPr>
          <p:cNvSpPr/>
          <p:nvPr/>
        </p:nvSpPr>
        <p:spPr>
          <a:xfrm>
            <a:off x="6900684" y="4598361"/>
            <a:ext cx="1110075" cy="1110075"/>
          </a:xfrm>
          <a:prstGeom prst="arc">
            <a:avLst>
              <a:gd name="adj1" fmla="val 16361511"/>
              <a:gd name="adj2" fmla="val 10699666"/>
            </a:avLst>
          </a:prstGeom>
          <a:noFill/>
          <a:ln w="57150" cap="flat" cmpd="sng" algn="ctr">
            <a:solidFill>
              <a:schemeClr val="tx1"/>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28" name="TextBox 27">
            <a:extLst>
              <a:ext uri="{FF2B5EF4-FFF2-40B4-BE49-F238E27FC236}">
                <a16:creationId xmlns:a16="http://schemas.microsoft.com/office/drawing/2014/main" id="{C08B6F49-E6CC-4A13-A5DD-29CEE029CD5E}"/>
              </a:ext>
            </a:extLst>
          </p:cNvPr>
          <p:cNvSpPr txBox="1"/>
          <p:nvPr/>
        </p:nvSpPr>
        <p:spPr>
          <a:xfrm>
            <a:off x="6472874" y="4628232"/>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Century Gothic" panose="020B0502020202020204" pitchFamily="34" charset="0"/>
                <a:cs typeface="Arial" panose="020B0604020202020204" pitchFamily="34" charset="0"/>
              </a:rPr>
              <a:t>04</a:t>
            </a:r>
          </a:p>
        </p:txBody>
      </p:sp>
      <p:sp>
        <p:nvSpPr>
          <p:cNvPr id="29" name="TextBox 28">
            <a:extLst>
              <a:ext uri="{FF2B5EF4-FFF2-40B4-BE49-F238E27FC236}">
                <a16:creationId xmlns:a16="http://schemas.microsoft.com/office/drawing/2014/main" id="{6E67C921-F51E-4526-A2F0-C4802BC90049}"/>
              </a:ext>
            </a:extLst>
          </p:cNvPr>
          <p:cNvSpPr txBox="1"/>
          <p:nvPr/>
        </p:nvSpPr>
        <p:spPr>
          <a:xfrm>
            <a:off x="4028716" y="4930385"/>
            <a:ext cx="1346576" cy="507831"/>
          </a:xfrm>
          <a:prstGeom prst="rect">
            <a:avLst/>
          </a:prstGeom>
          <a:noFill/>
        </p:spPr>
        <p:txBody>
          <a:bodyPr wrap="square" rtlCol="0">
            <a:spAutoFit/>
          </a:bodyPr>
          <a:lstStyle/>
          <a:p>
            <a:pPr algn="ctr"/>
            <a:r>
              <a:rPr lang="en-GB" sz="900" dirty="0">
                <a:solidFill>
                  <a:srgbClr val="D7D7D7"/>
                </a:solidFill>
                <a:latin typeface="Century Gothic" panose="020B0502020202020204" pitchFamily="34" charset="0"/>
              </a:rPr>
              <a:t>Collection and </a:t>
            </a:r>
          </a:p>
          <a:p>
            <a:pPr algn="ctr"/>
            <a:r>
              <a:rPr lang="en-GB" sz="900" dirty="0">
                <a:solidFill>
                  <a:srgbClr val="D7D7D7"/>
                </a:solidFill>
                <a:latin typeface="Century Gothic" panose="020B0502020202020204" pitchFamily="34" charset="0"/>
              </a:rPr>
              <a:t>Labelling </a:t>
            </a:r>
          </a:p>
          <a:p>
            <a:pPr algn="ctr"/>
            <a:r>
              <a:rPr lang="en-GB" sz="900" dirty="0">
                <a:solidFill>
                  <a:srgbClr val="D7D7D7"/>
                </a:solidFill>
                <a:latin typeface="Century Gothic" panose="020B0502020202020204" pitchFamily="34" charset="0"/>
              </a:rPr>
              <a:t>of Data</a:t>
            </a:r>
            <a:endParaRPr lang="en-US" sz="900" dirty="0">
              <a:solidFill>
                <a:srgbClr val="D7D7D7"/>
              </a:solidFill>
              <a:latin typeface="Century Gothic" panose="020B0502020202020204" pitchFamily="34" charset="0"/>
            </a:endParaRPr>
          </a:p>
        </p:txBody>
      </p:sp>
      <p:sp>
        <p:nvSpPr>
          <p:cNvPr id="30" name="TextBox 29">
            <a:extLst>
              <a:ext uri="{FF2B5EF4-FFF2-40B4-BE49-F238E27FC236}">
                <a16:creationId xmlns:a16="http://schemas.microsoft.com/office/drawing/2014/main" id="{3FFA5FBF-F3D7-41B5-BD12-3A07EA70AFEA}"/>
              </a:ext>
            </a:extLst>
          </p:cNvPr>
          <p:cNvSpPr txBox="1"/>
          <p:nvPr/>
        </p:nvSpPr>
        <p:spPr>
          <a:xfrm>
            <a:off x="2876295" y="3705361"/>
            <a:ext cx="887263" cy="369332"/>
          </a:xfrm>
          <a:prstGeom prst="rect">
            <a:avLst/>
          </a:prstGeom>
          <a:noFill/>
        </p:spPr>
        <p:txBody>
          <a:bodyPr wrap="square" rtlCol="0">
            <a:spAutoFit/>
          </a:bodyPr>
          <a:lstStyle/>
          <a:p>
            <a:pPr algn="ctr"/>
            <a:r>
              <a:rPr lang="en-US" sz="900" dirty="0">
                <a:solidFill>
                  <a:srgbClr val="D7D7D7"/>
                </a:solidFill>
                <a:latin typeface="Century Gothic" panose="020B0502020202020204" pitchFamily="34" charset="0"/>
              </a:rPr>
              <a:t>ML Project Plan Setup</a:t>
            </a:r>
          </a:p>
        </p:txBody>
      </p:sp>
      <p:sp>
        <p:nvSpPr>
          <p:cNvPr id="31" name="TextBox 30">
            <a:extLst>
              <a:ext uri="{FF2B5EF4-FFF2-40B4-BE49-F238E27FC236}">
                <a16:creationId xmlns:a16="http://schemas.microsoft.com/office/drawing/2014/main" id="{E496C1E8-231D-4AF3-BBB6-F66E98C1F587}"/>
              </a:ext>
            </a:extLst>
          </p:cNvPr>
          <p:cNvSpPr txBox="1"/>
          <p:nvPr/>
        </p:nvSpPr>
        <p:spPr>
          <a:xfrm>
            <a:off x="5702661" y="3650823"/>
            <a:ext cx="837088" cy="369332"/>
          </a:xfrm>
          <a:prstGeom prst="rect">
            <a:avLst/>
          </a:prstGeom>
          <a:noFill/>
        </p:spPr>
        <p:txBody>
          <a:bodyPr wrap="none" rtlCol="0">
            <a:spAutoFit/>
          </a:bodyPr>
          <a:lstStyle/>
          <a:p>
            <a:pPr algn="ctr"/>
            <a:r>
              <a:rPr lang="en-US" sz="900" dirty="0">
                <a:solidFill>
                  <a:srgbClr val="D7D7D7"/>
                </a:solidFill>
                <a:latin typeface="Century Gothic" panose="020B0502020202020204" pitchFamily="34" charset="0"/>
              </a:rPr>
              <a:t>Model </a:t>
            </a:r>
          </a:p>
          <a:p>
            <a:pPr algn="ctr"/>
            <a:r>
              <a:rPr lang="en-US" sz="900" dirty="0">
                <a:solidFill>
                  <a:srgbClr val="D7D7D7"/>
                </a:solidFill>
                <a:latin typeface="Century Gothic" panose="020B0502020202020204" pitchFamily="34" charset="0"/>
              </a:rPr>
              <a:t>Exploration </a:t>
            </a:r>
          </a:p>
        </p:txBody>
      </p:sp>
      <p:sp>
        <p:nvSpPr>
          <p:cNvPr id="32" name="TextBox 31">
            <a:extLst>
              <a:ext uri="{FF2B5EF4-FFF2-40B4-BE49-F238E27FC236}">
                <a16:creationId xmlns:a16="http://schemas.microsoft.com/office/drawing/2014/main" id="{DA6A98BB-770F-488E-9BFF-44D334B7BB17}"/>
              </a:ext>
            </a:extLst>
          </p:cNvPr>
          <p:cNvSpPr txBox="1"/>
          <p:nvPr/>
        </p:nvSpPr>
        <p:spPr>
          <a:xfrm>
            <a:off x="6919417" y="4961422"/>
            <a:ext cx="1000423" cy="553998"/>
          </a:xfrm>
          <a:prstGeom prst="rect">
            <a:avLst/>
          </a:prstGeom>
          <a:noFill/>
        </p:spPr>
        <p:txBody>
          <a:bodyPr wrap="square" rtlCol="0">
            <a:spAutoFit/>
          </a:bodyPr>
          <a:lstStyle/>
          <a:p>
            <a:pPr algn="ctr">
              <a:lnSpc>
                <a:spcPts val="1160"/>
              </a:lnSpc>
            </a:pPr>
            <a:r>
              <a:rPr lang="en-US" sz="1100" b="1" dirty="0">
                <a:solidFill>
                  <a:schemeClr val="bg1"/>
                </a:solidFill>
                <a:latin typeface="Century Gothic" panose="020B0502020202020204" pitchFamily="34" charset="0"/>
              </a:rPr>
              <a:t>Refinement </a:t>
            </a:r>
          </a:p>
          <a:p>
            <a:pPr algn="ctr">
              <a:lnSpc>
                <a:spcPts val="1160"/>
              </a:lnSpc>
            </a:pPr>
            <a:r>
              <a:rPr lang="en-US" sz="1100" b="1" dirty="0">
                <a:solidFill>
                  <a:schemeClr val="bg1"/>
                </a:solidFill>
                <a:latin typeface="Century Gothic" panose="020B0502020202020204" pitchFamily="34" charset="0"/>
              </a:rPr>
              <a:t>Of</a:t>
            </a:r>
          </a:p>
          <a:p>
            <a:pPr algn="ctr">
              <a:lnSpc>
                <a:spcPts val="1160"/>
              </a:lnSpc>
            </a:pPr>
            <a:r>
              <a:rPr lang="en-US" sz="1100" b="1" dirty="0">
                <a:solidFill>
                  <a:schemeClr val="bg1"/>
                </a:solidFill>
                <a:latin typeface="Century Gothic" panose="020B0502020202020204" pitchFamily="34" charset="0"/>
              </a:rPr>
              <a:t> Model</a:t>
            </a:r>
          </a:p>
        </p:txBody>
      </p:sp>
      <p:sp>
        <p:nvSpPr>
          <p:cNvPr id="33" name="TextBox 32">
            <a:extLst>
              <a:ext uri="{FF2B5EF4-FFF2-40B4-BE49-F238E27FC236}">
                <a16:creationId xmlns:a16="http://schemas.microsoft.com/office/drawing/2014/main" id="{DA874D76-EA58-4708-99B2-8414F1462A28}"/>
              </a:ext>
            </a:extLst>
          </p:cNvPr>
          <p:cNvSpPr txBox="1"/>
          <p:nvPr/>
        </p:nvSpPr>
        <p:spPr>
          <a:xfrm>
            <a:off x="8439879" y="3674583"/>
            <a:ext cx="803242" cy="400110"/>
          </a:xfrm>
          <a:prstGeom prst="rect">
            <a:avLst/>
          </a:prstGeom>
          <a:noFill/>
        </p:spPr>
        <p:txBody>
          <a:bodyPr wrap="square" rtlCol="0">
            <a:spAutoFit/>
          </a:bodyPr>
          <a:lstStyle/>
          <a:p>
            <a:pPr algn="ctr">
              <a:lnSpc>
                <a:spcPts val="1160"/>
              </a:lnSpc>
            </a:pPr>
            <a:r>
              <a:rPr lang="en-US" sz="900" dirty="0">
                <a:solidFill>
                  <a:srgbClr val="D7D7D7"/>
                </a:solidFill>
                <a:latin typeface="Century Gothic" panose="020B0502020202020204" pitchFamily="34" charset="0"/>
              </a:rPr>
              <a:t>Test and Evaluate</a:t>
            </a:r>
          </a:p>
        </p:txBody>
      </p:sp>
      <p:sp>
        <p:nvSpPr>
          <p:cNvPr id="34" name="Oval">
            <a:extLst>
              <a:ext uri="{FF2B5EF4-FFF2-40B4-BE49-F238E27FC236}">
                <a16:creationId xmlns:a16="http://schemas.microsoft.com/office/drawing/2014/main" id="{C62F929E-ECD0-4B60-8094-6CA626D59AEE}"/>
              </a:ext>
            </a:extLst>
          </p:cNvPr>
          <p:cNvSpPr/>
          <p:nvPr/>
        </p:nvSpPr>
        <p:spPr>
          <a:xfrm>
            <a:off x="-3749989" y="-4176747"/>
            <a:ext cx="8327038" cy="7771843"/>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5" name="Picture 34">
            <a:extLst>
              <a:ext uri="{FF2B5EF4-FFF2-40B4-BE49-F238E27FC236}">
                <a16:creationId xmlns:a16="http://schemas.microsoft.com/office/drawing/2014/main" id="{EC357CBC-8C64-4D71-8888-4D85A4E5DE6A}"/>
              </a:ext>
            </a:extLst>
          </p:cNvPr>
          <p:cNvPicPr>
            <a:picLocks noChangeAspect="1"/>
          </p:cNvPicPr>
          <p:nvPr/>
        </p:nvPicPr>
        <p:blipFill>
          <a:blip r:embed="rId2"/>
          <a:stretch>
            <a:fillRect/>
          </a:stretch>
        </p:blipFill>
        <p:spPr>
          <a:xfrm>
            <a:off x="52784" y="-33343"/>
            <a:ext cx="3305714" cy="2520607"/>
          </a:xfrm>
          <a:prstGeom prst="rect">
            <a:avLst/>
          </a:prstGeom>
          <a:effectLst>
            <a:softEdge rad="63500"/>
          </a:effectLst>
        </p:spPr>
      </p:pic>
    </p:spTree>
    <p:extLst>
      <p:ext uri="{BB962C8B-B14F-4D97-AF65-F5344CB8AC3E}">
        <p14:creationId xmlns:p14="http://schemas.microsoft.com/office/powerpoint/2010/main" val="364798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172465BD-E0B5-48C9-A803-357B0AF96575}"/>
              </a:ext>
            </a:extLst>
          </p:cNvPr>
          <p:cNvSpPr txBox="1"/>
          <p:nvPr/>
        </p:nvSpPr>
        <p:spPr>
          <a:xfrm>
            <a:off x="805758" y="4959526"/>
            <a:ext cx="2989119" cy="821892"/>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GB" sz="1100" dirty="0">
                <a:solidFill>
                  <a:schemeClr val="accent3">
                    <a:lumMod val="50000"/>
                  </a:schemeClr>
                </a:solidFill>
              </a:rPr>
              <a:t>Create the labelling documentation | Build the data ingestion pipeline | Validation of data quality </a:t>
            </a:r>
            <a:endParaRPr lang="en-US" sz="1100" dirty="0">
              <a:solidFill>
                <a:schemeClr val="accent3">
                  <a:lumMod val="50000"/>
                </a:schemeClr>
              </a:solidFill>
            </a:endParaRPr>
          </a:p>
        </p:txBody>
      </p:sp>
      <p:sp>
        <p:nvSpPr>
          <p:cNvPr id="80" name="TextBox 79">
            <a:extLst>
              <a:ext uri="{FF2B5EF4-FFF2-40B4-BE49-F238E27FC236}">
                <a16:creationId xmlns:a16="http://schemas.microsoft.com/office/drawing/2014/main" id="{85F56139-3BE7-491B-ACF0-2434DE57B1B8}"/>
              </a:ext>
            </a:extLst>
          </p:cNvPr>
          <p:cNvSpPr txBox="1"/>
          <p:nvPr/>
        </p:nvSpPr>
        <p:spPr>
          <a:xfrm>
            <a:off x="-15492" y="3710363"/>
            <a:ext cx="2728312" cy="1075231"/>
          </a:xfrm>
          <a:prstGeom prst="rect">
            <a:avLst/>
          </a:prstGeom>
          <a:noFill/>
        </p:spPr>
        <p:txBody>
          <a:bodyPr wrap="square" rtlCol="0">
            <a:spAutoFit/>
          </a:bodyPr>
          <a:lstStyle>
            <a:defPPr>
              <a:defRPr lang="en-US"/>
            </a:defPPr>
            <a:lvl1pPr lvl="0">
              <a:lnSpc>
                <a:spcPct val="150000"/>
              </a:lnSpc>
              <a:defRPr sz="800">
                <a:solidFill>
                  <a:srgbClr val="E7E6E6">
                    <a:lumMod val="50000"/>
                  </a:srgbClr>
                </a:solidFill>
                <a:latin typeface="Century Gothic" panose="020B0502020202020204" pitchFamily="34" charset="0"/>
              </a:defRPr>
            </a:lvl1pPr>
          </a:lstStyle>
          <a:p>
            <a:pPr algn="r"/>
            <a:r>
              <a:rPr lang="en-GB" sz="1100" dirty="0">
                <a:solidFill>
                  <a:schemeClr val="accent2">
                    <a:lumMod val="50000"/>
                  </a:schemeClr>
                </a:solidFill>
              </a:rPr>
              <a:t>Define the task and requirements | Identify the project feasibility </a:t>
            </a:r>
          </a:p>
          <a:p>
            <a:pPr algn="r"/>
            <a:r>
              <a:rPr lang="en-GB" sz="1100" dirty="0">
                <a:solidFill>
                  <a:schemeClr val="accent2">
                    <a:lumMod val="50000"/>
                  </a:schemeClr>
                </a:solidFill>
              </a:rPr>
              <a:t>Discuss the general model tradeoffs | Create a project codebase</a:t>
            </a:r>
            <a:endParaRPr lang="en-US" sz="1100" dirty="0">
              <a:solidFill>
                <a:schemeClr val="accent2">
                  <a:lumMod val="50000"/>
                </a:schemeClr>
              </a:solidFill>
            </a:endParaRPr>
          </a:p>
        </p:txBody>
      </p:sp>
      <p:sp>
        <p:nvSpPr>
          <p:cNvPr id="84" name="TextBox 83">
            <a:extLst>
              <a:ext uri="{FF2B5EF4-FFF2-40B4-BE49-F238E27FC236}">
                <a16:creationId xmlns:a16="http://schemas.microsoft.com/office/drawing/2014/main" id="{6E958E29-3ECF-4AF3-A03F-750DBD5708F5}"/>
              </a:ext>
            </a:extLst>
          </p:cNvPr>
          <p:cNvSpPr txBox="1"/>
          <p:nvPr/>
        </p:nvSpPr>
        <p:spPr>
          <a:xfrm>
            <a:off x="4504555" y="1755673"/>
            <a:ext cx="3646736" cy="1329723"/>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ctr"/>
            <a:r>
              <a:rPr lang="en-GB" sz="1100" dirty="0">
                <a:solidFill>
                  <a:schemeClr val="accent2">
                    <a:lumMod val="50000"/>
                  </a:schemeClr>
                </a:solidFill>
              </a:rPr>
              <a:t>Establish the baseline for model performance | Create a simple model with initial data pipeline | Try parallel ideas during the early stages | Find the SoTA model for the problem domain, if any, and reproduce results</a:t>
            </a:r>
            <a:endParaRPr lang="en-US" sz="1100" dirty="0">
              <a:solidFill>
                <a:schemeClr val="accent2">
                  <a:lumMod val="50000"/>
                </a:schemeClr>
              </a:solidFill>
            </a:endParaRPr>
          </a:p>
        </p:txBody>
      </p:sp>
      <p:sp>
        <p:nvSpPr>
          <p:cNvPr id="86" name="TextBox 85">
            <a:extLst>
              <a:ext uri="{FF2B5EF4-FFF2-40B4-BE49-F238E27FC236}">
                <a16:creationId xmlns:a16="http://schemas.microsoft.com/office/drawing/2014/main" id="{0D0FE099-F814-41B3-AD6E-C834F25E3FE6}"/>
              </a:ext>
            </a:extLst>
          </p:cNvPr>
          <p:cNvSpPr txBox="1"/>
          <p:nvPr/>
        </p:nvSpPr>
        <p:spPr>
          <a:xfrm>
            <a:off x="8145339" y="5417035"/>
            <a:ext cx="3315508" cy="821892"/>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r>
              <a:rPr lang="en-GB" sz="1100" dirty="0">
                <a:solidFill>
                  <a:schemeClr val="accent2">
                    <a:lumMod val="50000"/>
                  </a:schemeClr>
                </a:solidFill>
              </a:rPr>
              <a:t>Do model-centric optimizations | Debug models as complexity gets added | Conduct error analysis for uncovering failure modes.</a:t>
            </a:r>
            <a:endParaRPr lang="en-US" sz="1100" dirty="0">
              <a:solidFill>
                <a:schemeClr val="accent2">
                  <a:lumMod val="50000"/>
                </a:schemeClr>
              </a:solidFill>
            </a:endParaRPr>
          </a:p>
        </p:txBody>
      </p:sp>
      <p:sp>
        <p:nvSpPr>
          <p:cNvPr id="88" name="TextBox 87">
            <a:extLst>
              <a:ext uri="{FF2B5EF4-FFF2-40B4-BE49-F238E27FC236}">
                <a16:creationId xmlns:a16="http://schemas.microsoft.com/office/drawing/2014/main" id="{66C8738B-1973-4924-A963-771B6F98FD3A}"/>
              </a:ext>
            </a:extLst>
          </p:cNvPr>
          <p:cNvSpPr txBox="1"/>
          <p:nvPr/>
        </p:nvSpPr>
        <p:spPr>
          <a:xfrm>
            <a:off x="9359896" y="2324904"/>
            <a:ext cx="2743933" cy="2273251"/>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GB" sz="1200" b="1" dirty="0">
                <a:solidFill>
                  <a:schemeClr val="bg1"/>
                </a:solidFill>
              </a:rPr>
              <a:t>Evaluate the model on test distribution | Revisit the model evaluation metric, ensuring it drives desirable user behaviour  | Write tests for – model inference function, input data pipeline, explicit scenarios expected in the production.</a:t>
            </a:r>
            <a:endParaRPr lang="en-US" sz="1200" b="1" dirty="0">
              <a:solidFill>
                <a:schemeClr val="bg1"/>
              </a:solidFill>
            </a:endParaRPr>
          </a:p>
        </p:txBody>
      </p:sp>
      <p:sp>
        <p:nvSpPr>
          <p:cNvPr id="50" name="TextBox 49">
            <a:extLst>
              <a:ext uri="{FF2B5EF4-FFF2-40B4-BE49-F238E27FC236}">
                <a16:creationId xmlns:a16="http://schemas.microsoft.com/office/drawing/2014/main" id="{2B0DABDA-37CB-47B9-ADC9-F8DD9FB94D8D}"/>
              </a:ext>
            </a:extLst>
          </p:cNvPr>
          <p:cNvSpPr txBox="1"/>
          <p:nvPr/>
        </p:nvSpPr>
        <p:spPr>
          <a:xfrm>
            <a:off x="4146967" y="317680"/>
            <a:ext cx="7921672" cy="1077218"/>
          </a:xfrm>
          <a:prstGeom prst="rect">
            <a:avLst/>
          </a:prstGeom>
          <a:noFill/>
          <a:effectLst>
            <a:glow>
              <a:schemeClr val="accent5">
                <a:lumMod val="60000"/>
                <a:lumOff val="40000"/>
              </a:schemeClr>
            </a:glow>
            <a:softEdge rad="0"/>
          </a:effectLst>
        </p:spPr>
        <p:txBody>
          <a:bodyPr wrap="square" rtlCol="0">
            <a:spAutoFit/>
          </a:bodyPr>
          <a:lstStyle/>
          <a:p>
            <a:pPr algn="ctr"/>
            <a:r>
              <a:rPr lang="en-US" sz="3200" b="1" dirty="0">
                <a:solidFill>
                  <a:schemeClr val="bg1"/>
                </a:solidFill>
                <a:latin typeface="Century Gothic" panose="020B0502020202020204" pitchFamily="34" charset="0"/>
                <a:cs typeface="Arial" panose="020B0604020202020204" pitchFamily="34" charset="0"/>
              </a:rPr>
              <a:t>LIFECYCLE OF A MACHINE LEARNING PROJECT</a:t>
            </a:r>
          </a:p>
        </p:txBody>
      </p:sp>
      <p:sp>
        <p:nvSpPr>
          <p:cNvPr id="51" name="TextBox 50">
            <a:extLst>
              <a:ext uri="{FF2B5EF4-FFF2-40B4-BE49-F238E27FC236}">
                <a16:creationId xmlns:a16="http://schemas.microsoft.com/office/drawing/2014/main" id="{D3117C66-3A52-489B-BE03-F48A27641BBA}"/>
              </a:ext>
            </a:extLst>
          </p:cNvPr>
          <p:cNvSpPr txBox="1"/>
          <p:nvPr/>
        </p:nvSpPr>
        <p:spPr>
          <a:xfrm>
            <a:off x="245711" y="6372367"/>
            <a:ext cx="6893319" cy="276999"/>
          </a:xfrm>
          <a:prstGeom prst="rect">
            <a:avLst/>
          </a:prstGeom>
          <a:noFill/>
        </p:spPr>
        <p:txBody>
          <a:bodyPr wrap="square">
            <a:spAutoFit/>
          </a:bodyPr>
          <a:lstStyle/>
          <a:p>
            <a:r>
              <a:rPr lang="en-GB" sz="1200" dirty="0">
                <a:solidFill>
                  <a:schemeClr val="bg1"/>
                </a:solidFill>
                <a:latin typeface="Century Gothic" panose="020B0502020202020204" pitchFamily="34" charset="0"/>
              </a:rPr>
              <a:t>The lifecycle of a Machine Learning project deliverables timeline usually appears like this -</a:t>
            </a:r>
          </a:p>
        </p:txBody>
      </p:sp>
      <p:sp>
        <p:nvSpPr>
          <p:cNvPr id="10" name="Rectangle 1">
            <a:extLst>
              <a:ext uri="{FF2B5EF4-FFF2-40B4-BE49-F238E27FC236}">
                <a16:creationId xmlns:a16="http://schemas.microsoft.com/office/drawing/2014/main" id="{A94368FF-397A-40A7-850A-918BBA534B63}"/>
              </a:ext>
            </a:extLst>
          </p:cNvPr>
          <p:cNvSpPr/>
          <p:nvPr/>
        </p:nvSpPr>
        <p:spPr>
          <a:xfrm rot="18918933" flipH="1">
            <a:off x="7664545"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D7D7D7"/>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1" name="Freeform 21">
            <a:extLst>
              <a:ext uri="{FF2B5EF4-FFF2-40B4-BE49-F238E27FC236}">
                <a16:creationId xmlns:a16="http://schemas.microsoft.com/office/drawing/2014/main" id="{36A9BDED-63DF-4F43-85BB-5D758BD22204}"/>
              </a:ext>
            </a:extLst>
          </p:cNvPr>
          <p:cNvSpPr>
            <a:spLocks/>
          </p:cNvSpPr>
          <p:nvPr/>
        </p:nvSpPr>
        <p:spPr bwMode="auto">
          <a:xfrm>
            <a:off x="8084197"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lumMod val="50000"/>
            </a:schemeClr>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algn="ctr">
              <a:lnSpc>
                <a:spcPct val="80000"/>
              </a:lnSpc>
            </a:pPr>
            <a:endParaRPr lang="en-IN" sz="2500" kern="0" dirty="0">
              <a:solidFill>
                <a:prstClr val="white"/>
              </a:solidFill>
              <a:latin typeface="Century Gothic" panose="020B0502020202020204" pitchFamily="34" charset="0"/>
            </a:endParaRPr>
          </a:p>
        </p:txBody>
      </p:sp>
      <p:sp>
        <p:nvSpPr>
          <p:cNvPr id="12" name="Arc 11">
            <a:extLst>
              <a:ext uri="{FF2B5EF4-FFF2-40B4-BE49-F238E27FC236}">
                <a16:creationId xmlns:a16="http://schemas.microsoft.com/office/drawing/2014/main" id="{7B6730DA-5D04-4105-936A-AD78A0871905}"/>
              </a:ext>
            </a:extLst>
          </p:cNvPr>
          <p:cNvSpPr/>
          <p:nvPr/>
        </p:nvSpPr>
        <p:spPr>
          <a:xfrm>
            <a:off x="8289663" y="3274100"/>
            <a:ext cx="1110075" cy="1110075"/>
          </a:xfrm>
          <a:prstGeom prst="arc">
            <a:avLst>
              <a:gd name="adj1" fmla="val 16361511"/>
              <a:gd name="adj2" fmla="val 10699666"/>
            </a:avLst>
          </a:prstGeom>
          <a:noFill/>
          <a:ln w="57150" cap="flat" cmpd="sng" algn="ctr">
            <a:solidFill>
              <a:schemeClr val="tx1"/>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3" name="TextBox 12">
            <a:extLst>
              <a:ext uri="{FF2B5EF4-FFF2-40B4-BE49-F238E27FC236}">
                <a16:creationId xmlns:a16="http://schemas.microsoft.com/office/drawing/2014/main" id="{FEBBE1DE-986B-430C-ABC0-7A9A3CF103CA}"/>
              </a:ext>
            </a:extLst>
          </p:cNvPr>
          <p:cNvSpPr txBox="1"/>
          <p:nvPr/>
        </p:nvSpPr>
        <p:spPr>
          <a:xfrm>
            <a:off x="7816059" y="3313656"/>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Century Gothic" panose="020B0502020202020204" pitchFamily="34" charset="0"/>
                <a:cs typeface="Arial" panose="020B0604020202020204" pitchFamily="34" charset="0"/>
              </a:rPr>
              <a:t>05</a:t>
            </a:r>
          </a:p>
        </p:txBody>
      </p:sp>
      <p:sp>
        <p:nvSpPr>
          <p:cNvPr id="14" name="Rectangle 1">
            <a:extLst>
              <a:ext uri="{FF2B5EF4-FFF2-40B4-BE49-F238E27FC236}">
                <a16:creationId xmlns:a16="http://schemas.microsoft.com/office/drawing/2014/main" id="{5D9FA36B-6C6A-47A2-A7FD-636177CD53CC}"/>
              </a:ext>
            </a:extLst>
          </p:cNvPr>
          <p:cNvSpPr/>
          <p:nvPr/>
        </p:nvSpPr>
        <p:spPr>
          <a:xfrm rot="2681067">
            <a:off x="6300675"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5" name="Rectangle 1">
            <a:extLst>
              <a:ext uri="{FF2B5EF4-FFF2-40B4-BE49-F238E27FC236}">
                <a16:creationId xmlns:a16="http://schemas.microsoft.com/office/drawing/2014/main" id="{A14B8BF9-4465-4780-AEBF-0B1D6FC1EE34}"/>
              </a:ext>
            </a:extLst>
          </p:cNvPr>
          <p:cNvSpPr/>
          <p:nvPr/>
        </p:nvSpPr>
        <p:spPr>
          <a:xfrm rot="18918933" flipH="1">
            <a:off x="4906947"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D7D7D7"/>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6" name="Rectangle 1">
            <a:extLst>
              <a:ext uri="{FF2B5EF4-FFF2-40B4-BE49-F238E27FC236}">
                <a16:creationId xmlns:a16="http://schemas.microsoft.com/office/drawing/2014/main" id="{08511F00-AE3A-48BE-AD70-BE32438E43A5}"/>
              </a:ext>
            </a:extLst>
          </p:cNvPr>
          <p:cNvSpPr/>
          <p:nvPr/>
        </p:nvSpPr>
        <p:spPr>
          <a:xfrm rot="2681067">
            <a:off x="3535474" y="4037389"/>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7" name="Freeform 21">
            <a:extLst>
              <a:ext uri="{FF2B5EF4-FFF2-40B4-BE49-F238E27FC236}">
                <a16:creationId xmlns:a16="http://schemas.microsoft.com/office/drawing/2014/main" id="{BFFF4A17-812D-4531-934C-CFACC65D528D}"/>
              </a:ext>
            </a:extLst>
          </p:cNvPr>
          <p:cNvSpPr>
            <a:spLocks/>
          </p:cNvSpPr>
          <p:nvPr/>
        </p:nvSpPr>
        <p:spPr bwMode="auto">
          <a:xfrm>
            <a:off x="2592510"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18" name="TextBox 17">
            <a:extLst>
              <a:ext uri="{FF2B5EF4-FFF2-40B4-BE49-F238E27FC236}">
                <a16:creationId xmlns:a16="http://schemas.microsoft.com/office/drawing/2014/main" id="{6505D10E-9DF7-475B-9F41-5E37CA9B1399}"/>
              </a:ext>
            </a:extLst>
          </p:cNvPr>
          <p:cNvSpPr txBox="1"/>
          <p:nvPr/>
        </p:nvSpPr>
        <p:spPr>
          <a:xfrm>
            <a:off x="2528156" y="3274100"/>
            <a:ext cx="718582"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01</a:t>
            </a:r>
          </a:p>
        </p:txBody>
      </p:sp>
      <p:sp>
        <p:nvSpPr>
          <p:cNvPr id="19" name="Arc 18">
            <a:extLst>
              <a:ext uri="{FF2B5EF4-FFF2-40B4-BE49-F238E27FC236}">
                <a16:creationId xmlns:a16="http://schemas.microsoft.com/office/drawing/2014/main" id="{AC2BD80B-8086-487A-80D2-58C6D93D1E2C}"/>
              </a:ext>
            </a:extLst>
          </p:cNvPr>
          <p:cNvSpPr/>
          <p:nvPr/>
        </p:nvSpPr>
        <p:spPr>
          <a:xfrm>
            <a:off x="2795119" y="3274100"/>
            <a:ext cx="1110075" cy="1110075"/>
          </a:xfrm>
          <a:prstGeom prst="arc">
            <a:avLst>
              <a:gd name="adj1" fmla="val 16361511"/>
              <a:gd name="adj2" fmla="val 10699666"/>
            </a:avLst>
          </a:prstGeom>
          <a:noFill/>
          <a:ln w="57150" cap="flat" cmpd="sng" algn="ctr">
            <a:solidFill>
              <a:srgbClr val="F2F2F2"/>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C000"/>
              </a:solidFill>
              <a:effectLst/>
              <a:uLnTx/>
              <a:uFillTx/>
              <a:latin typeface="Century Gothic" panose="020B0502020202020204" pitchFamily="34" charset="0"/>
            </a:endParaRPr>
          </a:p>
        </p:txBody>
      </p:sp>
      <p:sp>
        <p:nvSpPr>
          <p:cNvPr id="20" name="Freeform 21">
            <a:extLst>
              <a:ext uri="{FF2B5EF4-FFF2-40B4-BE49-F238E27FC236}">
                <a16:creationId xmlns:a16="http://schemas.microsoft.com/office/drawing/2014/main" id="{FBB0C5B2-F8A3-43CA-8203-918020D40448}"/>
              </a:ext>
            </a:extLst>
          </p:cNvPr>
          <p:cNvSpPr>
            <a:spLocks/>
          </p:cNvSpPr>
          <p:nvPr/>
        </p:nvSpPr>
        <p:spPr bwMode="auto">
          <a:xfrm>
            <a:off x="3939443" y="4464316"/>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21" name="Arc 20">
            <a:extLst>
              <a:ext uri="{FF2B5EF4-FFF2-40B4-BE49-F238E27FC236}">
                <a16:creationId xmlns:a16="http://schemas.microsoft.com/office/drawing/2014/main" id="{05D3AE3F-C440-4577-A628-972EA1A0A6C3}"/>
              </a:ext>
            </a:extLst>
          </p:cNvPr>
          <p:cNvSpPr/>
          <p:nvPr/>
        </p:nvSpPr>
        <p:spPr>
          <a:xfrm>
            <a:off x="4146967" y="4598361"/>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22" name="TextBox 21">
            <a:extLst>
              <a:ext uri="{FF2B5EF4-FFF2-40B4-BE49-F238E27FC236}">
                <a16:creationId xmlns:a16="http://schemas.microsoft.com/office/drawing/2014/main" id="{A99E71C7-A2E8-4BC3-A8C7-F2B002EB255B}"/>
              </a:ext>
            </a:extLst>
          </p:cNvPr>
          <p:cNvSpPr txBox="1"/>
          <p:nvPr/>
        </p:nvSpPr>
        <p:spPr>
          <a:xfrm>
            <a:off x="3979111" y="4598361"/>
            <a:ext cx="621697"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02</a:t>
            </a:r>
          </a:p>
        </p:txBody>
      </p:sp>
      <p:sp>
        <p:nvSpPr>
          <p:cNvPr id="23" name="Freeform 21">
            <a:extLst>
              <a:ext uri="{FF2B5EF4-FFF2-40B4-BE49-F238E27FC236}">
                <a16:creationId xmlns:a16="http://schemas.microsoft.com/office/drawing/2014/main" id="{6474669A-FD6C-4B68-B1E3-2AE16FC3C73F}"/>
              </a:ext>
            </a:extLst>
          </p:cNvPr>
          <p:cNvSpPr>
            <a:spLocks/>
          </p:cNvSpPr>
          <p:nvPr/>
        </p:nvSpPr>
        <p:spPr bwMode="auto">
          <a:xfrm>
            <a:off x="5326598" y="3146282"/>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92000" sy="92000" algn="ctr" rotWithShape="0">
              <a:srgbClr val="002060">
                <a:alpha val="54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24" name="Arc 23">
            <a:extLst>
              <a:ext uri="{FF2B5EF4-FFF2-40B4-BE49-F238E27FC236}">
                <a16:creationId xmlns:a16="http://schemas.microsoft.com/office/drawing/2014/main" id="{E2C28EA8-D9DF-4870-8119-472020674F1F}"/>
              </a:ext>
            </a:extLst>
          </p:cNvPr>
          <p:cNvSpPr/>
          <p:nvPr/>
        </p:nvSpPr>
        <p:spPr>
          <a:xfrm>
            <a:off x="5532064" y="3274100"/>
            <a:ext cx="1110075" cy="1110075"/>
          </a:xfrm>
          <a:prstGeom prst="arc">
            <a:avLst>
              <a:gd name="adj1" fmla="val 16361511"/>
              <a:gd name="adj2" fmla="val 10699666"/>
            </a:avLst>
          </a:prstGeom>
          <a:noFill/>
          <a:ln w="57150" cap="flat" cmpd="sng" algn="ctr">
            <a:solidFill>
              <a:srgbClr val="F2F2F2"/>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25" name="TextBox 24">
            <a:extLst>
              <a:ext uri="{FF2B5EF4-FFF2-40B4-BE49-F238E27FC236}">
                <a16:creationId xmlns:a16="http://schemas.microsoft.com/office/drawing/2014/main" id="{BBA7D1B0-C378-4B1E-B94C-1E94C03E2671}"/>
              </a:ext>
            </a:extLst>
          </p:cNvPr>
          <p:cNvSpPr txBox="1"/>
          <p:nvPr/>
        </p:nvSpPr>
        <p:spPr>
          <a:xfrm>
            <a:off x="5073309" y="3310253"/>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03</a:t>
            </a:r>
          </a:p>
        </p:txBody>
      </p:sp>
      <p:sp>
        <p:nvSpPr>
          <p:cNvPr id="26" name="Freeform 21">
            <a:extLst>
              <a:ext uri="{FF2B5EF4-FFF2-40B4-BE49-F238E27FC236}">
                <a16:creationId xmlns:a16="http://schemas.microsoft.com/office/drawing/2014/main" id="{5F8DAFF7-53BC-4DBD-9C13-55EC70C1784E}"/>
              </a:ext>
            </a:extLst>
          </p:cNvPr>
          <p:cNvSpPr>
            <a:spLocks/>
          </p:cNvSpPr>
          <p:nvPr/>
        </p:nvSpPr>
        <p:spPr bwMode="auto">
          <a:xfrm>
            <a:off x="6698075" y="4464316"/>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27" name="Arc 26">
            <a:extLst>
              <a:ext uri="{FF2B5EF4-FFF2-40B4-BE49-F238E27FC236}">
                <a16:creationId xmlns:a16="http://schemas.microsoft.com/office/drawing/2014/main" id="{25E5F108-B7C2-4A13-B411-8064B7B7DD08}"/>
              </a:ext>
            </a:extLst>
          </p:cNvPr>
          <p:cNvSpPr/>
          <p:nvPr/>
        </p:nvSpPr>
        <p:spPr>
          <a:xfrm>
            <a:off x="6900684" y="4598361"/>
            <a:ext cx="1110075" cy="1110075"/>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28" name="TextBox 27">
            <a:extLst>
              <a:ext uri="{FF2B5EF4-FFF2-40B4-BE49-F238E27FC236}">
                <a16:creationId xmlns:a16="http://schemas.microsoft.com/office/drawing/2014/main" id="{B301DE05-8337-4932-AF6C-38432757A770}"/>
              </a:ext>
            </a:extLst>
          </p:cNvPr>
          <p:cNvSpPr txBox="1"/>
          <p:nvPr/>
        </p:nvSpPr>
        <p:spPr>
          <a:xfrm>
            <a:off x="6463073" y="4598155"/>
            <a:ext cx="898880"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04</a:t>
            </a:r>
          </a:p>
        </p:txBody>
      </p:sp>
      <p:sp>
        <p:nvSpPr>
          <p:cNvPr id="29" name="TextBox 28">
            <a:extLst>
              <a:ext uri="{FF2B5EF4-FFF2-40B4-BE49-F238E27FC236}">
                <a16:creationId xmlns:a16="http://schemas.microsoft.com/office/drawing/2014/main" id="{CAAA68BD-F78D-48A9-B006-50DC71D72A6D}"/>
              </a:ext>
            </a:extLst>
          </p:cNvPr>
          <p:cNvSpPr txBox="1"/>
          <p:nvPr/>
        </p:nvSpPr>
        <p:spPr>
          <a:xfrm>
            <a:off x="4176581" y="4990174"/>
            <a:ext cx="1048684" cy="507831"/>
          </a:xfrm>
          <a:prstGeom prst="rect">
            <a:avLst/>
          </a:prstGeom>
          <a:noFill/>
        </p:spPr>
        <p:txBody>
          <a:bodyPr wrap="none" rtlCol="0">
            <a:spAutoFit/>
          </a:bodyPr>
          <a:lstStyle/>
          <a:p>
            <a:pPr algn="ctr"/>
            <a:r>
              <a:rPr lang="en-GB" sz="900" dirty="0">
                <a:solidFill>
                  <a:srgbClr val="D7D7D7"/>
                </a:solidFill>
                <a:latin typeface="Century Gothic" panose="020B0502020202020204" pitchFamily="34" charset="0"/>
              </a:rPr>
              <a:t>Collection and </a:t>
            </a:r>
          </a:p>
          <a:p>
            <a:pPr algn="ctr"/>
            <a:r>
              <a:rPr lang="en-GB" sz="900" dirty="0">
                <a:solidFill>
                  <a:srgbClr val="D7D7D7"/>
                </a:solidFill>
                <a:latin typeface="Century Gothic" panose="020B0502020202020204" pitchFamily="34" charset="0"/>
              </a:rPr>
              <a:t>Labelling </a:t>
            </a:r>
          </a:p>
          <a:p>
            <a:pPr algn="ctr"/>
            <a:r>
              <a:rPr lang="en-GB" sz="900" dirty="0">
                <a:solidFill>
                  <a:srgbClr val="D7D7D7"/>
                </a:solidFill>
                <a:latin typeface="Century Gothic" panose="020B0502020202020204" pitchFamily="34" charset="0"/>
              </a:rPr>
              <a:t>of Data</a:t>
            </a:r>
            <a:endParaRPr lang="en-US" sz="900" dirty="0">
              <a:solidFill>
                <a:srgbClr val="D7D7D7"/>
              </a:solidFill>
              <a:latin typeface="Century Gothic" panose="020B0502020202020204" pitchFamily="34" charset="0"/>
            </a:endParaRPr>
          </a:p>
        </p:txBody>
      </p:sp>
      <p:sp>
        <p:nvSpPr>
          <p:cNvPr id="30" name="TextBox 29">
            <a:extLst>
              <a:ext uri="{FF2B5EF4-FFF2-40B4-BE49-F238E27FC236}">
                <a16:creationId xmlns:a16="http://schemas.microsoft.com/office/drawing/2014/main" id="{FA329AC2-9DF5-4176-9345-6A0B494655AB}"/>
              </a:ext>
            </a:extLst>
          </p:cNvPr>
          <p:cNvSpPr txBox="1"/>
          <p:nvPr/>
        </p:nvSpPr>
        <p:spPr>
          <a:xfrm>
            <a:off x="2832701" y="3635581"/>
            <a:ext cx="1003747" cy="369332"/>
          </a:xfrm>
          <a:prstGeom prst="rect">
            <a:avLst/>
          </a:prstGeom>
          <a:noFill/>
        </p:spPr>
        <p:txBody>
          <a:bodyPr wrap="square" rtlCol="0">
            <a:spAutoFit/>
          </a:bodyPr>
          <a:lstStyle/>
          <a:p>
            <a:pPr algn="ctr"/>
            <a:r>
              <a:rPr lang="en-US" sz="900" dirty="0">
                <a:solidFill>
                  <a:srgbClr val="D7D7D7"/>
                </a:solidFill>
                <a:latin typeface="Century Gothic" panose="020B0502020202020204" pitchFamily="34" charset="0"/>
              </a:rPr>
              <a:t>ML Project Plan Setup </a:t>
            </a:r>
          </a:p>
        </p:txBody>
      </p:sp>
      <p:sp>
        <p:nvSpPr>
          <p:cNvPr id="31" name="TextBox 30">
            <a:extLst>
              <a:ext uri="{FF2B5EF4-FFF2-40B4-BE49-F238E27FC236}">
                <a16:creationId xmlns:a16="http://schemas.microsoft.com/office/drawing/2014/main" id="{8ACD88E1-61C4-4A26-9684-469E5C74EFAF}"/>
              </a:ext>
            </a:extLst>
          </p:cNvPr>
          <p:cNvSpPr txBox="1"/>
          <p:nvPr/>
        </p:nvSpPr>
        <p:spPr>
          <a:xfrm>
            <a:off x="5656844" y="3658371"/>
            <a:ext cx="837088" cy="369332"/>
          </a:xfrm>
          <a:prstGeom prst="rect">
            <a:avLst/>
          </a:prstGeom>
          <a:noFill/>
        </p:spPr>
        <p:txBody>
          <a:bodyPr wrap="none" rtlCol="0">
            <a:spAutoFit/>
          </a:bodyPr>
          <a:lstStyle/>
          <a:p>
            <a:pPr algn="ctr"/>
            <a:r>
              <a:rPr lang="en-US" sz="900" dirty="0">
                <a:solidFill>
                  <a:srgbClr val="D7D7D7"/>
                </a:solidFill>
                <a:latin typeface="Century Gothic" panose="020B0502020202020204" pitchFamily="34" charset="0"/>
              </a:rPr>
              <a:t>Model </a:t>
            </a:r>
          </a:p>
          <a:p>
            <a:pPr algn="ctr"/>
            <a:r>
              <a:rPr lang="en-US" sz="900" dirty="0">
                <a:solidFill>
                  <a:srgbClr val="D7D7D7"/>
                </a:solidFill>
                <a:latin typeface="Century Gothic" panose="020B0502020202020204" pitchFamily="34" charset="0"/>
              </a:rPr>
              <a:t>Exploration </a:t>
            </a:r>
          </a:p>
        </p:txBody>
      </p:sp>
      <p:sp>
        <p:nvSpPr>
          <p:cNvPr id="32" name="TextBox 31">
            <a:extLst>
              <a:ext uri="{FF2B5EF4-FFF2-40B4-BE49-F238E27FC236}">
                <a16:creationId xmlns:a16="http://schemas.microsoft.com/office/drawing/2014/main" id="{6C1C2339-EAB1-4466-A8AA-7E0EEC3BDBD2}"/>
              </a:ext>
            </a:extLst>
          </p:cNvPr>
          <p:cNvSpPr txBox="1"/>
          <p:nvPr/>
        </p:nvSpPr>
        <p:spPr>
          <a:xfrm>
            <a:off x="6900684" y="4961422"/>
            <a:ext cx="1019156" cy="400110"/>
          </a:xfrm>
          <a:prstGeom prst="rect">
            <a:avLst/>
          </a:prstGeom>
          <a:noFill/>
        </p:spPr>
        <p:txBody>
          <a:bodyPr wrap="square" rtlCol="0">
            <a:spAutoFit/>
          </a:bodyPr>
          <a:lstStyle/>
          <a:p>
            <a:pPr algn="ctr">
              <a:lnSpc>
                <a:spcPts val="1160"/>
              </a:lnSpc>
            </a:pPr>
            <a:r>
              <a:rPr lang="en-US" sz="900" dirty="0">
                <a:solidFill>
                  <a:srgbClr val="D7D7D7"/>
                </a:solidFill>
                <a:latin typeface="Century Gothic" panose="020B0502020202020204" pitchFamily="34" charset="0"/>
              </a:rPr>
              <a:t>Refinement </a:t>
            </a:r>
          </a:p>
          <a:p>
            <a:pPr algn="ctr">
              <a:lnSpc>
                <a:spcPts val="1160"/>
              </a:lnSpc>
            </a:pPr>
            <a:r>
              <a:rPr lang="en-US" sz="900" dirty="0">
                <a:solidFill>
                  <a:srgbClr val="D7D7D7"/>
                </a:solidFill>
                <a:latin typeface="Century Gothic" panose="020B0502020202020204" pitchFamily="34" charset="0"/>
              </a:rPr>
              <a:t>of Model</a:t>
            </a:r>
          </a:p>
        </p:txBody>
      </p:sp>
      <p:sp>
        <p:nvSpPr>
          <p:cNvPr id="33" name="TextBox 32">
            <a:extLst>
              <a:ext uri="{FF2B5EF4-FFF2-40B4-BE49-F238E27FC236}">
                <a16:creationId xmlns:a16="http://schemas.microsoft.com/office/drawing/2014/main" id="{2261BFE1-1F67-4470-BFFD-FE0CBFBA7FF5}"/>
              </a:ext>
            </a:extLst>
          </p:cNvPr>
          <p:cNvSpPr txBox="1"/>
          <p:nvPr/>
        </p:nvSpPr>
        <p:spPr>
          <a:xfrm>
            <a:off x="8439879" y="3674583"/>
            <a:ext cx="803242" cy="400110"/>
          </a:xfrm>
          <a:prstGeom prst="rect">
            <a:avLst/>
          </a:prstGeom>
          <a:noFill/>
        </p:spPr>
        <p:txBody>
          <a:bodyPr wrap="square" rtlCol="0">
            <a:spAutoFit/>
          </a:bodyPr>
          <a:lstStyle/>
          <a:p>
            <a:pPr algn="ctr">
              <a:lnSpc>
                <a:spcPts val="1160"/>
              </a:lnSpc>
            </a:pPr>
            <a:r>
              <a:rPr lang="en-US" sz="1100" b="1" dirty="0">
                <a:solidFill>
                  <a:schemeClr val="bg1"/>
                </a:solidFill>
                <a:latin typeface="Century Gothic" panose="020B0502020202020204" pitchFamily="34" charset="0"/>
              </a:rPr>
              <a:t>Test and Evaluate</a:t>
            </a:r>
          </a:p>
        </p:txBody>
      </p:sp>
      <p:sp>
        <p:nvSpPr>
          <p:cNvPr id="34" name="Oval">
            <a:extLst>
              <a:ext uri="{FF2B5EF4-FFF2-40B4-BE49-F238E27FC236}">
                <a16:creationId xmlns:a16="http://schemas.microsoft.com/office/drawing/2014/main" id="{24042D39-18BE-4427-AAF3-4ADA165064B3}"/>
              </a:ext>
            </a:extLst>
          </p:cNvPr>
          <p:cNvSpPr/>
          <p:nvPr/>
        </p:nvSpPr>
        <p:spPr>
          <a:xfrm>
            <a:off x="-3749989" y="-4176747"/>
            <a:ext cx="8327038" cy="7771843"/>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5" name="Picture 34">
            <a:extLst>
              <a:ext uri="{FF2B5EF4-FFF2-40B4-BE49-F238E27FC236}">
                <a16:creationId xmlns:a16="http://schemas.microsoft.com/office/drawing/2014/main" id="{63818E6E-24D0-421B-99CA-8A59FE2E9D47}"/>
              </a:ext>
            </a:extLst>
          </p:cNvPr>
          <p:cNvPicPr>
            <a:picLocks noChangeAspect="1"/>
          </p:cNvPicPr>
          <p:nvPr/>
        </p:nvPicPr>
        <p:blipFill>
          <a:blip r:embed="rId2"/>
          <a:stretch>
            <a:fillRect/>
          </a:stretch>
        </p:blipFill>
        <p:spPr>
          <a:xfrm>
            <a:off x="52784" y="-33343"/>
            <a:ext cx="3305714" cy="2520607"/>
          </a:xfrm>
          <a:prstGeom prst="rect">
            <a:avLst/>
          </a:prstGeom>
          <a:effectLst>
            <a:softEdge rad="63500"/>
          </a:effectLst>
        </p:spPr>
      </p:pic>
    </p:spTree>
    <p:extLst>
      <p:ext uri="{BB962C8B-B14F-4D97-AF65-F5344CB8AC3E}">
        <p14:creationId xmlns:p14="http://schemas.microsoft.com/office/powerpoint/2010/main" val="4092254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172465BD-E0B5-48C9-A803-357B0AF96575}"/>
              </a:ext>
            </a:extLst>
          </p:cNvPr>
          <p:cNvSpPr txBox="1"/>
          <p:nvPr/>
        </p:nvSpPr>
        <p:spPr>
          <a:xfrm>
            <a:off x="7150055" y="4443125"/>
            <a:ext cx="3590789" cy="821892"/>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GB" sz="1100" dirty="0">
                <a:solidFill>
                  <a:schemeClr val="accent3">
                    <a:lumMod val="50000"/>
                  </a:schemeClr>
                </a:solidFill>
              </a:rPr>
              <a:t>Create the labelling documentation | Build the data ingestion pipeline | Validation of data quality </a:t>
            </a:r>
            <a:endParaRPr lang="en-US" sz="1100" dirty="0">
              <a:solidFill>
                <a:schemeClr val="accent3">
                  <a:lumMod val="50000"/>
                </a:schemeClr>
              </a:solidFill>
            </a:endParaRPr>
          </a:p>
        </p:txBody>
      </p:sp>
      <p:sp>
        <p:nvSpPr>
          <p:cNvPr id="80" name="TextBox 79">
            <a:extLst>
              <a:ext uri="{FF2B5EF4-FFF2-40B4-BE49-F238E27FC236}">
                <a16:creationId xmlns:a16="http://schemas.microsoft.com/office/drawing/2014/main" id="{85F56139-3BE7-491B-ACF0-2434DE57B1B8}"/>
              </a:ext>
            </a:extLst>
          </p:cNvPr>
          <p:cNvSpPr txBox="1"/>
          <p:nvPr/>
        </p:nvSpPr>
        <p:spPr>
          <a:xfrm>
            <a:off x="1178977" y="3490991"/>
            <a:ext cx="2980981" cy="1995675"/>
          </a:xfrm>
          <a:prstGeom prst="rect">
            <a:avLst/>
          </a:prstGeom>
          <a:noFill/>
        </p:spPr>
        <p:txBody>
          <a:bodyPr wrap="square" rtlCol="0">
            <a:spAutoFit/>
          </a:bodyPr>
          <a:lstStyle>
            <a:defPPr>
              <a:defRPr lang="en-US"/>
            </a:defPPr>
            <a:lvl1pPr lvl="0">
              <a:lnSpc>
                <a:spcPct val="150000"/>
              </a:lnSpc>
              <a:defRPr sz="800">
                <a:solidFill>
                  <a:srgbClr val="E7E6E6">
                    <a:lumMod val="50000"/>
                  </a:srgbClr>
                </a:solidFill>
                <a:latin typeface="Century Gothic" panose="020B0502020202020204" pitchFamily="34" charset="0"/>
              </a:defRPr>
            </a:lvl1pPr>
          </a:lstStyle>
          <a:p>
            <a:pPr algn="r"/>
            <a:r>
              <a:rPr lang="en-US" sz="1200" b="1" dirty="0">
                <a:solidFill>
                  <a:schemeClr val="bg1"/>
                </a:solidFill>
              </a:rPr>
              <a:t>Expose the model through REST API</a:t>
            </a:r>
            <a:r>
              <a:rPr lang="en-GB" sz="1200" b="1" dirty="0">
                <a:solidFill>
                  <a:schemeClr val="bg1"/>
                </a:solidFill>
              </a:rPr>
              <a:t>| </a:t>
            </a:r>
            <a:r>
              <a:rPr lang="en-US" sz="1200" b="1" dirty="0">
                <a:solidFill>
                  <a:schemeClr val="bg1"/>
                </a:solidFill>
              </a:rPr>
              <a:t>Deploy the new model to a subset of users to ensure that everything is smooth before the final rollout.</a:t>
            </a:r>
            <a:endParaRPr lang="en-GB" sz="1200" b="1" dirty="0">
              <a:solidFill>
                <a:schemeClr val="bg1"/>
              </a:solidFill>
            </a:endParaRPr>
          </a:p>
          <a:p>
            <a:pPr algn="r"/>
            <a:r>
              <a:rPr lang="en-GB" sz="1200" b="1" dirty="0">
                <a:solidFill>
                  <a:schemeClr val="bg1"/>
                </a:solidFill>
              </a:rPr>
              <a:t>| </a:t>
            </a:r>
            <a:r>
              <a:rPr lang="en-US" sz="1200" b="1" dirty="0">
                <a:solidFill>
                  <a:schemeClr val="bg1"/>
                </a:solidFill>
              </a:rPr>
              <a:t>Have the ability to roll back the models to its previous version  |  Monitor the live data.</a:t>
            </a:r>
          </a:p>
        </p:txBody>
      </p:sp>
      <p:sp>
        <p:nvSpPr>
          <p:cNvPr id="45" name="Rectangle 1">
            <a:extLst>
              <a:ext uri="{FF2B5EF4-FFF2-40B4-BE49-F238E27FC236}">
                <a16:creationId xmlns:a16="http://schemas.microsoft.com/office/drawing/2014/main" id="{648EF0A6-3F8D-4058-8547-C6779E7A467B}"/>
              </a:ext>
            </a:extLst>
          </p:cNvPr>
          <p:cNvSpPr/>
          <p:nvPr/>
        </p:nvSpPr>
        <p:spPr>
          <a:xfrm rot="2681067">
            <a:off x="5168976" y="3373340"/>
            <a:ext cx="1155144" cy="1079411"/>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40" name="Freeform 21">
            <a:extLst>
              <a:ext uri="{FF2B5EF4-FFF2-40B4-BE49-F238E27FC236}">
                <a16:creationId xmlns:a16="http://schemas.microsoft.com/office/drawing/2014/main" id="{AECAC458-6E5B-48D3-ABFE-2BD7ED9C3E6E}"/>
              </a:ext>
            </a:extLst>
          </p:cNvPr>
          <p:cNvSpPr>
            <a:spLocks/>
          </p:cNvSpPr>
          <p:nvPr/>
        </p:nvSpPr>
        <p:spPr bwMode="auto">
          <a:xfrm>
            <a:off x="4022998" y="2415171"/>
            <a:ext cx="1820300" cy="1729816"/>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lumMod val="50000"/>
            </a:schemeClr>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41" name="TextBox 40">
            <a:extLst>
              <a:ext uri="{FF2B5EF4-FFF2-40B4-BE49-F238E27FC236}">
                <a16:creationId xmlns:a16="http://schemas.microsoft.com/office/drawing/2014/main" id="{0BAD4D8F-E059-4F9E-A8A2-270C28F81867}"/>
              </a:ext>
            </a:extLst>
          </p:cNvPr>
          <p:cNvSpPr txBox="1"/>
          <p:nvPr/>
        </p:nvSpPr>
        <p:spPr>
          <a:xfrm>
            <a:off x="4047125" y="2723060"/>
            <a:ext cx="863223"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Century Gothic" panose="020B0502020202020204" pitchFamily="34" charset="0"/>
                <a:cs typeface="Arial" panose="020B0604020202020204" pitchFamily="34" charset="0"/>
              </a:rPr>
              <a:t>06</a:t>
            </a:r>
          </a:p>
        </p:txBody>
      </p:sp>
      <p:sp>
        <p:nvSpPr>
          <p:cNvPr id="42" name="Arc 41">
            <a:extLst>
              <a:ext uri="{FF2B5EF4-FFF2-40B4-BE49-F238E27FC236}">
                <a16:creationId xmlns:a16="http://schemas.microsoft.com/office/drawing/2014/main" id="{9A052160-B5EC-43DA-84F6-2EFCE76BA03D}"/>
              </a:ext>
            </a:extLst>
          </p:cNvPr>
          <p:cNvSpPr/>
          <p:nvPr/>
        </p:nvSpPr>
        <p:spPr>
          <a:xfrm>
            <a:off x="4262958" y="2580698"/>
            <a:ext cx="1333518" cy="1333518"/>
          </a:xfrm>
          <a:prstGeom prst="arc">
            <a:avLst>
              <a:gd name="adj1" fmla="val 16361511"/>
              <a:gd name="adj2" fmla="val 10699666"/>
            </a:avLst>
          </a:prstGeom>
          <a:noFill/>
          <a:ln w="57150" cap="flat" cmpd="sng" algn="ctr">
            <a:solidFill>
              <a:schemeClr val="tx1">
                <a:lumMod val="95000"/>
                <a:lumOff val="5000"/>
              </a:scheme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C000"/>
              </a:solidFill>
              <a:effectLst/>
              <a:uLnTx/>
              <a:uFillTx/>
              <a:latin typeface="Century Gothic" panose="020B0502020202020204" pitchFamily="34" charset="0"/>
            </a:endParaRPr>
          </a:p>
        </p:txBody>
      </p:sp>
      <p:sp>
        <p:nvSpPr>
          <p:cNvPr id="37" name="Freeform 21">
            <a:extLst>
              <a:ext uri="{FF2B5EF4-FFF2-40B4-BE49-F238E27FC236}">
                <a16:creationId xmlns:a16="http://schemas.microsoft.com/office/drawing/2014/main" id="{114B7DE5-215E-4EF6-B1BD-4F18EEEF28B6}"/>
              </a:ext>
            </a:extLst>
          </p:cNvPr>
          <p:cNvSpPr>
            <a:spLocks/>
          </p:cNvSpPr>
          <p:nvPr/>
        </p:nvSpPr>
        <p:spPr bwMode="auto">
          <a:xfrm>
            <a:off x="5543782" y="3704949"/>
            <a:ext cx="1820300" cy="1729816"/>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38" name="Arc 37">
            <a:extLst>
              <a:ext uri="{FF2B5EF4-FFF2-40B4-BE49-F238E27FC236}">
                <a16:creationId xmlns:a16="http://schemas.microsoft.com/office/drawing/2014/main" id="{76A266C1-A6CA-4615-926C-830EA0D5BEEC}"/>
              </a:ext>
            </a:extLst>
          </p:cNvPr>
          <p:cNvSpPr/>
          <p:nvPr/>
        </p:nvSpPr>
        <p:spPr>
          <a:xfrm>
            <a:off x="5763943" y="3870220"/>
            <a:ext cx="1333518" cy="1333518"/>
          </a:xfrm>
          <a:prstGeom prst="arc">
            <a:avLst>
              <a:gd name="adj1" fmla="val 16361511"/>
              <a:gd name="adj2" fmla="val 10699666"/>
            </a:avLst>
          </a:prstGeom>
          <a:noFill/>
          <a:ln w="57150" cap="flat" cmpd="sng" algn="ctr">
            <a:solidFill>
              <a:srgbClr val="FFFFFF">
                <a:lumMod val="95000"/>
              </a:srgb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39" name="TextBox 38">
            <a:extLst>
              <a:ext uri="{FF2B5EF4-FFF2-40B4-BE49-F238E27FC236}">
                <a16:creationId xmlns:a16="http://schemas.microsoft.com/office/drawing/2014/main" id="{4E314F30-807D-4587-B10E-CF17450AEF29}"/>
              </a:ext>
            </a:extLst>
          </p:cNvPr>
          <p:cNvSpPr txBox="1"/>
          <p:nvPr/>
        </p:nvSpPr>
        <p:spPr>
          <a:xfrm>
            <a:off x="5603190" y="3922803"/>
            <a:ext cx="746837"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07</a:t>
            </a:r>
          </a:p>
        </p:txBody>
      </p:sp>
      <p:sp>
        <p:nvSpPr>
          <p:cNvPr id="81" name="TextBox 80">
            <a:extLst>
              <a:ext uri="{FF2B5EF4-FFF2-40B4-BE49-F238E27FC236}">
                <a16:creationId xmlns:a16="http://schemas.microsoft.com/office/drawing/2014/main" id="{443B77B1-493B-4745-82AC-302C5EDC96F7}"/>
              </a:ext>
            </a:extLst>
          </p:cNvPr>
          <p:cNvSpPr txBox="1"/>
          <p:nvPr/>
        </p:nvSpPr>
        <p:spPr>
          <a:xfrm>
            <a:off x="5746548" y="4368518"/>
            <a:ext cx="1257678" cy="369332"/>
          </a:xfrm>
          <a:prstGeom prst="rect">
            <a:avLst/>
          </a:prstGeom>
          <a:noFill/>
        </p:spPr>
        <p:txBody>
          <a:bodyPr wrap="square" rtlCol="0">
            <a:spAutoFit/>
          </a:bodyPr>
          <a:lstStyle/>
          <a:p>
            <a:pPr algn="ctr"/>
            <a:r>
              <a:rPr lang="en-GB" sz="900" dirty="0">
                <a:solidFill>
                  <a:srgbClr val="D7D7D7"/>
                </a:solidFill>
                <a:latin typeface="Century Gothic" panose="020B0502020202020204" pitchFamily="34" charset="0"/>
              </a:rPr>
              <a:t>Model Maintenance</a:t>
            </a:r>
            <a:endParaRPr lang="en-US" sz="900" dirty="0">
              <a:solidFill>
                <a:srgbClr val="D7D7D7"/>
              </a:solidFill>
              <a:latin typeface="Century Gothic" panose="020B0502020202020204" pitchFamily="34" charset="0"/>
            </a:endParaRPr>
          </a:p>
        </p:txBody>
      </p:sp>
      <p:sp>
        <p:nvSpPr>
          <p:cNvPr id="78" name="TextBox 77">
            <a:extLst>
              <a:ext uri="{FF2B5EF4-FFF2-40B4-BE49-F238E27FC236}">
                <a16:creationId xmlns:a16="http://schemas.microsoft.com/office/drawing/2014/main" id="{5F3C091F-D82F-42BB-A825-EAF314C5588A}"/>
              </a:ext>
            </a:extLst>
          </p:cNvPr>
          <p:cNvSpPr txBox="1"/>
          <p:nvPr/>
        </p:nvSpPr>
        <p:spPr>
          <a:xfrm>
            <a:off x="4405943" y="3111254"/>
            <a:ext cx="1054841" cy="430887"/>
          </a:xfrm>
          <a:prstGeom prst="rect">
            <a:avLst/>
          </a:prstGeom>
          <a:noFill/>
        </p:spPr>
        <p:txBody>
          <a:bodyPr wrap="square" rtlCol="0">
            <a:spAutoFit/>
          </a:bodyPr>
          <a:lstStyle/>
          <a:p>
            <a:pPr algn="ctr"/>
            <a:r>
              <a:rPr lang="en-US" sz="1100" b="1" dirty="0">
                <a:solidFill>
                  <a:schemeClr val="bg1"/>
                </a:solidFill>
                <a:latin typeface="Century Gothic" panose="020B0502020202020204" pitchFamily="34" charset="0"/>
              </a:rPr>
              <a:t>Deployment of Model</a:t>
            </a:r>
          </a:p>
        </p:txBody>
      </p:sp>
      <p:sp>
        <p:nvSpPr>
          <p:cNvPr id="50" name="TextBox 49">
            <a:extLst>
              <a:ext uri="{FF2B5EF4-FFF2-40B4-BE49-F238E27FC236}">
                <a16:creationId xmlns:a16="http://schemas.microsoft.com/office/drawing/2014/main" id="{2B0DABDA-37CB-47B9-ADC9-F8DD9FB94D8D}"/>
              </a:ext>
            </a:extLst>
          </p:cNvPr>
          <p:cNvSpPr txBox="1"/>
          <p:nvPr/>
        </p:nvSpPr>
        <p:spPr>
          <a:xfrm>
            <a:off x="4217544" y="292395"/>
            <a:ext cx="7921672" cy="1077218"/>
          </a:xfrm>
          <a:prstGeom prst="rect">
            <a:avLst/>
          </a:prstGeom>
          <a:noFill/>
          <a:effectLst>
            <a:glow>
              <a:schemeClr val="accent5">
                <a:lumMod val="60000"/>
                <a:lumOff val="40000"/>
              </a:schemeClr>
            </a:glow>
            <a:softEdge rad="0"/>
          </a:effectLst>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LIFECYCLE OF A MACHINE LEARNING PROJECT</a:t>
            </a:r>
          </a:p>
        </p:txBody>
      </p:sp>
      <p:sp>
        <p:nvSpPr>
          <p:cNvPr id="51" name="TextBox 50">
            <a:extLst>
              <a:ext uri="{FF2B5EF4-FFF2-40B4-BE49-F238E27FC236}">
                <a16:creationId xmlns:a16="http://schemas.microsoft.com/office/drawing/2014/main" id="{D3117C66-3A52-489B-BE03-F48A27641BBA}"/>
              </a:ext>
            </a:extLst>
          </p:cNvPr>
          <p:cNvSpPr txBox="1"/>
          <p:nvPr/>
        </p:nvSpPr>
        <p:spPr>
          <a:xfrm>
            <a:off x="578481" y="5875346"/>
            <a:ext cx="8371545" cy="276999"/>
          </a:xfrm>
          <a:prstGeom prst="rect">
            <a:avLst/>
          </a:prstGeom>
          <a:noFill/>
        </p:spPr>
        <p:txBody>
          <a:bodyPr wrap="square">
            <a:spAutoFit/>
          </a:bodyPr>
          <a:lstStyle/>
          <a:p>
            <a:r>
              <a:rPr lang="en-GB" sz="1200" dirty="0">
                <a:solidFill>
                  <a:schemeClr val="bg1"/>
                </a:solidFill>
                <a:latin typeface="Century Gothic" panose="020B0502020202020204" pitchFamily="34" charset="0"/>
              </a:rPr>
              <a:t>The lifecycle of a Machine Learning project deliverables timeline usually appears like this -</a:t>
            </a:r>
          </a:p>
        </p:txBody>
      </p:sp>
      <p:sp>
        <p:nvSpPr>
          <p:cNvPr id="46" name="Oval">
            <a:extLst>
              <a:ext uri="{FF2B5EF4-FFF2-40B4-BE49-F238E27FC236}">
                <a16:creationId xmlns:a16="http://schemas.microsoft.com/office/drawing/2014/main" id="{25300846-6EF0-45E8-A999-5C6C3D31817A}"/>
              </a:ext>
            </a:extLst>
          </p:cNvPr>
          <p:cNvSpPr/>
          <p:nvPr/>
        </p:nvSpPr>
        <p:spPr>
          <a:xfrm>
            <a:off x="-3749989" y="-4176747"/>
            <a:ext cx="8327038" cy="7771843"/>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47" name="Picture 46">
            <a:extLst>
              <a:ext uri="{FF2B5EF4-FFF2-40B4-BE49-F238E27FC236}">
                <a16:creationId xmlns:a16="http://schemas.microsoft.com/office/drawing/2014/main" id="{384E55B4-5ACD-4CFE-8FEB-308058985FED}"/>
              </a:ext>
            </a:extLst>
          </p:cNvPr>
          <p:cNvPicPr>
            <a:picLocks noChangeAspect="1"/>
          </p:cNvPicPr>
          <p:nvPr/>
        </p:nvPicPr>
        <p:blipFill>
          <a:blip r:embed="rId2"/>
          <a:stretch>
            <a:fillRect/>
          </a:stretch>
        </p:blipFill>
        <p:spPr>
          <a:xfrm>
            <a:off x="52784" y="-33343"/>
            <a:ext cx="3305714" cy="2520607"/>
          </a:xfrm>
          <a:prstGeom prst="rect">
            <a:avLst/>
          </a:prstGeom>
          <a:effectLst>
            <a:softEdge rad="63500"/>
          </a:effectLst>
        </p:spPr>
      </p:pic>
    </p:spTree>
    <p:extLst>
      <p:ext uri="{BB962C8B-B14F-4D97-AF65-F5344CB8AC3E}">
        <p14:creationId xmlns:p14="http://schemas.microsoft.com/office/powerpoint/2010/main" val="395623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p:cTn id="7" dur="1500" fill="hold"/>
                                        <p:tgtEl>
                                          <p:spTgt spid="40"/>
                                        </p:tgtEl>
                                        <p:attrNameLst>
                                          <p:attrName>ppt_w</p:attrName>
                                        </p:attrNameLst>
                                      </p:cBhvr>
                                      <p:tavLst>
                                        <p:tav tm="0">
                                          <p:val>
                                            <p:fltVal val="0"/>
                                          </p:val>
                                        </p:tav>
                                        <p:tav tm="100000">
                                          <p:val>
                                            <p:strVal val="#ppt_w"/>
                                          </p:val>
                                        </p:tav>
                                      </p:tavLst>
                                    </p:anim>
                                    <p:anim calcmode="lin" valueType="num">
                                      <p:cBhvr>
                                        <p:cTn id="8" dur="1500" fill="hold"/>
                                        <p:tgtEl>
                                          <p:spTgt spid="40"/>
                                        </p:tgtEl>
                                        <p:attrNameLst>
                                          <p:attrName>ppt_h</p:attrName>
                                        </p:attrNameLst>
                                      </p:cBhvr>
                                      <p:tavLst>
                                        <p:tav tm="0">
                                          <p:val>
                                            <p:fltVal val="0"/>
                                          </p:val>
                                        </p:tav>
                                        <p:tav tm="100000">
                                          <p:val>
                                            <p:strVal val="#ppt_h"/>
                                          </p:val>
                                        </p:tav>
                                      </p:tavLst>
                                    </p:anim>
                                    <p:anim calcmode="lin" valueType="num">
                                      <p:cBhvr>
                                        <p:cTn id="9" dur="1500" fill="hold"/>
                                        <p:tgtEl>
                                          <p:spTgt spid="40"/>
                                        </p:tgtEl>
                                        <p:attrNameLst>
                                          <p:attrName>style.rotation</p:attrName>
                                        </p:attrNameLst>
                                      </p:cBhvr>
                                      <p:tavLst>
                                        <p:tav tm="0">
                                          <p:val>
                                            <p:fltVal val="90"/>
                                          </p:val>
                                        </p:tav>
                                        <p:tav tm="100000">
                                          <p:val>
                                            <p:fltVal val="0"/>
                                          </p:val>
                                        </p:tav>
                                      </p:tavLst>
                                    </p:anim>
                                    <p:animEffect transition="in" filter="fade">
                                      <p:cBhvr>
                                        <p:cTn id="10" dur="1500"/>
                                        <p:tgtEl>
                                          <p:spTgt spid="40"/>
                                        </p:tgtEl>
                                      </p:cBhvr>
                                    </p:animEffect>
                                  </p:childTnLst>
                                </p:cTn>
                              </p:par>
                              <p:par>
                                <p:cTn id="11" presetID="31" presetClass="entr" presetSubtype="0" fill="hold" grpId="0" nodeType="withEffect">
                                  <p:stCondLst>
                                    <p:cond delay="50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500" fill="hold"/>
                                        <p:tgtEl>
                                          <p:spTgt spid="37"/>
                                        </p:tgtEl>
                                        <p:attrNameLst>
                                          <p:attrName>ppt_w</p:attrName>
                                        </p:attrNameLst>
                                      </p:cBhvr>
                                      <p:tavLst>
                                        <p:tav tm="0">
                                          <p:val>
                                            <p:fltVal val="0"/>
                                          </p:val>
                                        </p:tav>
                                        <p:tav tm="100000">
                                          <p:val>
                                            <p:strVal val="#ppt_w"/>
                                          </p:val>
                                        </p:tav>
                                      </p:tavLst>
                                    </p:anim>
                                    <p:anim calcmode="lin" valueType="num">
                                      <p:cBhvr>
                                        <p:cTn id="14" dur="1500" fill="hold"/>
                                        <p:tgtEl>
                                          <p:spTgt spid="37"/>
                                        </p:tgtEl>
                                        <p:attrNameLst>
                                          <p:attrName>ppt_h</p:attrName>
                                        </p:attrNameLst>
                                      </p:cBhvr>
                                      <p:tavLst>
                                        <p:tav tm="0">
                                          <p:val>
                                            <p:fltVal val="0"/>
                                          </p:val>
                                        </p:tav>
                                        <p:tav tm="100000">
                                          <p:val>
                                            <p:strVal val="#ppt_h"/>
                                          </p:val>
                                        </p:tav>
                                      </p:tavLst>
                                    </p:anim>
                                    <p:anim calcmode="lin" valueType="num">
                                      <p:cBhvr>
                                        <p:cTn id="15" dur="1500" fill="hold"/>
                                        <p:tgtEl>
                                          <p:spTgt spid="37"/>
                                        </p:tgtEl>
                                        <p:attrNameLst>
                                          <p:attrName>style.rotation</p:attrName>
                                        </p:attrNameLst>
                                      </p:cBhvr>
                                      <p:tavLst>
                                        <p:tav tm="0">
                                          <p:val>
                                            <p:fltVal val="90"/>
                                          </p:val>
                                        </p:tav>
                                        <p:tav tm="100000">
                                          <p:val>
                                            <p:fltVal val="0"/>
                                          </p:val>
                                        </p:tav>
                                      </p:tavLst>
                                    </p:anim>
                                    <p:animEffect transition="in" filter="fade">
                                      <p:cBhvr>
                                        <p:cTn id="16" dur="1500"/>
                                        <p:tgtEl>
                                          <p:spTgt spid="37"/>
                                        </p:tgtEl>
                                      </p:cBhvr>
                                    </p:animEffect>
                                  </p:childTnLst>
                                </p:cTn>
                              </p:par>
                              <p:par>
                                <p:cTn id="17" presetID="23" presetClass="entr" presetSubtype="16" fill="hold" grpId="0" nodeType="withEffect">
                                  <p:stCondLst>
                                    <p:cond delay="1500"/>
                                  </p:stCondLst>
                                  <p:childTnLst>
                                    <p:set>
                                      <p:cBhvr>
                                        <p:cTn id="18" dur="1" fill="hold">
                                          <p:stCondLst>
                                            <p:cond delay="0"/>
                                          </p:stCondLst>
                                        </p:cTn>
                                        <p:tgtEl>
                                          <p:spTgt spid="45"/>
                                        </p:tgtEl>
                                        <p:attrNameLst>
                                          <p:attrName>style.visibility</p:attrName>
                                        </p:attrNameLst>
                                      </p:cBhvr>
                                      <p:to>
                                        <p:strVal val="visible"/>
                                      </p:to>
                                    </p:set>
                                    <p:anim calcmode="lin" valueType="num">
                                      <p:cBhvr>
                                        <p:cTn id="19" dur="1000" fill="hold"/>
                                        <p:tgtEl>
                                          <p:spTgt spid="45"/>
                                        </p:tgtEl>
                                        <p:attrNameLst>
                                          <p:attrName>ppt_w</p:attrName>
                                        </p:attrNameLst>
                                      </p:cBhvr>
                                      <p:tavLst>
                                        <p:tav tm="0">
                                          <p:val>
                                            <p:fltVal val="0"/>
                                          </p:val>
                                        </p:tav>
                                        <p:tav tm="100000">
                                          <p:val>
                                            <p:strVal val="#ppt_w"/>
                                          </p:val>
                                        </p:tav>
                                      </p:tavLst>
                                    </p:anim>
                                    <p:anim calcmode="lin" valueType="num">
                                      <p:cBhvr>
                                        <p:cTn id="20" dur="1000" fill="hold"/>
                                        <p:tgtEl>
                                          <p:spTgt spid="45"/>
                                        </p:tgtEl>
                                        <p:attrNameLst>
                                          <p:attrName>ppt_h</p:attrName>
                                        </p:attrNameLst>
                                      </p:cBhvr>
                                      <p:tavLst>
                                        <p:tav tm="0">
                                          <p:val>
                                            <p:fltVal val="0"/>
                                          </p:val>
                                        </p:tav>
                                        <p:tav tm="100000">
                                          <p:val>
                                            <p:strVal val="#ppt_h"/>
                                          </p:val>
                                        </p:tav>
                                      </p:tavLst>
                                    </p:anim>
                                  </p:childTnLst>
                                </p:cTn>
                              </p:par>
                              <p:par>
                                <p:cTn id="21" presetID="21" presetClass="entr" presetSubtype="1" fill="hold" grpId="0" nodeType="withEffect">
                                  <p:stCondLst>
                                    <p:cond delay="2000"/>
                                  </p:stCondLst>
                                  <p:childTnLst>
                                    <p:set>
                                      <p:cBhvr>
                                        <p:cTn id="22" dur="1" fill="hold">
                                          <p:stCondLst>
                                            <p:cond delay="0"/>
                                          </p:stCondLst>
                                        </p:cTn>
                                        <p:tgtEl>
                                          <p:spTgt spid="42"/>
                                        </p:tgtEl>
                                        <p:attrNameLst>
                                          <p:attrName>style.visibility</p:attrName>
                                        </p:attrNameLst>
                                      </p:cBhvr>
                                      <p:to>
                                        <p:strVal val="visible"/>
                                      </p:to>
                                    </p:set>
                                    <p:animEffect transition="in" filter="wheel(1)">
                                      <p:cBhvr>
                                        <p:cTn id="23" dur="1500"/>
                                        <p:tgtEl>
                                          <p:spTgt spid="42"/>
                                        </p:tgtEl>
                                      </p:cBhvr>
                                    </p:animEffect>
                                  </p:childTnLst>
                                </p:cTn>
                              </p:par>
                              <p:par>
                                <p:cTn id="24" presetID="21" presetClass="entr" presetSubtype="1" fill="hold" grpId="0" nodeType="withEffect">
                                  <p:stCondLst>
                                    <p:cond delay="2000"/>
                                  </p:stCondLst>
                                  <p:childTnLst>
                                    <p:set>
                                      <p:cBhvr>
                                        <p:cTn id="25" dur="1" fill="hold">
                                          <p:stCondLst>
                                            <p:cond delay="0"/>
                                          </p:stCondLst>
                                        </p:cTn>
                                        <p:tgtEl>
                                          <p:spTgt spid="38"/>
                                        </p:tgtEl>
                                        <p:attrNameLst>
                                          <p:attrName>style.visibility</p:attrName>
                                        </p:attrNameLst>
                                      </p:cBhvr>
                                      <p:to>
                                        <p:strVal val="visible"/>
                                      </p:to>
                                    </p:set>
                                    <p:animEffect transition="in" filter="wheel(1)">
                                      <p:cBhvr>
                                        <p:cTn id="26" dur="1500"/>
                                        <p:tgtEl>
                                          <p:spTgt spid="38"/>
                                        </p:tgtEl>
                                      </p:cBhvr>
                                    </p:animEffect>
                                  </p:childTnLst>
                                </p:cTn>
                              </p:par>
                              <p:par>
                                <p:cTn id="27" presetID="12" presetClass="entr" presetSubtype="4" fill="hold" grpId="0" nodeType="withEffect">
                                  <p:stCondLst>
                                    <p:cond delay="25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p:tgtEl>
                                          <p:spTgt spid="41"/>
                                        </p:tgtEl>
                                        <p:attrNameLst>
                                          <p:attrName>ppt_y</p:attrName>
                                        </p:attrNameLst>
                                      </p:cBhvr>
                                      <p:tavLst>
                                        <p:tav tm="0">
                                          <p:val>
                                            <p:strVal val="#ppt_y+#ppt_h*1.125000"/>
                                          </p:val>
                                        </p:tav>
                                        <p:tav tm="100000">
                                          <p:val>
                                            <p:strVal val="#ppt_y"/>
                                          </p:val>
                                        </p:tav>
                                      </p:tavLst>
                                    </p:anim>
                                    <p:animEffect transition="in" filter="wipe(up)">
                                      <p:cBhvr>
                                        <p:cTn id="30" dur="1000"/>
                                        <p:tgtEl>
                                          <p:spTgt spid="41"/>
                                        </p:tgtEl>
                                      </p:cBhvr>
                                    </p:animEffect>
                                  </p:childTnLst>
                                </p:cTn>
                              </p:par>
                              <p:par>
                                <p:cTn id="31" presetID="12" presetClass="entr" presetSubtype="4" fill="hold" grpId="0" nodeType="withEffect">
                                  <p:stCondLst>
                                    <p:cond delay="250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1000"/>
                                        <p:tgtEl>
                                          <p:spTgt spid="39"/>
                                        </p:tgtEl>
                                        <p:attrNameLst>
                                          <p:attrName>ppt_y</p:attrName>
                                        </p:attrNameLst>
                                      </p:cBhvr>
                                      <p:tavLst>
                                        <p:tav tm="0">
                                          <p:val>
                                            <p:strVal val="#ppt_y+#ppt_h*1.125000"/>
                                          </p:val>
                                        </p:tav>
                                        <p:tav tm="100000">
                                          <p:val>
                                            <p:strVal val="#ppt_y"/>
                                          </p:val>
                                        </p:tav>
                                      </p:tavLst>
                                    </p:anim>
                                    <p:animEffect transition="in" filter="wipe(up)">
                                      <p:cBhvr>
                                        <p:cTn id="34" dur="1000"/>
                                        <p:tgtEl>
                                          <p:spTgt spid="39"/>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1000"/>
                                        <p:tgtEl>
                                          <p:spTgt spid="78"/>
                                        </p:tgtEl>
                                      </p:cBhvr>
                                    </p:animEffect>
                                  </p:childTnLst>
                                </p:cTn>
                              </p:par>
                              <p:par>
                                <p:cTn id="38" presetID="10" presetClass="entr" presetSubtype="0" fill="hold" grpId="0" nodeType="withEffect">
                                  <p:stCondLst>
                                    <p:cond delay="3000"/>
                                  </p:stCondLst>
                                  <p:childTnLst>
                                    <p:set>
                                      <p:cBhvr>
                                        <p:cTn id="39" dur="1" fill="hold">
                                          <p:stCondLst>
                                            <p:cond delay="0"/>
                                          </p:stCondLst>
                                        </p:cTn>
                                        <p:tgtEl>
                                          <p:spTgt spid="81"/>
                                        </p:tgtEl>
                                        <p:attrNameLst>
                                          <p:attrName>style.visibility</p:attrName>
                                        </p:attrNameLst>
                                      </p:cBhvr>
                                      <p:to>
                                        <p:strVal val="visible"/>
                                      </p:to>
                                    </p:set>
                                    <p:animEffect transition="in" filter="fade">
                                      <p:cBhvr>
                                        <p:cTn id="40" dur="1000"/>
                                        <p:tgtEl>
                                          <p:spTgt spid="81"/>
                                        </p:tgtEl>
                                      </p:cBhvr>
                                    </p:animEffect>
                                  </p:childTnLst>
                                </p:cTn>
                              </p:par>
                              <p:par>
                                <p:cTn id="41" presetID="12" presetClass="entr" presetSubtype="2" fill="hold" grpId="0" nodeType="withEffect">
                                  <p:stCondLst>
                                    <p:cond delay="2500"/>
                                  </p:stCondLst>
                                  <p:childTnLst>
                                    <p:set>
                                      <p:cBhvr>
                                        <p:cTn id="42" dur="1" fill="hold">
                                          <p:stCondLst>
                                            <p:cond delay="0"/>
                                          </p:stCondLst>
                                        </p:cTn>
                                        <p:tgtEl>
                                          <p:spTgt spid="80"/>
                                        </p:tgtEl>
                                        <p:attrNameLst>
                                          <p:attrName>style.visibility</p:attrName>
                                        </p:attrNameLst>
                                      </p:cBhvr>
                                      <p:to>
                                        <p:strVal val="visible"/>
                                      </p:to>
                                    </p:set>
                                    <p:anim calcmode="lin" valueType="num">
                                      <p:cBhvr additive="base">
                                        <p:cTn id="43" dur="1500"/>
                                        <p:tgtEl>
                                          <p:spTgt spid="80"/>
                                        </p:tgtEl>
                                        <p:attrNameLst>
                                          <p:attrName>ppt_x</p:attrName>
                                        </p:attrNameLst>
                                      </p:cBhvr>
                                      <p:tavLst>
                                        <p:tav tm="0">
                                          <p:val>
                                            <p:strVal val="#ppt_x+#ppt_w*1.125000"/>
                                          </p:val>
                                        </p:tav>
                                        <p:tav tm="100000">
                                          <p:val>
                                            <p:strVal val="#ppt_x"/>
                                          </p:val>
                                        </p:tav>
                                      </p:tavLst>
                                    </p:anim>
                                    <p:animEffect transition="in" filter="wipe(left)">
                                      <p:cBhvr>
                                        <p:cTn id="44" dur="1500"/>
                                        <p:tgtEl>
                                          <p:spTgt spid="80"/>
                                        </p:tgtEl>
                                      </p:cBhvr>
                                    </p:animEffect>
                                  </p:childTnLst>
                                </p:cTn>
                              </p:par>
                              <p:par>
                                <p:cTn id="45" presetID="12" presetClass="entr" presetSubtype="2" fill="hold" grpId="0" nodeType="withEffect">
                                  <p:stCondLst>
                                    <p:cond delay="2500"/>
                                  </p:stCondLst>
                                  <p:childTnLst>
                                    <p:set>
                                      <p:cBhvr>
                                        <p:cTn id="46" dur="1" fill="hold">
                                          <p:stCondLst>
                                            <p:cond delay="0"/>
                                          </p:stCondLst>
                                        </p:cTn>
                                        <p:tgtEl>
                                          <p:spTgt spid="82"/>
                                        </p:tgtEl>
                                        <p:attrNameLst>
                                          <p:attrName>style.visibility</p:attrName>
                                        </p:attrNameLst>
                                      </p:cBhvr>
                                      <p:to>
                                        <p:strVal val="visible"/>
                                      </p:to>
                                    </p:set>
                                    <p:anim calcmode="lin" valueType="num">
                                      <p:cBhvr additive="base">
                                        <p:cTn id="47" dur="1500"/>
                                        <p:tgtEl>
                                          <p:spTgt spid="82"/>
                                        </p:tgtEl>
                                        <p:attrNameLst>
                                          <p:attrName>ppt_x</p:attrName>
                                        </p:attrNameLst>
                                      </p:cBhvr>
                                      <p:tavLst>
                                        <p:tav tm="0">
                                          <p:val>
                                            <p:strVal val="#ppt_x+#ppt_w*1.125000"/>
                                          </p:val>
                                        </p:tav>
                                        <p:tav tm="100000">
                                          <p:val>
                                            <p:strVal val="#ppt_x"/>
                                          </p:val>
                                        </p:tav>
                                      </p:tavLst>
                                    </p:anim>
                                    <p:animEffect transition="in" filter="wipe(left)">
                                      <p:cBhvr>
                                        <p:cTn id="48" dur="1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0" grpId="0"/>
      <p:bldP spid="45" grpId="0" animBg="1"/>
      <p:bldP spid="40" grpId="0" animBg="1"/>
      <p:bldP spid="41" grpId="0"/>
      <p:bldP spid="42" grpId="0" animBg="1"/>
      <p:bldP spid="37" grpId="0" animBg="1"/>
      <p:bldP spid="38" grpId="0" animBg="1"/>
      <p:bldP spid="39" grpId="0"/>
      <p:bldP spid="81" grpId="0"/>
      <p:bldP spid="7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172465BD-E0B5-48C9-A803-357B0AF96575}"/>
              </a:ext>
            </a:extLst>
          </p:cNvPr>
          <p:cNvSpPr txBox="1"/>
          <p:nvPr/>
        </p:nvSpPr>
        <p:spPr>
          <a:xfrm>
            <a:off x="7550292" y="3858464"/>
            <a:ext cx="2989119" cy="1164678"/>
          </a:xfrm>
          <a:prstGeom prst="rect">
            <a:avLst/>
          </a:prstGeom>
          <a:noFill/>
        </p:spPr>
        <p:txBody>
          <a:bodyPr wrap="square" rtlCol="0">
            <a:spAutoFit/>
          </a:bodyPr>
          <a:lstStyle>
            <a:defPPr>
              <a:defRPr lang="en-US"/>
            </a:defPPr>
            <a:lvl1pPr lvl="0">
              <a:lnSpc>
                <a:spcPct val="150000"/>
              </a:lnSpc>
              <a:defRPr sz="700">
                <a:solidFill>
                  <a:srgbClr val="E7E6E6">
                    <a:lumMod val="50000"/>
                  </a:srgbClr>
                </a:solidFill>
                <a:latin typeface="Century Gothic" panose="020B0502020202020204" pitchFamily="34" charset="0"/>
              </a:defRPr>
            </a:lvl1pPr>
          </a:lstStyle>
          <a:p>
            <a:pPr algn="r"/>
            <a:r>
              <a:rPr lang="en-US" sz="1200" b="1" dirty="0">
                <a:solidFill>
                  <a:schemeClr val="bg1"/>
                </a:solidFill>
              </a:rPr>
              <a:t>Retrain the model for preventing model staleness | </a:t>
            </a:r>
          </a:p>
          <a:p>
            <a:pPr algn="r"/>
            <a:r>
              <a:rPr lang="en-US" sz="1200" b="1" dirty="0">
                <a:solidFill>
                  <a:schemeClr val="bg1"/>
                </a:solidFill>
              </a:rPr>
              <a:t>Educate the team if there is a transfer in the model ownership</a:t>
            </a:r>
          </a:p>
        </p:txBody>
      </p:sp>
      <p:sp>
        <p:nvSpPr>
          <p:cNvPr id="80" name="TextBox 79">
            <a:extLst>
              <a:ext uri="{FF2B5EF4-FFF2-40B4-BE49-F238E27FC236}">
                <a16:creationId xmlns:a16="http://schemas.microsoft.com/office/drawing/2014/main" id="{85F56139-3BE7-491B-ACF0-2434DE57B1B8}"/>
              </a:ext>
            </a:extLst>
          </p:cNvPr>
          <p:cNvSpPr txBox="1"/>
          <p:nvPr/>
        </p:nvSpPr>
        <p:spPr>
          <a:xfrm>
            <a:off x="1999746" y="3338944"/>
            <a:ext cx="2728312" cy="1837554"/>
          </a:xfrm>
          <a:prstGeom prst="rect">
            <a:avLst/>
          </a:prstGeom>
          <a:noFill/>
        </p:spPr>
        <p:txBody>
          <a:bodyPr wrap="square" rtlCol="0">
            <a:spAutoFit/>
          </a:bodyPr>
          <a:lstStyle>
            <a:defPPr>
              <a:defRPr lang="en-US"/>
            </a:defPPr>
            <a:lvl1pPr lvl="0">
              <a:lnSpc>
                <a:spcPct val="150000"/>
              </a:lnSpc>
              <a:defRPr sz="800">
                <a:solidFill>
                  <a:srgbClr val="E7E6E6">
                    <a:lumMod val="50000"/>
                  </a:srgbClr>
                </a:solidFill>
                <a:latin typeface="Century Gothic" panose="020B0502020202020204" pitchFamily="34" charset="0"/>
              </a:defRPr>
            </a:lvl1pPr>
          </a:lstStyle>
          <a:p>
            <a:pPr algn="r"/>
            <a:r>
              <a:rPr lang="en-US" sz="1100" dirty="0">
                <a:solidFill>
                  <a:schemeClr val="accent2">
                    <a:lumMod val="50000"/>
                  </a:schemeClr>
                </a:solidFill>
              </a:rPr>
              <a:t>Expose the model through REST API| Deploy the new model to a subset of users to ensure that everything is smooth before the final rollout.</a:t>
            </a:r>
          </a:p>
          <a:p>
            <a:pPr algn="r"/>
            <a:r>
              <a:rPr lang="en-US" sz="1100" dirty="0">
                <a:solidFill>
                  <a:schemeClr val="accent2">
                    <a:lumMod val="50000"/>
                  </a:schemeClr>
                </a:solidFill>
              </a:rPr>
              <a:t>| Have the ability to roll back the models to its previous version  |  Monitor the live data.</a:t>
            </a:r>
          </a:p>
        </p:txBody>
      </p:sp>
      <p:sp>
        <p:nvSpPr>
          <p:cNvPr id="50" name="TextBox 49">
            <a:extLst>
              <a:ext uri="{FF2B5EF4-FFF2-40B4-BE49-F238E27FC236}">
                <a16:creationId xmlns:a16="http://schemas.microsoft.com/office/drawing/2014/main" id="{2B0DABDA-37CB-47B9-ADC9-F8DD9FB94D8D}"/>
              </a:ext>
            </a:extLst>
          </p:cNvPr>
          <p:cNvSpPr txBox="1"/>
          <p:nvPr/>
        </p:nvSpPr>
        <p:spPr>
          <a:xfrm>
            <a:off x="4146967" y="317680"/>
            <a:ext cx="7921672" cy="1077218"/>
          </a:xfrm>
          <a:prstGeom prst="rect">
            <a:avLst/>
          </a:prstGeom>
          <a:noFill/>
          <a:effectLst>
            <a:glow>
              <a:schemeClr val="accent5">
                <a:lumMod val="60000"/>
                <a:lumOff val="40000"/>
              </a:schemeClr>
            </a:glow>
            <a:softEdge rad="0"/>
          </a:effectLst>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LIFECYCLE OF A MACHINE LEARNING PROJECT</a:t>
            </a:r>
          </a:p>
        </p:txBody>
      </p:sp>
      <p:sp>
        <p:nvSpPr>
          <p:cNvPr id="51" name="TextBox 50">
            <a:extLst>
              <a:ext uri="{FF2B5EF4-FFF2-40B4-BE49-F238E27FC236}">
                <a16:creationId xmlns:a16="http://schemas.microsoft.com/office/drawing/2014/main" id="{D3117C66-3A52-489B-BE03-F48A27641BBA}"/>
              </a:ext>
            </a:extLst>
          </p:cNvPr>
          <p:cNvSpPr txBox="1"/>
          <p:nvPr/>
        </p:nvSpPr>
        <p:spPr>
          <a:xfrm>
            <a:off x="245711" y="6372367"/>
            <a:ext cx="6910097" cy="276999"/>
          </a:xfrm>
          <a:prstGeom prst="rect">
            <a:avLst/>
          </a:prstGeom>
          <a:noFill/>
        </p:spPr>
        <p:txBody>
          <a:bodyPr wrap="square">
            <a:spAutoFit/>
          </a:bodyPr>
          <a:lstStyle/>
          <a:p>
            <a:r>
              <a:rPr lang="en-GB" sz="1200" dirty="0">
                <a:solidFill>
                  <a:schemeClr val="bg1"/>
                </a:solidFill>
                <a:latin typeface="Century Gothic" panose="020B0502020202020204" pitchFamily="34" charset="0"/>
              </a:rPr>
              <a:t>The lifecycle of a Machine Learning project deliverables timeline usually appears like this -</a:t>
            </a:r>
          </a:p>
        </p:txBody>
      </p:sp>
      <p:sp>
        <p:nvSpPr>
          <p:cNvPr id="104" name="Rectangle 1">
            <a:extLst>
              <a:ext uri="{FF2B5EF4-FFF2-40B4-BE49-F238E27FC236}">
                <a16:creationId xmlns:a16="http://schemas.microsoft.com/office/drawing/2014/main" id="{EF17DE74-262D-49A3-8CE0-DE3F10AE1F78}"/>
              </a:ext>
            </a:extLst>
          </p:cNvPr>
          <p:cNvSpPr/>
          <p:nvPr/>
        </p:nvSpPr>
        <p:spPr>
          <a:xfrm rot="2681067">
            <a:off x="5700176" y="3309601"/>
            <a:ext cx="961589" cy="898546"/>
          </a:xfrm>
          <a:custGeom>
            <a:avLst/>
            <a:gdLst>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 name="connsiteX0" fmla="*/ 0 w 2197100"/>
              <a:gd name="connsiteY0" fmla="*/ 0 h 667244"/>
              <a:gd name="connsiteX1" fmla="*/ 2197100 w 2197100"/>
              <a:gd name="connsiteY1" fmla="*/ 0 h 667244"/>
              <a:gd name="connsiteX2" fmla="*/ 2197100 w 2197100"/>
              <a:gd name="connsiteY2" fmla="*/ 667244 h 667244"/>
              <a:gd name="connsiteX3" fmla="*/ 0 w 2197100"/>
              <a:gd name="connsiteY3" fmla="*/ 667244 h 667244"/>
              <a:gd name="connsiteX4" fmla="*/ 0 w 2197100"/>
              <a:gd name="connsiteY4" fmla="*/ 0 h 667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67244">
                <a:moveTo>
                  <a:pt x="0" y="0"/>
                </a:moveTo>
                <a:cubicBezTo>
                  <a:pt x="415330" y="218047"/>
                  <a:pt x="1557306" y="279949"/>
                  <a:pt x="2197100" y="0"/>
                </a:cubicBezTo>
                <a:lnTo>
                  <a:pt x="2197100" y="667244"/>
                </a:lnTo>
                <a:cubicBezTo>
                  <a:pt x="1593346" y="412484"/>
                  <a:pt x="577711" y="411443"/>
                  <a:pt x="0" y="667244"/>
                </a:cubicBezTo>
                <a:lnTo>
                  <a:pt x="0" y="0"/>
                </a:lnTo>
                <a:close/>
              </a:path>
            </a:pathLst>
          </a:custGeom>
          <a:solidFill>
            <a:srgbClr val="FFFFFF">
              <a:lumMod val="85000"/>
            </a:srgbClr>
          </a:solidFill>
          <a:ln w="2540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05" name="Freeform 21">
            <a:extLst>
              <a:ext uri="{FF2B5EF4-FFF2-40B4-BE49-F238E27FC236}">
                <a16:creationId xmlns:a16="http://schemas.microsoft.com/office/drawing/2014/main" id="{8C1E4E09-DA0C-4F42-9FC6-6768489A7116}"/>
              </a:ext>
            </a:extLst>
          </p:cNvPr>
          <p:cNvSpPr>
            <a:spLocks/>
          </p:cNvSpPr>
          <p:nvPr/>
        </p:nvSpPr>
        <p:spPr bwMode="auto">
          <a:xfrm>
            <a:off x="4757212" y="2418494"/>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106" name="TextBox 105">
            <a:extLst>
              <a:ext uri="{FF2B5EF4-FFF2-40B4-BE49-F238E27FC236}">
                <a16:creationId xmlns:a16="http://schemas.microsoft.com/office/drawing/2014/main" id="{E42B3246-B582-483E-9E19-FBBE73F1BA8C}"/>
              </a:ext>
            </a:extLst>
          </p:cNvPr>
          <p:cNvSpPr txBox="1"/>
          <p:nvPr/>
        </p:nvSpPr>
        <p:spPr>
          <a:xfrm>
            <a:off x="4715321" y="2546312"/>
            <a:ext cx="718582"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7D7D7"/>
                </a:solidFill>
                <a:effectLst/>
                <a:uLnTx/>
                <a:uFillTx/>
                <a:latin typeface="Century Gothic" panose="020B0502020202020204" pitchFamily="34" charset="0"/>
                <a:cs typeface="Arial" panose="020B0604020202020204" pitchFamily="34" charset="0"/>
              </a:rPr>
              <a:t>06</a:t>
            </a:r>
          </a:p>
        </p:txBody>
      </p:sp>
      <p:sp>
        <p:nvSpPr>
          <p:cNvPr id="107" name="Arc 106">
            <a:extLst>
              <a:ext uri="{FF2B5EF4-FFF2-40B4-BE49-F238E27FC236}">
                <a16:creationId xmlns:a16="http://schemas.microsoft.com/office/drawing/2014/main" id="{F03F726F-B370-4DDD-823A-1DFC34CD21AA}"/>
              </a:ext>
            </a:extLst>
          </p:cNvPr>
          <p:cNvSpPr/>
          <p:nvPr/>
        </p:nvSpPr>
        <p:spPr>
          <a:xfrm>
            <a:off x="4959821" y="2546312"/>
            <a:ext cx="1110075" cy="1110075"/>
          </a:xfrm>
          <a:prstGeom prst="arc">
            <a:avLst>
              <a:gd name="adj1" fmla="val 16361511"/>
              <a:gd name="adj2" fmla="val 10699666"/>
            </a:avLst>
          </a:prstGeom>
          <a:noFill/>
          <a:ln w="57150" cap="flat" cmpd="sng" algn="ctr">
            <a:solidFill>
              <a:srgbClr val="F2F2F2"/>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C000"/>
              </a:solidFill>
              <a:effectLst/>
              <a:uLnTx/>
              <a:uFillTx/>
              <a:latin typeface="Century Gothic" panose="020B0502020202020204" pitchFamily="34" charset="0"/>
            </a:endParaRPr>
          </a:p>
        </p:txBody>
      </p:sp>
      <p:sp>
        <p:nvSpPr>
          <p:cNvPr id="108" name="Freeform 21">
            <a:extLst>
              <a:ext uri="{FF2B5EF4-FFF2-40B4-BE49-F238E27FC236}">
                <a16:creationId xmlns:a16="http://schemas.microsoft.com/office/drawing/2014/main" id="{BBFDBDF7-C6F8-477C-A751-37258D17EFFA}"/>
              </a:ext>
            </a:extLst>
          </p:cNvPr>
          <p:cNvSpPr>
            <a:spLocks/>
          </p:cNvSpPr>
          <p:nvPr/>
        </p:nvSpPr>
        <p:spPr bwMode="auto">
          <a:xfrm>
            <a:off x="6104145" y="3736528"/>
            <a:ext cx="1515293" cy="1439970"/>
          </a:xfrm>
          <a:custGeom>
            <a:avLst/>
            <a:gdLst>
              <a:gd name="T0" fmla="*/ 709 w 764"/>
              <a:gd name="T1" fmla="*/ 246 h 725"/>
              <a:gd name="T2" fmla="*/ 371 w 764"/>
              <a:gd name="T3" fmla="*/ 4 h 725"/>
              <a:gd name="T4" fmla="*/ 282 w 764"/>
              <a:gd name="T5" fmla="*/ 18 h 725"/>
              <a:gd name="T6" fmla="*/ 55 w 764"/>
              <a:gd name="T7" fmla="*/ 445 h 725"/>
              <a:gd name="T8" fmla="*/ 57 w 764"/>
              <a:gd name="T9" fmla="*/ 451 h 725"/>
              <a:gd name="T10" fmla="*/ 62 w 764"/>
              <a:gd name="T11" fmla="*/ 467 h 725"/>
              <a:gd name="T12" fmla="*/ 63 w 764"/>
              <a:gd name="T13" fmla="*/ 468 h 725"/>
              <a:gd name="T14" fmla="*/ 63 w 764"/>
              <a:gd name="T15" fmla="*/ 468 h 725"/>
              <a:gd name="T16" fmla="*/ 482 w 764"/>
              <a:gd name="T17" fmla="*/ 673 h 725"/>
              <a:gd name="T18" fmla="*/ 709 w 764"/>
              <a:gd name="T19" fmla="*/ 24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25">
                <a:moveTo>
                  <a:pt x="709" y="246"/>
                </a:moveTo>
                <a:cubicBezTo>
                  <a:pt x="663" y="95"/>
                  <a:pt x="522" y="0"/>
                  <a:pt x="371" y="4"/>
                </a:cubicBezTo>
                <a:cubicBezTo>
                  <a:pt x="341" y="4"/>
                  <a:pt x="312" y="9"/>
                  <a:pt x="282" y="18"/>
                </a:cubicBezTo>
                <a:cubicBezTo>
                  <a:pt x="102" y="73"/>
                  <a:pt x="0" y="264"/>
                  <a:pt x="55" y="445"/>
                </a:cubicBezTo>
                <a:cubicBezTo>
                  <a:pt x="55" y="447"/>
                  <a:pt x="56" y="449"/>
                  <a:pt x="57" y="451"/>
                </a:cubicBezTo>
                <a:cubicBezTo>
                  <a:pt x="59" y="456"/>
                  <a:pt x="61" y="461"/>
                  <a:pt x="62" y="467"/>
                </a:cubicBezTo>
                <a:cubicBezTo>
                  <a:pt x="62" y="467"/>
                  <a:pt x="63" y="468"/>
                  <a:pt x="63" y="468"/>
                </a:cubicBezTo>
                <a:cubicBezTo>
                  <a:pt x="63" y="468"/>
                  <a:pt x="63" y="468"/>
                  <a:pt x="63" y="468"/>
                </a:cubicBezTo>
                <a:cubicBezTo>
                  <a:pt x="126" y="636"/>
                  <a:pt x="309" y="725"/>
                  <a:pt x="482" y="673"/>
                </a:cubicBezTo>
                <a:cubicBezTo>
                  <a:pt x="662" y="618"/>
                  <a:pt x="764" y="427"/>
                  <a:pt x="709" y="246"/>
                </a:cubicBezTo>
                <a:close/>
              </a:path>
            </a:pathLst>
          </a:custGeom>
          <a:solidFill>
            <a:schemeClr val="bg1">
              <a:lumMod val="50000"/>
            </a:schemeClr>
          </a:solidFill>
          <a:ln>
            <a:noFill/>
          </a:ln>
          <a:effectLst>
            <a:outerShdw blurRad="1270000" dist="457200" dir="4440000" sx="71000" sy="71000" algn="ctr" rotWithShape="0">
              <a:srgbClr val="FFFFFF">
                <a:lumMod val="50000"/>
                <a:alpha val="87000"/>
              </a:srgbClr>
            </a:outerShdw>
          </a:effectLst>
        </p:spPr>
        <p:txBody>
          <a:bodyPr vert="horz" wrap="square" lIns="0" tIns="468000" rIns="0" bIns="0" numCol="1" anchor="ctr" anchorCtr="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endParaRPr kumimoji="0" lang="en-IN" sz="2500" b="0" i="0" u="none" strike="noStrike" kern="0" cap="none" spc="0" normalizeH="0" baseline="0" noProof="0" dirty="0">
              <a:ln>
                <a:noFill/>
              </a:ln>
              <a:solidFill>
                <a:prstClr val="white"/>
              </a:solidFill>
              <a:effectLst/>
              <a:uLnTx/>
              <a:uFillTx/>
              <a:latin typeface="Century Gothic" panose="020B0502020202020204" pitchFamily="34" charset="0"/>
            </a:endParaRPr>
          </a:p>
        </p:txBody>
      </p:sp>
      <p:sp>
        <p:nvSpPr>
          <p:cNvPr id="109" name="Arc 108">
            <a:extLst>
              <a:ext uri="{FF2B5EF4-FFF2-40B4-BE49-F238E27FC236}">
                <a16:creationId xmlns:a16="http://schemas.microsoft.com/office/drawing/2014/main" id="{1FA0A9A5-836F-45F8-BB8A-AD50E15FD5AB}"/>
              </a:ext>
            </a:extLst>
          </p:cNvPr>
          <p:cNvSpPr/>
          <p:nvPr/>
        </p:nvSpPr>
        <p:spPr>
          <a:xfrm>
            <a:off x="6311669" y="3870573"/>
            <a:ext cx="1110075" cy="1110075"/>
          </a:xfrm>
          <a:prstGeom prst="arc">
            <a:avLst>
              <a:gd name="adj1" fmla="val 16361511"/>
              <a:gd name="adj2" fmla="val 10699666"/>
            </a:avLst>
          </a:prstGeom>
          <a:noFill/>
          <a:ln w="57150" cap="flat" cmpd="sng" algn="ctr">
            <a:solidFill>
              <a:schemeClr val="tx1"/>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500" b="0" i="0" u="none" strike="noStrike" kern="0" cap="none" spc="0" normalizeH="0" baseline="0" noProof="0">
              <a:ln>
                <a:noFill/>
              </a:ln>
              <a:solidFill>
                <a:srgbClr val="FFFFFF"/>
              </a:solidFill>
              <a:effectLst/>
              <a:uLnTx/>
              <a:uFillTx/>
              <a:latin typeface="Century Gothic" panose="020B0502020202020204" pitchFamily="34" charset="0"/>
            </a:endParaRPr>
          </a:p>
        </p:txBody>
      </p:sp>
      <p:sp>
        <p:nvSpPr>
          <p:cNvPr id="110" name="TextBox 109">
            <a:extLst>
              <a:ext uri="{FF2B5EF4-FFF2-40B4-BE49-F238E27FC236}">
                <a16:creationId xmlns:a16="http://schemas.microsoft.com/office/drawing/2014/main" id="{95364E05-FEAF-4C7C-B242-CB485AAA43AC}"/>
              </a:ext>
            </a:extLst>
          </p:cNvPr>
          <p:cNvSpPr txBox="1"/>
          <p:nvPr/>
        </p:nvSpPr>
        <p:spPr>
          <a:xfrm>
            <a:off x="6187890" y="3846985"/>
            <a:ext cx="621697" cy="400110"/>
          </a:xfrm>
          <a:prstGeom prst="rect">
            <a:avLst/>
          </a:prstGeom>
          <a:noFill/>
        </p:spPr>
        <p:txBody>
          <a:bodyPr wrap="square"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Century Gothic" panose="020B0502020202020204" pitchFamily="34" charset="0"/>
                <a:cs typeface="Arial" panose="020B0604020202020204" pitchFamily="34" charset="0"/>
              </a:rPr>
              <a:t>07</a:t>
            </a:r>
          </a:p>
        </p:txBody>
      </p:sp>
      <p:sp>
        <p:nvSpPr>
          <p:cNvPr id="117" name="TextBox 116">
            <a:extLst>
              <a:ext uri="{FF2B5EF4-FFF2-40B4-BE49-F238E27FC236}">
                <a16:creationId xmlns:a16="http://schemas.microsoft.com/office/drawing/2014/main" id="{86C11129-D820-4697-A2C6-44B9D023782C}"/>
              </a:ext>
            </a:extLst>
          </p:cNvPr>
          <p:cNvSpPr txBox="1"/>
          <p:nvPr/>
        </p:nvSpPr>
        <p:spPr>
          <a:xfrm>
            <a:off x="6185383" y="4150118"/>
            <a:ext cx="1352815" cy="430887"/>
          </a:xfrm>
          <a:prstGeom prst="rect">
            <a:avLst/>
          </a:prstGeom>
          <a:noFill/>
        </p:spPr>
        <p:txBody>
          <a:bodyPr wrap="square" rtlCol="0">
            <a:spAutoFit/>
          </a:bodyPr>
          <a:lstStyle/>
          <a:p>
            <a:pPr algn="ctr"/>
            <a:r>
              <a:rPr lang="en-GB" sz="1100" b="1" dirty="0">
                <a:solidFill>
                  <a:schemeClr val="bg1"/>
                </a:solidFill>
                <a:latin typeface="Century Gothic" panose="020B0502020202020204" pitchFamily="34" charset="0"/>
              </a:rPr>
              <a:t>Model Maintenance</a:t>
            </a:r>
            <a:endParaRPr lang="en-US" sz="1100" b="1" dirty="0">
              <a:solidFill>
                <a:schemeClr val="bg1"/>
              </a:solidFill>
              <a:latin typeface="Century Gothic" panose="020B0502020202020204" pitchFamily="34" charset="0"/>
            </a:endParaRPr>
          </a:p>
        </p:txBody>
      </p:sp>
      <p:sp>
        <p:nvSpPr>
          <p:cNvPr id="118" name="TextBox 117">
            <a:extLst>
              <a:ext uri="{FF2B5EF4-FFF2-40B4-BE49-F238E27FC236}">
                <a16:creationId xmlns:a16="http://schemas.microsoft.com/office/drawing/2014/main" id="{81FED32D-76CC-4D4C-A7C5-1C2403382531}"/>
              </a:ext>
            </a:extLst>
          </p:cNvPr>
          <p:cNvSpPr txBox="1"/>
          <p:nvPr/>
        </p:nvSpPr>
        <p:spPr>
          <a:xfrm>
            <a:off x="5028795" y="2898085"/>
            <a:ext cx="968487" cy="369332"/>
          </a:xfrm>
          <a:prstGeom prst="rect">
            <a:avLst/>
          </a:prstGeom>
          <a:noFill/>
        </p:spPr>
        <p:txBody>
          <a:bodyPr wrap="square" rtlCol="0">
            <a:spAutoFit/>
          </a:bodyPr>
          <a:lstStyle/>
          <a:p>
            <a:pPr algn="ctr"/>
            <a:r>
              <a:rPr lang="en-US" sz="900" dirty="0">
                <a:solidFill>
                  <a:srgbClr val="D7D7D7"/>
                </a:solidFill>
                <a:latin typeface="Century Gothic" panose="020B0502020202020204" pitchFamily="34" charset="0"/>
              </a:rPr>
              <a:t>Deployment of Model </a:t>
            </a:r>
          </a:p>
        </p:txBody>
      </p:sp>
      <p:sp>
        <p:nvSpPr>
          <p:cNvPr id="33" name="Oval">
            <a:extLst>
              <a:ext uri="{FF2B5EF4-FFF2-40B4-BE49-F238E27FC236}">
                <a16:creationId xmlns:a16="http://schemas.microsoft.com/office/drawing/2014/main" id="{8277F7A2-BC42-41DB-9427-F28B5AD5D18F}"/>
              </a:ext>
            </a:extLst>
          </p:cNvPr>
          <p:cNvSpPr/>
          <p:nvPr/>
        </p:nvSpPr>
        <p:spPr>
          <a:xfrm>
            <a:off x="-3749989" y="-4176747"/>
            <a:ext cx="8327038" cy="7771843"/>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4" name="Picture 33">
            <a:extLst>
              <a:ext uri="{FF2B5EF4-FFF2-40B4-BE49-F238E27FC236}">
                <a16:creationId xmlns:a16="http://schemas.microsoft.com/office/drawing/2014/main" id="{84048404-D778-4D8C-AB2E-3B0D84A6F06C}"/>
              </a:ext>
            </a:extLst>
          </p:cNvPr>
          <p:cNvPicPr>
            <a:picLocks noChangeAspect="1"/>
          </p:cNvPicPr>
          <p:nvPr/>
        </p:nvPicPr>
        <p:blipFill>
          <a:blip r:embed="rId2"/>
          <a:stretch>
            <a:fillRect/>
          </a:stretch>
        </p:blipFill>
        <p:spPr>
          <a:xfrm>
            <a:off x="52784" y="-33343"/>
            <a:ext cx="3305714" cy="2520607"/>
          </a:xfrm>
          <a:prstGeom prst="rect">
            <a:avLst/>
          </a:prstGeom>
          <a:effectLst>
            <a:softEdge rad="63500"/>
          </a:effectLst>
        </p:spPr>
      </p:pic>
    </p:spTree>
    <p:extLst>
      <p:ext uri="{BB962C8B-B14F-4D97-AF65-F5344CB8AC3E}">
        <p14:creationId xmlns:p14="http://schemas.microsoft.com/office/powerpoint/2010/main" val="2909047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7111AA1-467A-43DE-ADDB-B432C3AFFA3D}"/>
              </a:ext>
            </a:extLst>
          </p:cNvPr>
          <p:cNvSpPr/>
          <p:nvPr/>
        </p:nvSpPr>
        <p:spPr>
          <a:xfrm flipV="1">
            <a:off x="2438400" y="-113966"/>
            <a:ext cx="7315200" cy="7390730"/>
          </a:xfrm>
          <a:custGeom>
            <a:avLst/>
            <a:gdLst>
              <a:gd name="connsiteX0" fmla="*/ 3657600 w 7315200"/>
              <a:gd name="connsiteY0" fmla="*/ 7390730 h 7390730"/>
              <a:gd name="connsiteX1" fmla="*/ 7315200 w 7315200"/>
              <a:gd name="connsiteY1" fmla="*/ 3733130 h 7390730"/>
              <a:gd name="connsiteX2" fmla="*/ 7313293 w 7315200"/>
              <a:gd name="connsiteY2" fmla="*/ 3695365 h 7390730"/>
              <a:gd name="connsiteX3" fmla="*/ 7315200 w 7315200"/>
              <a:gd name="connsiteY3" fmla="*/ 3657600 h 7390730"/>
              <a:gd name="connsiteX4" fmla="*/ 3657600 w 7315200"/>
              <a:gd name="connsiteY4" fmla="*/ 0 h 7390730"/>
              <a:gd name="connsiteX5" fmla="*/ 0 w 7315200"/>
              <a:gd name="connsiteY5" fmla="*/ 3657600 h 7390730"/>
              <a:gd name="connsiteX6" fmla="*/ 1908 w 7315200"/>
              <a:gd name="connsiteY6" fmla="*/ 3695365 h 7390730"/>
              <a:gd name="connsiteX7" fmla="*/ 0 w 7315200"/>
              <a:gd name="connsiteY7" fmla="*/ 3733130 h 7390730"/>
              <a:gd name="connsiteX8" fmla="*/ 3657600 w 7315200"/>
              <a:gd name="connsiteY8" fmla="*/ 7390730 h 739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00" h="7390730">
                <a:moveTo>
                  <a:pt x="3657600" y="7390730"/>
                </a:moveTo>
                <a:cubicBezTo>
                  <a:pt x="5677637" y="7390730"/>
                  <a:pt x="7315200" y="5753167"/>
                  <a:pt x="7315200" y="3733130"/>
                </a:cubicBezTo>
                <a:lnTo>
                  <a:pt x="7313293" y="3695365"/>
                </a:lnTo>
                <a:lnTo>
                  <a:pt x="7315200" y="3657600"/>
                </a:lnTo>
                <a:cubicBezTo>
                  <a:pt x="7315200" y="1637563"/>
                  <a:pt x="5677637" y="0"/>
                  <a:pt x="3657600" y="0"/>
                </a:cubicBezTo>
                <a:cubicBezTo>
                  <a:pt x="1637563" y="0"/>
                  <a:pt x="0" y="1637563"/>
                  <a:pt x="0" y="3657600"/>
                </a:cubicBezTo>
                <a:lnTo>
                  <a:pt x="1908" y="3695365"/>
                </a:lnTo>
                <a:lnTo>
                  <a:pt x="0" y="3733130"/>
                </a:lnTo>
                <a:cubicBezTo>
                  <a:pt x="0" y="5753167"/>
                  <a:pt x="1637563" y="7390730"/>
                  <a:pt x="3657600" y="7390730"/>
                </a:cubicBezTo>
                <a:close/>
              </a:path>
            </a:pathLst>
          </a:custGeom>
          <a:pattFill prst="zigZag">
            <a:fgClr>
              <a:schemeClr val="bg2">
                <a:lumMod val="90000"/>
              </a:schemeClr>
            </a:fgClr>
            <a:bgClr>
              <a:schemeClr val="bg1">
                <a:lumMod val="65000"/>
              </a:schemeClr>
            </a:bgClr>
          </a:pattFill>
          <a:ln w="50800" cap="flat" cmpd="sng" algn="ctr">
            <a:no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48" name="Group 47">
            <a:extLst>
              <a:ext uri="{FF2B5EF4-FFF2-40B4-BE49-F238E27FC236}">
                <a16:creationId xmlns:a16="http://schemas.microsoft.com/office/drawing/2014/main" id="{0FCA624D-2CE0-4920-9184-33E5AC9CF877}"/>
              </a:ext>
            </a:extLst>
          </p:cNvPr>
          <p:cNvGrpSpPr/>
          <p:nvPr/>
        </p:nvGrpSpPr>
        <p:grpSpPr>
          <a:xfrm>
            <a:off x="88900" y="-2487726"/>
            <a:ext cx="12014200" cy="12138250"/>
            <a:chOff x="88900" y="-14379783"/>
            <a:chExt cx="12014200" cy="12138250"/>
          </a:xfrm>
        </p:grpSpPr>
        <p:sp>
          <p:nvSpPr>
            <p:cNvPr id="37" name="Freeform: Shape 36">
              <a:extLst>
                <a:ext uri="{FF2B5EF4-FFF2-40B4-BE49-F238E27FC236}">
                  <a16:creationId xmlns:a16="http://schemas.microsoft.com/office/drawing/2014/main" id="{581563A3-DE90-4D42-8B27-A2D1F2581B78}"/>
                </a:ext>
              </a:extLst>
            </p:cNvPr>
            <p:cNvSpPr/>
            <p:nvPr/>
          </p:nvSpPr>
          <p:spPr>
            <a:xfrm flipV="1">
              <a:off x="88900" y="-14379783"/>
              <a:ext cx="12014200" cy="12138250"/>
            </a:xfrm>
            <a:custGeom>
              <a:avLst/>
              <a:gdLst>
                <a:gd name="connsiteX0" fmla="*/ 3657600 w 7315200"/>
                <a:gd name="connsiteY0" fmla="*/ 7390730 h 7390730"/>
                <a:gd name="connsiteX1" fmla="*/ 7315200 w 7315200"/>
                <a:gd name="connsiteY1" fmla="*/ 3733130 h 7390730"/>
                <a:gd name="connsiteX2" fmla="*/ 7313293 w 7315200"/>
                <a:gd name="connsiteY2" fmla="*/ 3695365 h 7390730"/>
                <a:gd name="connsiteX3" fmla="*/ 7315200 w 7315200"/>
                <a:gd name="connsiteY3" fmla="*/ 3657600 h 7390730"/>
                <a:gd name="connsiteX4" fmla="*/ 3657600 w 7315200"/>
                <a:gd name="connsiteY4" fmla="*/ 0 h 7390730"/>
                <a:gd name="connsiteX5" fmla="*/ 0 w 7315200"/>
                <a:gd name="connsiteY5" fmla="*/ 3657600 h 7390730"/>
                <a:gd name="connsiteX6" fmla="*/ 1908 w 7315200"/>
                <a:gd name="connsiteY6" fmla="*/ 3695365 h 7390730"/>
                <a:gd name="connsiteX7" fmla="*/ 0 w 7315200"/>
                <a:gd name="connsiteY7" fmla="*/ 3733130 h 7390730"/>
                <a:gd name="connsiteX8" fmla="*/ 3657600 w 7315200"/>
                <a:gd name="connsiteY8" fmla="*/ 7390730 h 739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00" h="7390730">
                  <a:moveTo>
                    <a:pt x="3657600" y="7390730"/>
                  </a:moveTo>
                  <a:cubicBezTo>
                    <a:pt x="5677637" y="7390730"/>
                    <a:pt x="7315200" y="5753167"/>
                    <a:pt x="7315200" y="3733130"/>
                  </a:cubicBezTo>
                  <a:lnTo>
                    <a:pt x="7313293" y="3695365"/>
                  </a:lnTo>
                  <a:lnTo>
                    <a:pt x="7315200" y="3657600"/>
                  </a:lnTo>
                  <a:cubicBezTo>
                    <a:pt x="7315200" y="1637563"/>
                    <a:pt x="5677637" y="0"/>
                    <a:pt x="3657600" y="0"/>
                  </a:cubicBezTo>
                  <a:cubicBezTo>
                    <a:pt x="1637563" y="0"/>
                    <a:pt x="0" y="1637563"/>
                    <a:pt x="0" y="3657600"/>
                  </a:cubicBezTo>
                  <a:lnTo>
                    <a:pt x="1908" y="3695365"/>
                  </a:lnTo>
                  <a:lnTo>
                    <a:pt x="0" y="3733130"/>
                  </a:lnTo>
                  <a:cubicBezTo>
                    <a:pt x="0" y="5753167"/>
                    <a:pt x="1637563" y="7390730"/>
                    <a:pt x="3657600" y="7390730"/>
                  </a:cubicBezTo>
                  <a:close/>
                </a:path>
              </a:pathLst>
            </a:custGeom>
            <a:noFill/>
            <a:ln w="44450" cap="flat" cmpd="sng" algn="ctr">
              <a:solidFill>
                <a:schemeClr val="bg1">
                  <a:lumMod val="50000"/>
                  <a:alpha val="48000"/>
                </a:scheme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898EF082-3365-4FE5-9191-BAB0E6052C1E}"/>
                </a:ext>
              </a:extLst>
            </p:cNvPr>
            <p:cNvSpPr/>
            <p:nvPr/>
          </p:nvSpPr>
          <p:spPr>
            <a:xfrm flipV="1">
              <a:off x="939155" y="-13520749"/>
              <a:ext cx="10313692" cy="10420182"/>
            </a:xfrm>
            <a:custGeom>
              <a:avLst/>
              <a:gdLst>
                <a:gd name="connsiteX0" fmla="*/ 3657600 w 7315200"/>
                <a:gd name="connsiteY0" fmla="*/ 7390730 h 7390730"/>
                <a:gd name="connsiteX1" fmla="*/ 7315200 w 7315200"/>
                <a:gd name="connsiteY1" fmla="*/ 3733130 h 7390730"/>
                <a:gd name="connsiteX2" fmla="*/ 7313293 w 7315200"/>
                <a:gd name="connsiteY2" fmla="*/ 3695365 h 7390730"/>
                <a:gd name="connsiteX3" fmla="*/ 7315200 w 7315200"/>
                <a:gd name="connsiteY3" fmla="*/ 3657600 h 7390730"/>
                <a:gd name="connsiteX4" fmla="*/ 3657600 w 7315200"/>
                <a:gd name="connsiteY4" fmla="*/ 0 h 7390730"/>
                <a:gd name="connsiteX5" fmla="*/ 0 w 7315200"/>
                <a:gd name="connsiteY5" fmla="*/ 3657600 h 7390730"/>
                <a:gd name="connsiteX6" fmla="*/ 1908 w 7315200"/>
                <a:gd name="connsiteY6" fmla="*/ 3695365 h 7390730"/>
                <a:gd name="connsiteX7" fmla="*/ 0 w 7315200"/>
                <a:gd name="connsiteY7" fmla="*/ 3733130 h 7390730"/>
                <a:gd name="connsiteX8" fmla="*/ 3657600 w 7315200"/>
                <a:gd name="connsiteY8" fmla="*/ 7390730 h 739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00" h="7390730">
                  <a:moveTo>
                    <a:pt x="3657600" y="7390730"/>
                  </a:moveTo>
                  <a:cubicBezTo>
                    <a:pt x="5677637" y="7390730"/>
                    <a:pt x="7315200" y="5753167"/>
                    <a:pt x="7315200" y="3733130"/>
                  </a:cubicBezTo>
                  <a:lnTo>
                    <a:pt x="7313293" y="3695365"/>
                  </a:lnTo>
                  <a:lnTo>
                    <a:pt x="7315200" y="3657600"/>
                  </a:lnTo>
                  <a:cubicBezTo>
                    <a:pt x="7315200" y="1637563"/>
                    <a:pt x="5677637" y="0"/>
                    <a:pt x="3657600" y="0"/>
                  </a:cubicBezTo>
                  <a:cubicBezTo>
                    <a:pt x="1637563" y="0"/>
                    <a:pt x="0" y="1637563"/>
                    <a:pt x="0" y="3657600"/>
                  </a:cubicBezTo>
                  <a:lnTo>
                    <a:pt x="1908" y="3695365"/>
                  </a:lnTo>
                  <a:lnTo>
                    <a:pt x="0" y="3733130"/>
                  </a:lnTo>
                  <a:cubicBezTo>
                    <a:pt x="0" y="5753167"/>
                    <a:pt x="1637563" y="7390730"/>
                    <a:pt x="3657600" y="7390730"/>
                  </a:cubicBezTo>
                  <a:close/>
                </a:path>
              </a:pathLst>
            </a:custGeom>
            <a:noFill/>
            <a:ln w="57150" cap="flat" cmpd="sng" algn="ctr">
              <a:solidFill>
                <a:schemeClr val="bg1">
                  <a:lumMod val="50000"/>
                  <a:alpha val="49000"/>
                </a:scheme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 name="Freeform: Shape 34">
              <a:extLst>
                <a:ext uri="{FF2B5EF4-FFF2-40B4-BE49-F238E27FC236}">
                  <a16:creationId xmlns:a16="http://schemas.microsoft.com/office/drawing/2014/main" id="{EF57D99C-C27D-4EA0-8270-BD6EE3E480E6}"/>
                </a:ext>
              </a:extLst>
            </p:cNvPr>
            <p:cNvSpPr/>
            <p:nvPr/>
          </p:nvSpPr>
          <p:spPr>
            <a:xfrm flipV="1">
              <a:off x="1710048" y="-12741895"/>
              <a:ext cx="8771904" cy="8862474"/>
            </a:xfrm>
            <a:custGeom>
              <a:avLst/>
              <a:gdLst>
                <a:gd name="connsiteX0" fmla="*/ 3657600 w 7315200"/>
                <a:gd name="connsiteY0" fmla="*/ 7390730 h 7390730"/>
                <a:gd name="connsiteX1" fmla="*/ 7315200 w 7315200"/>
                <a:gd name="connsiteY1" fmla="*/ 3733130 h 7390730"/>
                <a:gd name="connsiteX2" fmla="*/ 7313293 w 7315200"/>
                <a:gd name="connsiteY2" fmla="*/ 3695365 h 7390730"/>
                <a:gd name="connsiteX3" fmla="*/ 7315200 w 7315200"/>
                <a:gd name="connsiteY3" fmla="*/ 3657600 h 7390730"/>
                <a:gd name="connsiteX4" fmla="*/ 3657600 w 7315200"/>
                <a:gd name="connsiteY4" fmla="*/ 0 h 7390730"/>
                <a:gd name="connsiteX5" fmla="*/ 0 w 7315200"/>
                <a:gd name="connsiteY5" fmla="*/ 3657600 h 7390730"/>
                <a:gd name="connsiteX6" fmla="*/ 1908 w 7315200"/>
                <a:gd name="connsiteY6" fmla="*/ 3695365 h 7390730"/>
                <a:gd name="connsiteX7" fmla="*/ 0 w 7315200"/>
                <a:gd name="connsiteY7" fmla="*/ 3733130 h 7390730"/>
                <a:gd name="connsiteX8" fmla="*/ 3657600 w 7315200"/>
                <a:gd name="connsiteY8" fmla="*/ 7390730 h 739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00" h="7390730">
                  <a:moveTo>
                    <a:pt x="3657600" y="7390730"/>
                  </a:moveTo>
                  <a:cubicBezTo>
                    <a:pt x="5677637" y="7390730"/>
                    <a:pt x="7315200" y="5753167"/>
                    <a:pt x="7315200" y="3733130"/>
                  </a:cubicBezTo>
                  <a:lnTo>
                    <a:pt x="7313293" y="3695365"/>
                  </a:lnTo>
                  <a:lnTo>
                    <a:pt x="7315200" y="3657600"/>
                  </a:lnTo>
                  <a:cubicBezTo>
                    <a:pt x="7315200" y="1637563"/>
                    <a:pt x="5677637" y="0"/>
                    <a:pt x="3657600" y="0"/>
                  </a:cubicBezTo>
                  <a:cubicBezTo>
                    <a:pt x="1637563" y="0"/>
                    <a:pt x="0" y="1637563"/>
                    <a:pt x="0" y="3657600"/>
                  </a:cubicBezTo>
                  <a:lnTo>
                    <a:pt x="1908" y="3695365"/>
                  </a:lnTo>
                  <a:lnTo>
                    <a:pt x="0" y="3733130"/>
                  </a:lnTo>
                  <a:cubicBezTo>
                    <a:pt x="0" y="5753167"/>
                    <a:pt x="1637563" y="7390730"/>
                    <a:pt x="3657600" y="7390730"/>
                  </a:cubicBezTo>
                  <a:close/>
                </a:path>
              </a:pathLst>
            </a:custGeom>
            <a:noFill/>
            <a:ln w="69850" cap="flat" cmpd="sng" algn="ctr">
              <a:solidFill>
                <a:schemeClr val="bg1">
                  <a:lumMod val="50000"/>
                  <a:alpha val="83000"/>
                </a:scheme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50" name="Rectangle: Rounded Corners 5">
            <a:extLst>
              <a:ext uri="{FF2B5EF4-FFF2-40B4-BE49-F238E27FC236}">
                <a16:creationId xmlns:a16="http://schemas.microsoft.com/office/drawing/2014/main" id="{767F7885-2CF2-4137-A400-0A13148CF76C}"/>
              </a:ext>
            </a:extLst>
          </p:cNvPr>
          <p:cNvSpPr/>
          <p:nvPr/>
        </p:nvSpPr>
        <p:spPr>
          <a:xfrm>
            <a:off x="545283" y="1844630"/>
            <a:ext cx="11090247" cy="3549492"/>
          </a:xfrm>
          <a:prstGeom prst="roundRect">
            <a:avLst>
              <a:gd name="adj" fmla="val 6851"/>
            </a:avLst>
          </a:prstGeom>
          <a:pattFill prst="pct20">
            <a:fgClr>
              <a:schemeClr val="accent1">
                <a:lumMod val="50000"/>
              </a:schemeClr>
            </a:fgClr>
            <a:bgClr>
              <a:schemeClr val="bg1">
                <a:lumMod val="95000"/>
              </a:schemeClr>
            </a:bgClr>
          </a:pattFill>
          <a:ln w="25400" cap="flat" cmpd="sng" algn="ctr">
            <a:noFill/>
            <a:prstDash val="solid"/>
          </a:ln>
          <a:effectLst>
            <a:outerShdw blurRad="838200" dist="381000" dir="5400000" sx="95000" sy="95000" algn="t"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73" name="TextBox 72">
            <a:extLst>
              <a:ext uri="{FF2B5EF4-FFF2-40B4-BE49-F238E27FC236}">
                <a16:creationId xmlns:a16="http://schemas.microsoft.com/office/drawing/2014/main" id="{6106E056-60CF-489A-B29B-EFB577920B91}"/>
              </a:ext>
            </a:extLst>
          </p:cNvPr>
          <p:cNvSpPr txBox="1"/>
          <p:nvPr/>
        </p:nvSpPr>
        <p:spPr>
          <a:xfrm>
            <a:off x="3218458" y="699547"/>
            <a:ext cx="6274475" cy="316433"/>
          </a:xfrm>
          <a:prstGeom prst="rect">
            <a:avLst/>
          </a:prstGeom>
          <a:noFill/>
        </p:spPr>
        <p:txBody>
          <a:bodyPr wrap="square" rtlCol="0" anchor="b" anchorCtr="0">
            <a:spAutoFit/>
          </a:bodyPr>
          <a:lstStyle/>
          <a:p>
            <a:pPr algn="ctr">
              <a:lnSpc>
                <a:spcPts val="1400"/>
              </a:lnSpc>
            </a:pPr>
            <a:r>
              <a:rPr lang="en-US" sz="3200" b="1" dirty="0">
                <a:effectLst>
                  <a:outerShdw blurRad="38100" dist="38100" dir="2700000" algn="tl">
                    <a:srgbClr val="000000">
                      <a:alpha val="43137"/>
                    </a:srgbClr>
                  </a:outerShdw>
                </a:effectLst>
                <a:latin typeface="Century Gothic" panose="020B0502020202020204" pitchFamily="34" charset="0"/>
              </a:rPr>
              <a:t>DEPLOYMENT</a:t>
            </a:r>
            <a:r>
              <a:rPr lang="en-US" sz="3200" b="1" dirty="0">
                <a:latin typeface="Century Gothic" panose="020B0502020202020204" pitchFamily="34" charset="0"/>
              </a:rPr>
              <a:t> :</a:t>
            </a:r>
          </a:p>
        </p:txBody>
      </p:sp>
      <p:sp>
        <p:nvSpPr>
          <p:cNvPr id="38" name="TextBox 37">
            <a:extLst>
              <a:ext uri="{FF2B5EF4-FFF2-40B4-BE49-F238E27FC236}">
                <a16:creationId xmlns:a16="http://schemas.microsoft.com/office/drawing/2014/main" id="{8DCF509B-3187-473D-B8EF-44D2411F7457}"/>
              </a:ext>
            </a:extLst>
          </p:cNvPr>
          <p:cNvSpPr txBox="1"/>
          <p:nvPr/>
        </p:nvSpPr>
        <p:spPr>
          <a:xfrm>
            <a:off x="3116514" y="1255691"/>
            <a:ext cx="6274475" cy="316433"/>
          </a:xfrm>
          <a:prstGeom prst="rect">
            <a:avLst/>
          </a:prstGeom>
          <a:noFill/>
        </p:spPr>
        <p:txBody>
          <a:bodyPr wrap="square" rtlCol="0" anchor="b" anchorCtr="0">
            <a:spAutoFit/>
          </a:bodyPr>
          <a:lstStyle/>
          <a:p>
            <a:pPr algn="ctr">
              <a:lnSpc>
                <a:spcPts val="1400"/>
              </a:lnSpc>
            </a:pPr>
            <a:r>
              <a:rPr lang="en-US" sz="3200" b="1" dirty="0">
                <a:effectLst>
                  <a:outerShdw blurRad="38100" dist="38100" dir="2700000" algn="tl">
                    <a:srgbClr val="000000">
                      <a:alpha val="43137"/>
                    </a:srgbClr>
                  </a:outerShdw>
                </a:effectLst>
                <a:latin typeface="Century Gothic" panose="020B0502020202020204" pitchFamily="34" charset="0"/>
              </a:rPr>
              <a:t>BUSINESS PERSPECTIVE</a:t>
            </a:r>
          </a:p>
        </p:txBody>
      </p:sp>
      <p:sp>
        <p:nvSpPr>
          <p:cNvPr id="3" name="Rectangle: Rounded Corners 2">
            <a:extLst>
              <a:ext uri="{FF2B5EF4-FFF2-40B4-BE49-F238E27FC236}">
                <a16:creationId xmlns:a16="http://schemas.microsoft.com/office/drawing/2014/main" id="{4C252AA6-F90D-40A6-8BF4-9AEDD7517328}"/>
              </a:ext>
            </a:extLst>
          </p:cNvPr>
          <p:cNvSpPr/>
          <p:nvPr/>
        </p:nvSpPr>
        <p:spPr>
          <a:xfrm>
            <a:off x="8423631" y="2198910"/>
            <a:ext cx="2770782" cy="1136033"/>
          </a:xfrm>
          <a:prstGeom prst="roundRect">
            <a:avLst/>
          </a:prstGeom>
          <a:solidFill>
            <a:srgbClr val="99B6D4"/>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lumMod val="95000"/>
                    <a:lumOff val="5000"/>
                  </a:schemeClr>
                </a:solidFill>
                <a:latin typeface="Century Gothic" panose="020B0502020202020204" pitchFamily="34" charset="0"/>
              </a:rPr>
              <a:t>Time this model will take to produce favourable results to the business:  2 quarters Min</a:t>
            </a:r>
          </a:p>
        </p:txBody>
      </p:sp>
      <p:sp>
        <p:nvSpPr>
          <p:cNvPr id="46" name="Rectangle: Rounded Corners 45">
            <a:extLst>
              <a:ext uri="{FF2B5EF4-FFF2-40B4-BE49-F238E27FC236}">
                <a16:creationId xmlns:a16="http://schemas.microsoft.com/office/drawing/2014/main" id="{10ACAFE4-870F-4413-8B47-8D5BA3BCBB35}"/>
              </a:ext>
            </a:extLst>
          </p:cNvPr>
          <p:cNvSpPr/>
          <p:nvPr/>
        </p:nvSpPr>
        <p:spPr>
          <a:xfrm>
            <a:off x="4710609" y="2198910"/>
            <a:ext cx="2770782" cy="1136033"/>
          </a:xfrm>
          <a:prstGeom prst="roundRect">
            <a:avLst/>
          </a:prstGeom>
          <a:solidFill>
            <a:schemeClr val="accent1">
              <a:lumMod val="50000"/>
            </a:schemeClr>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60"/>
              </a:lnSpc>
            </a:pPr>
            <a:r>
              <a:rPr lang="en-GB" sz="1200" b="1" dirty="0">
                <a:solidFill>
                  <a:schemeClr val="bg1"/>
                </a:solidFill>
                <a:latin typeface="Century Gothic" panose="020B0502020202020204" pitchFamily="34" charset="0"/>
              </a:rPr>
              <a:t>Agree upon Acceptance criteria for the adoption of the model</a:t>
            </a:r>
            <a:endParaRPr lang="en-US" sz="1200" b="1" dirty="0">
              <a:solidFill>
                <a:schemeClr val="bg1"/>
              </a:solidFill>
              <a:latin typeface="Century Gothic" panose="020B0502020202020204" pitchFamily="34" charset="0"/>
            </a:endParaRPr>
          </a:p>
          <a:p>
            <a:pPr>
              <a:lnSpc>
                <a:spcPts val="1460"/>
              </a:lnSpc>
            </a:pPr>
            <a:endParaRPr lang="en-GB" sz="1200" b="1" dirty="0">
              <a:solidFill>
                <a:schemeClr val="bg1"/>
              </a:solidFill>
              <a:latin typeface="Century Gothic" panose="020B0502020202020204" pitchFamily="34" charset="0"/>
            </a:endParaRPr>
          </a:p>
        </p:txBody>
      </p:sp>
      <p:sp>
        <p:nvSpPr>
          <p:cNvPr id="47" name="Rectangle: Rounded Corners 46">
            <a:extLst>
              <a:ext uri="{FF2B5EF4-FFF2-40B4-BE49-F238E27FC236}">
                <a16:creationId xmlns:a16="http://schemas.microsoft.com/office/drawing/2014/main" id="{CF1E988B-2746-4BBC-9A78-E701773658E6}"/>
              </a:ext>
            </a:extLst>
          </p:cNvPr>
          <p:cNvSpPr/>
          <p:nvPr/>
        </p:nvSpPr>
        <p:spPr>
          <a:xfrm>
            <a:off x="1082754" y="2191738"/>
            <a:ext cx="2770782" cy="1136033"/>
          </a:xfrm>
          <a:prstGeom prst="roundRect">
            <a:avLst/>
          </a:prstGeom>
          <a:solidFill>
            <a:srgbClr val="99B6D4"/>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60"/>
              </a:lnSpc>
            </a:pPr>
            <a:r>
              <a:rPr lang="en-GB" sz="1200" dirty="0">
                <a:solidFill>
                  <a:schemeClr val="tx1"/>
                </a:solidFill>
                <a:latin typeface="Century Gothic" panose="020B0502020202020204" pitchFamily="34" charset="0"/>
              </a:rPr>
              <a:t>      Present the top use cases   that this Project Compass will cover as per our Industry to strengthen PixStory’s position with the competitors </a:t>
            </a:r>
          </a:p>
        </p:txBody>
      </p:sp>
      <p:sp>
        <p:nvSpPr>
          <p:cNvPr id="49" name="Rectangle: Rounded Corners 48">
            <a:extLst>
              <a:ext uri="{FF2B5EF4-FFF2-40B4-BE49-F238E27FC236}">
                <a16:creationId xmlns:a16="http://schemas.microsoft.com/office/drawing/2014/main" id="{B8111D7E-2EE3-413D-AAAE-1734780CE5AD}"/>
              </a:ext>
            </a:extLst>
          </p:cNvPr>
          <p:cNvSpPr/>
          <p:nvPr/>
        </p:nvSpPr>
        <p:spPr>
          <a:xfrm>
            <a:off x="8423631" y="3865870"/>
            <a:ext cx="2770782" cy="1136033"/>
          </a:xfrm>
          <a:prstGeom prst="roundRect">
            <a:avLst/>
          </a:prstGeom>
          <a:solidFill>
            <a:srgbClr val="99B6D4"/>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60"/>
              </a:lnSpc>
            </a:pPr>
            <a:endParaRPr lang="en-GB" sz="1200" dirty="0">
              <a:solidFill>
                <a:schemeClr val="tx1"/>
              </a:solidFill>
              <a:latin typeface="Century Gothic" panose="020B0502020202020204" pitchFamily="34" charset="0"/>
            </a:endParaRPr>
          </a:p>
          <a:p>
            <a:pPr>
              <a:lnSpc>
                <a:spcPts val="1460"/>
              </a:lnSpc>
            </a:pPr>
            <a:r>
              <a:rPr lang="en-GB" sz="1200" dirty="0">
                <a:solidFill>
                  <a:schemeClr val="tx1"/>
                </a:solidFill>
                <a:latin typeface="Century Gothic" panose="020B0502020202020204" pitchFamily="34" charset="0"/>
              </a:rPr>
              <a:t>Product and Marketing team to work closely with the ML engineers</a:t>
            </a:r>
            <a:endParaRPr lang="en-US" sz="1200" dirty="0">
              <a:solidFill>
                <a:schemeClr val="tx1"/>
              </a:solidFill>
              <a:latin typeface="Century Gothic" panose="020B0502020202020204" pitchFamily="34" charset="0"/>
            </a:endParaRPr>
          </a:p>
        </p:txBody>
      </p:sp>
      <p:sp>
        <p:nvSpPr>
          <p:cNvPr id="51" name="Rectangle: Rounded Corners 50">
            <a:extLst>
              <a:ext uri="{FF2B5EF4-FFF2-40B4-BE49-F238E27FC236}">
                <a16:creationId xmlns:a16="http://schemas.microsoft.com/office/drawing/2014/main" id="{EC9D63C5-7887-4588-93E7-2E53B26FE7C1}"/>
              </a:ext>
            </a:extLst>
          </p:cNvPr>
          <p:cNvSpPr/>
          <p:nvPr/>
        </p:nvSpPr>
        <p:spPr>
          <a:xfrm>
            <a:off x="4710609" y="3865870"/>
            <a:ext cx="2770782" cy="1136033"/>
          </a:xfrm>
          <a:prstGeom prst="roundRect">
            <a:avLst/>
          </a:prstGeom>
          <a:solidFill>
            <a:schemeClr val="accent1">
              <a:lumMod val="50000"/>
            </a:schemeClr>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60"/>
              </a:lnSpc>
            </a:pPr>
            <a:r>
              <a:rPr lang="en-GB" sz="1200" b="1" dirty="0">
                <a:solidFill>
                  <a:schemeClr val="bg1"/>
                </a:solidFill>
                <a:latin typeface="Century Gothic" panose="020B0502020202020204" pitchFamily="34" charset="0"/>
              </a:rPr>
              <a:t>     Resource exploration:  ML engineers in house, Outsource this project, deprioritize other projects to show some quick wins?</a:t>
            </a:r>
            <a:endParaRPr lang="en-US" sz="1200" b="1" dirty="0">
              <a:solidFill>
                <a:schemeClr val="bg1"/>
              </a:solidFill>
              <a:latin typeface="Century Gothic" panose="020B0502020202020204" pitchFamily="34" charset="0"/>
            </a:endParaRPr>
          </a:p>
        </p:txBody>
      </p:sp>
      <p:sp>
        <p:nvSpPr>
          <p:cNvPr id="52" name="Rectangle: Rounded Corners 51">
            <a:extLst>
              <a:ext uri="{FF2B5EF4-FFF2-40B4-BE49-F238E27FC236}">
                <a16:creationId xmlns:a16="http://schemas.microsoft.com/office/drawing/2014/main" id="{888FDA0C-F9EC-4431-91BF-70784FC0DA61}"/>
              </a:ext>
            </a:extLst>
          </p:cNvPr>
          <p:cNvSpPr/>
          <p:nvPr/>
        </p:nvSpPr>
        <p:spPr>
          <a:xfrm>
            <a:off x="1082754" y="3858698"/>
            <a:ext cx="2770782" cy="1136033"/>
          </a:xfrm>
          <a:prstGeom prst="roundRect">
            <a:avLst/>
          </a:prstGeom>
          <a:solidFill>
            <a:srgbClr val="99B6D4"/>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60"/>
              </a:lnSpc>
            </a:pPr>
            <a:r>
              <a:rPr lang="en-GB" sz="1200" dirty="0">
                <a:solidFill>
                  <a:schemeClr val="tx1"/>
                </a:solidFill>
                <a:latin typeface="Century Gothic" panose="020B0502020202020204" pitchFamily="34" charset="0"/>
              </a:rPr>
              <a:t>Funding we need to deploy this recommendation system</a:t>
            </a:r>
            <a:endParaRPr lang="en-US" sz="1200" dirty="0">
              <a:solidFill>
                <a:schemeClr val="tx1"/>
              </a:solidFill>
              <a:latin typeface="Century Gothic" panose="020B0502020202020204" pitchFamily="34" charset="0"/>
            </a:endParaRPr>
          </a:p>
        </p:txBody>
      </p:sp>
      <p:sp>
        <p:nvSpPr>
          <p:cNvPr id="16" name="Oval 15">
            <a:extLst>
              <a:ext uri="{FF2B5EF4-FFF2-40B4-BE49-F238E27FC236}">
                <a16:creationId xmlns:a16="http://schemas.microsoft.com/office/drawing/2014/main" id="{5EA94F75-54C8-43C6-88CA-090297BED7D5}"/>
              </a:ext>
            </a:extLst>
          </p:cNvPr>
          <p:cNvSpPr/>
          <p:nvPr/>
        </p:nvSpPr>
        <p:spPr>
          <a:xfrm>
            <a:off x="1024320" y="2127531"/>
            <a:ext cx="391449" cy="383933"/>
          </a:xfrm>
          <a:prstGeom prst="ellipse">
            <a:avLst/>
          </a:prstGeom>
          <a:solidFill>
            <a:schemeClr val="tx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b="1" dirty="0">
                <a:latin typeface="Century Gothic" panose="020B0502020202020204" pitchFamily="34" charset="0"/>
              </a:rPr>
              <a:t>1</a:t>
            </a:r>
          </a:p>
        </p:txBody>
      </p:sp>
      <p:sp>
        <p:nvSpPr>
          <p:cNvPr id="17" name="Oval 16">
            <a:extLst>
              <a:ext uri="{FF2B5EF4-FFF2-40B4-BE49-F238E27FC236}">
                <a16:creationId xmlns:a16="http://schemas.microsoft.com/office/drawing/2014/main" id="{B8CB2D81-97F4-4DB5-9199-A811ED02C017}"/>
              </a:ext>
            </a:extLst>
          </p:cNvPr>
          <p:cNvSpPr/>
          <p:nvPr/>
        </p:nvSpPr>
        <p:spPr>
          <a:xfrm>
            <a:off x="4619259" y="2085894"/>
            <a:ext cx="391449" cy="383933"/>
          </a:xfrm>
          <a:prstGeom prst="ellipse">
            <a:avLst/>
          </a:prstGeom>
          <a:solidFill>
            <a:schemeClr val="tx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b="1" dirty="0">
                <a:latin typeface="Century Gothic" panose="020B0502020202020204" pitchFamily="34" charset="0"/>
              </a:rPr>
              <a:t>2</a:t>
            </a:r>
          </a:p>
        </p:txBody>
      </p:sp>
      <p:sp>
        <p:nvSpPr>
          <p:cNvPr id="18" name="Oval 17">
            <a:extLst>
              <a:ext uri="{FF2B5EF4-FFF2-40B4-BE49-F238E27FC236}">
                <a16:creationId xmlns:a16="http://schemas.microsoft.com/office/drawing/2014/main" id="{C23CD2A6-E75A-4DFF-85B3-1341CA8A9F6A}"/>
              </a:ext>
            </a:extLst>
          </p:cNvPr>
          <p:cNvSpPr/>
          <p:nvPr/>
        </p:nvSpPr>
        <p:spPr>
          <a:xfrm>
            <a:off x="8330589" y="2120807"/>
            <a:ext cx="391449" cy="383933"/>
          </a:xfrm>
          <a:prstGeom prst="ellipse">
            <a:avLst/>
          </a:prstGeom>
          <a:solidFill>
            <a:schemeClr val="tx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b="1" dirty="0">
                <a:latin typeface="Century Gothic" panose="020B0502020202020204" pitchFamily="34" charset="0"/>
              </a:rPr>
              <a:t>3</a:t>
            </a:r>
          </a:p>
        </p:txBody>
      </p:sp>
      <p:sp>
        <p:nvSpPr>
          <p:cNvPr id="19" name="Oval 18">
            <a:extLst>
              <a:ext uri="{FF2B5EF4-FFF2-40B4-BE49-F238E27FC236}">
                <a16:creationId xmlns:a16="http://schemas.microsoft.com/office/drawing/2014/main" id="{0D919A25-CB9C-4190-9DA9-CA535C6BE6E2}"/>
              </a:ext>
            </a:extLst>
          </p:cNvPr>
          <p:cNvSpPr/>
          <p:nvPr/>
        </p:nvSpPr>
        <p:spPr>
          <a:xfrm>
            <a:off x="1022102" y="3764966"/>
            <a:ext cx="391449" cy="383933"/>
          </a:xfrm>
          <a:prstGeom prst="ellipse">
            <a:avLst/>
          </a:prstGeom>
          <a:solidFill>
            <a:schemeClr val="tx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b="1" dirty="0">
                <a:latin typeface="Century Gothic" panose="020B0502020202020204" pitchFamily="34" charset="0"/>
              </a:rPr>
              <a:t>4</a:t>
            </a:r>
          </a:p>
        </p:txBody>
      </p:sp>
      <p:sp>
        <p:nvSpPr>
          <p:cNvPr id="20" name="Oval 19">
            <a:extLst>
              <a:ext uri="{FF2B5EF4-FFF2-40B4-BE49-F238E27FC236}">
                <a16:creationId xmlns:a16="http://schemas.microsoft.com/office/drawing/2014/main" id="{F96A6129-2A3C-4CB9-BF3B-873FA7929EA0}"/>
              </a:ext>
            </a:extLst>
          </p:cNvPr>
          <p:cNvSpPr/>
          <p:nvPr/>
        </p:nvSpPr>
        <p:spPr>
          <a:xfrm>
            <a:off x="4619259" y="3764966"/>
            <a:ext cx="391449" cy="383933"/>
          </a:xfrm>
          <a:prstGeom prst="ellipse">
            <a:avLst/>
          </a:prstGeom>
          <a:solidFill>
            <a:schemeClr val="tx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b="1" dirty="0">
                <a:latin typeface="Century Gothic" panose="020B0502020202020204" pitchFamily="34" charset="0"/>
              </a:rPr>
              <a:t>5</a:t>
            </a:r>
          </a:p>
        </p:txBody>
      </p:sp>
      <p:sp>
        <p:nvSpPr>
          <p:cNvPr id="21" name="Oval 20">
            <a:extLst>
              <a:ext uri="{FF2B5EF4-FFF2-40B4-BE49-F238E27FC236}">
                <a16:creationId xmlns:a16="http://schemas.microsoft.com/office/drawing/2014/main" id="{C5E7BA48-9B05-42B1-BCE1-3E110F514804}"/>
              </a:ext>
            </a:extLst>
          </p:cNvPr>
          <p:cNvSpPr/>
          <p:nvPr/>
        </p:nvSpPr>
        <p:spPr>
          <a:xfrm>
            <a:off x="8365197" y="3804143"/>
            <a:ext cx="391449" cy="383933"/>
          </a:xfrm>
          <a:prstGeom prst="ellipse">
            <a:avLst/>
          </a:prstGeom>
          <a:solidFill>
            <a:schemeClr val="tx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b="1" dirty="0">
                <a:latin typeface="Century Gothic" panose="020B0502020202020204" pitchFamily="34" charset="0"/>
              </a:rPr>
              <a:t>6</a:t>
            </a:r>
          </a:p>
        </p:txBody>
      </p:sp>
    </p:spTree>
    <p:extLst>
      <p:ext uri="{BB962C8B-B14F-4D97-AF65-F5344CB8AC3E}">
        <p14:creationId xmlns:p14="http://schemas.microsoft.com/office/powerpoint/2010/main" val="155386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88FA0DA-8CF3-4499-8669-0B61ACBECB9A}"/>
              </a:ext>
            </a:extLst>
          </p:cNvPr>
          <p:cNvSpPr txBox="1"/>
          <p:nvPr/>
        </p:nvSpPr>
        <p:spPr>
          <a:xfrm>
            <a:off x="1262657" y="469747"/>
            <a:ext cx="9129068" cy="1077218"/>
          </a:xfrm>
          <a:prstGeom prst="rect">
            <a:avLst/>
          </a:prstGeom>
          <a:noFill/>
          <a:effectLst>
            <a:glow>
              <a:schemeClr val="accent5">
                <a:lumMod val="60000"/>
                <a:lumOff val="40000"/>
              </a:schemeClr>
            </a:glow>
            <a:softEdge rad="0"/>
          </a:effectLst>
        </p:spPr>
        <p:txBody>
          <a:bodyPr wrap="square" rtlCol="0">
            <a:spAutoFit/>
          </a:bodyPr>
          <a:lstStyle/>
          <a:p>
            <a:pPr algn="ctr"/>
            <a:r>
              <a:rPr lang="en-GB" sz="32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AGREEING ON MEASUREMENT AND SUCCESS CRITERIA: </a:t>
            </a:r>
            <a:endParaRPr lang="en-US" sz="32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endParaRPr>
          </a:p>
        </p:txBody>
      </p:sp>
      <p:sp>
        <p:nvSpPr>
          <p:cNvPr id="16" name="Rectangle: Rounded Corners 32">
            <a:extLst>
              <a:ext uri="{FF2B5EF4-FFF2-40B4-BE49-F238E27FC236}">
                <a16:creationId xmlns:a16="http://schemas.microsoft.com/office/drawing/2014/main" id="{5C5B9260-6B88-43EC-8C10-1B30FDCDE094}"/>
              </a:ext>
            </a:extLst>
          </p:cNvPr>
          <p:cNvSpPr/>
          <p:nvPr/>
        </p:nvSpPr>
        <p:spPr>
          <a:xfrm>
            <a:off x="2535262" y="2132025"/>
            <a:ext cx="5868056" cy="423069"/>
          </a:xfrm>
          <a:prstGeom prst="roundRect">
            <a:avLst>
              <a:gd name="adj" fmla="val 50000"/>
            </a:avLst>
          </a:prstGeom>
          <a:solidFill>
            <a:srgbClr val="99B6D4"/>
          </a:solidFill>
          <a:ln>
            <a:noFill/>
          </a:ln>
          <a:effectLst>
            <a:outerShdw blurRad="134937"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a:lnSpc>
                <a:spcPct val="150000"/>
              </a:lnSpc>
            </a:pPr>
            <a:r>
              <a:rPr lang="en-GB" sz="1600" b="1" dirty="0">
                <a:solidFill>
                  <a:schemeClr val="accent1">
                    <a:lumMod val="75000"/>
                  </a:schemeClr>
                </a:solidFill>
                <a:latin typeface="Century Gothic" panose="020B0502020202020204" pitchFamily="34" charset="0"/>
              </a:rPr>
              <a:t>How many shares, Support, Challenge</a:t>
            </a:r>
            <a:endParaRPr lang="en-US" sz="1600" b="1" dirty="0">
              <a:solidFill>
                <a:schemeClr val="accent1">
                  <a:lumMod val="75000"/>
                </a:schemeClr>
              </a:solidFill>
              <a:latin typeface="Century Gothic" panose="020B0502020202020204" pitchFamily="34" charset="0"/>
            </a:endParaRPr>
          </a:p>
        </p:txBody>
      </p:sp>
      <p:sp>
        <p:nvSpPr>
          <p:cNvPr id="18" name="Oval 17">
            <a:extLst>
              <a:ext uri="{FF2B5EF4-FFF2-40B4-BE49-F238E27FC236}">
                <a16:creationId xmlns:a16="http://schemas.microsoft.com/office/drawing/2014/main" id="{F95CAC5A-0ABD-460A-BBC1-CD1C47585E89}"/>
              </a:ext>
            </a:extLst>
          </p:cNvPr>
          <p:cNvSpPr>
            <a:spLocks noChangeAspect="1"/>
          </p:cNvSpPr>
          <p:nvPr/>
        </p:nvSpPr>
        <p:spPr>
          <a:xfrm>
            <a:off x="2373976" y="2097553"/>
            <a:ext cx="475718" cy="475718"/>
          </a:xfrm>
          <a:prstGeom prst="ellipse">
            <a:avLst/>
          </a:prstGeom>
          <a:solidFill>
            <a:schemeClr val="tx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entury Gothic" panose="020B0502020202020204" pitchFamily="34" charset="0"/>
              </a:rPr>
              <a:t>01</a:t>
            </a:r>
          </a:p>
        </p:txBody>
      </p:sp>
      <p:sp>
        <p:nvSpPr>
          <p:cNvPr id="19" name="Rectangle: Rounded Corners 32">
            <a:extLst>
              <a:ext uri="{FF2B5EF4-FFF2-40B4-BE49-F238E27FC236}">
                <a16:creationId xmlns:a16="http://schemas.microsoft.com/office/drawing/2014/main" id="{F6531660-CD9D-485A-8E1C-440E79C4C51A}"/>
              </a:ext>
            </a:extLst>
          </p:cNvPr>
          <p:cNvSpPr/>
          <p:nvPr/>
        </p:nvSpPr>
        <p:spPr>
          <a:xfrm>
            <a:off x="2535262" y="2889201"/>
            <a:ext cx="5868056" cy="423069"/>
          </a:xfrm>
          <a:prstGeom prst="roundRect">
            <a:avLst>
              <a:gd name="adj" fmla="val 50000"/>
            </a:avLst>
          </a:prstGeom>
          <a:solidFill>
            <a:srgbClr val="99B6D4"/>
          </a:solidFill>
          <a:ln>
            <a:noFill/>
          </a:ln>
          <a:effectLst>
            <a:outerShdw blurRad="134937"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a:lnSpc>
                <a:spcPct val="150000"/>
              </a:lnSpc>
            </a:pPr>
            <a:r>
              <a:rPr lang="en-GB" sz="1600" b="1" dirty="0">
                <a:solidFill>
                  <a:schemeClr val="accent1">
                    <a:lumMod val="75000"/>
                  </a:schemeClr>
                </a:solidFill>
                <a:latin typeface="Century Gothic" panose="020B0502020202020204" pitchFamily="34" charset="0"/>
              </a:rPr>
              <a:t>Time spent on the App</a:t>
            </a:r>
            <a:endParaRPr lang="en-US" sz="1600" b="1" dirty="0">
              <a:solidFill>
                <a:schemeClr val="accent1">
                  <a:lumMod val="75000"/>
                </a:schemeClr>
              </a:solidFill>
              <a:latin typeface="Century Gothic" panose="020B0502020202020204" pitchFamily="34" charset="0"/>
            </a:endParaRPr>
          </a:p>
        </p:txBody>
      </p:sp>
      <p:sp>
        <p:nvSpPr>
          <p:cNvPr id="20" name="Oval 19">
            <a:extLst>
              <a:ext uri="{FF2B5EF4-FFF2-40B4-BE49-F238E27FC236}">
                <a16:creationId xmlns:a16="http://schemas.microsoft.com/office/drawing/2014/main" id="{EEFA2E2A-BAD5-4EFE-B91F-B91CA138F91A}"/>
              </a:ext>
            </a:extLst>
          </p:cNvPr>
          <p:cNvSpPr>
            <a:spLocks noChangeAspect="1"/>
          </p:cNvSpPr>
          <p:nvPr/>
        </p:nvSpPr>
        <p:spPr>
          <a:xfrm>
            <a:off x="2373976" y="2832320"/>
            <a:ext cx="475718" cy="475718"/>
          </a:xfrm>
          <a:prstGeom prst="ellipse">
            <a:avLst/>
          </a:prstGeom>
          <a:solidFill>
            <a:schemeClr val="tx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entury Gothic" panose="020B0502020202020204" pitchFamily="34" charset="0"/>
              </a:rPr>
              <a:t>02</a:t>
            </a:r>
          </a:p>
        </p:txBody>
      </p:sp>
      <p:sp>
        <p:nvSpPr>
          <p:cNvPr id="21" name="Rectangle: Rounded Corners 32">
            <a:extLst>
              <a:ext uri="{FF2B5EF4-FFF2-40B4-BE49-F238E27FC236}">
                <a16:creationId xmlns:a16="http://schemas.microsoft.com/office/drawing/2014/main" id="{3E35AA62-59F6-4D27-81E5-7ADF0B190669}"/>
              </a:ext>
            </a:extLst>
          </p:cNvPr>
          <p:cNvSpPr/>
          <p:nvPr/>
        </p:nvSpPr>
        <p:spPr>
          <a:xfrm>
            <a:off x="2535262" y="3576153"/>
            <a:ext cx="5868056" cy="423069"/>
          </a:xfrm>
          <a:prstGeom prst="roundRect">
            <a:avLst>
              <a:gd name="adj" fmla="val 50000"/>
            </a:avLst>
          </a:prstGeom>
          <a:solidFill>
            <a:srgbClr val="99B6D4"/>
          </a:solidFill>
          <a:ln>
            <a:noFill/>
          </a:ln>
          <a:effectLst>
            <a:outerShdw blurRad="134937"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a:lnSpc>
                <a:spcPct val="150000"/>
              </a:lnSpc>
            </a:pPr>
            <a:r>
              <a:rPr lang="en-GB" sz="1600" b="1" dirty="0">
                <a:solidFill>
                  <a:schemeClr val="accent1">
                    <a:lumMod val="75000"/>
                  </a:schemeClr>
                </a:solidFill>
                <a:latin typeface="Century Gothic" panose="020B0502020202020204" pitchFamily="34" charset="0"/>
              </a:rPr>
              <a:t>DAU and MAU</a:t>
            </a:r>
            <a:endParaRPr lang="en-US" sz="1600" b="1" dirty="0">
              <a:solidFill>
                <a:schemeClr val="accent1">
                  <a:lumMod val="75000"/>
                </a:schemeClr>
              </a:solidFill>
              <a:latin typeface="Century Gothic" panose="020B0502020202020204" pitchFamily="34" charset="0"/>
            </a:endParaRPr>
          </a:p>
        </p:txBody>
      </p:sp>
      <p:sp>
        <p:nvSpPr>
          <p:cNvPr id="22" name="Oval 21">
            <a:extLst>
              <a:ext uri="{FF2B5EF4-FFF2-40B4-BE49-F238E27FC236}">
                <a16:creationId xmlns:a16="http://schemas.microsoft.com/office/drawing/2014/main" id="{5CD59EC6-28BE-4744-AC71-365559B393DF}"/>
              </a:ext>
            </a:extLst>
          </p:cNvPr>
          <p:cNvSpPr>
            <a:spLocks noChangeAspect="1"/>
          </p:cNvSpPr>
          <p:nvPr/>
        </p:nvSpPr>
        <p:spPr>
          <a:xfrm>
            <a:off x="2373976" y="3549962"/>
            <a:ext cx="475718" cy="475718"/>
          </a:xfrm>
          <a:prstGeom prst="ellipse">
            <a:avLst/>
          </a:prstGeom>
          <a:solidFill>
            <a:schemeClr val="tx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entury Gothic" panose="020B0502020202020204" pitchFamily="34" charset="0"/>
              </a:rPr>
              <a:t>03</a:t>
            </a:r>
          </a:p>
        </p:txBody>
      </p:sp>
      <p:sp>
        <p:nvSpPr>
          <p:cNvPr id="23" name="Rectangle: Rounded Corners 22">
            <a:extLst>
              <a:ext uri="{FF2B5EF4-FFF2-40B4-BE49-F238E27FC236}">
                <a16:creationId xmlns:a16="http://schemas.microsoft.com/office/drawing/2014/main" id="{294521F4-C990-4FAE-837E-93C1078C18EC}"/>
              </a:ext>
            </a:extLst>
          </p:cNvPr>
          <p:cNvSpPr/>
          <p:nvPr/>
        </p:nvSpPr>
        <p:spPr>
          <a:xfrm>
            <a:off x="2535262" y="4228501"/>
            <a:ext cx="5868056" cy="423069"/>
          </a:xfrm>
          <a:prstGeom prst="roundRect">
            <a:avLst>
              <a:gd name="adj" fmla="val 50000"/>
            </a:avLst>
          </a:prstGeom>
          <a:solidFill>
            <a:srgbClr val="99B6D4"/>
          </a:solidFill>
          <a:ln>
            <a:noFill/>
          </a:ln>
          <a:effectLst>
            <a:outerShdw blurRad="134937"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a:lnSpc>
                <a:spcPct val="150000"/>
              </a:lnSpc>
            </a:pPr>
            <a:r>
              <a:rPr lang="en-GB" sz="1600" b="1" dirty="0">
                <a:solidFill>
                  <a:schemeClr val="accent1">
                    <a:lumMod val="75000"/>
                  </a:schemeClr>
                </a:solidFill>
                <a:latin typeface="Century Gothic" panose="020B0502020202020204" pitchFamily="34" charset="0"/>
              </a:rPr>
              <a:t>Engagement Index</a:t>
            </a:r>
            <a:endParaRPr lang="en-US" sz="1600" b="1" dirty="0">
              <a:solidFill>
                <a:schemeClr val="accent1">
                  <a:lumMod val="75000"/>
                </a:schemeClr>
              </a:solidFill>
              <a:latin typeface="Century Gothic" panose="020B0502020202020204" pitchFamily="34" charset="0"/>
            </a:endParaRPr>
          </a:p>
        </p:txBody>
      </p:sp>
      <p:sp>
        <p:nvSpPr>
          <p:cNvPr id="24" name="Oval 23">
            <a:extLst>
              <a:ext uri="{FF2B5EF4-FFF2-40B4-BE49-F238E27FC236}">
                <a16:creationId xmlns:a16="http://schemas.microsoft.com/office/drawing/2014/main" id="{36EDD441-5579-4D94-8B1E-816CE60C1E4E}"/>
              </a:ext>
            </a:extLst>
          </p:cNvPr>
          <p:cNvSpPr>
            <a:spLocks noChangeAspect="1"/>
          </p:cNvSpPr>
          <p:nvPr/>
        </p:nvSpPr>
        <p:spPr>
          <a:xfrm>
            <a:off x="2373976" y="4202176"/>
            <a:ext cx="475718" cy="475718"/>
          </a:xfrm>
          <a:prstGeom prst="ellipse">
            <a:avLst/>
          </a:prstGeom>
          <a:solidFill>
            <a:schemeClr val="tx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entury Gothic" panose="020B0502020202020204" pitchFamily="34" charset="0"/>
              </a:rPr>
              <a:t>04</a:t>
            </a:r>
          </a:p>
        </p:txBody>
      </p:sp>
      <p:sp>
        <p:nvSpPr>
          <p:cNvPr id="25" name="Rectangle: Rounded Corners 32">
            <a:extLst>
              <a:ext uri="{FF2B5EF4-FFF2-40B4-BE49-F238E27FC236}">
                <a16:creationId xmlns:a16="http://schemas.microsoft.com/office/drawing/2014/main" id="{8C478770-00A7-4E2F-A295-AD7D31DD8237}"/>
              </a:ext>
            </a:extLst>
          </p:cNvPr>
          <p:cNvSpPr/>
          <p:nvPr/>
        </p:nvSpPr>
        <p:spPr>
          <a:xfrm>
            <a:off x="2535262" y="4901956"/>
            <a:ext cx="5868056" cy="423069"/>
          </a:xfrm>
          <a:prstGeom prst="roundRect">
            <a:avLst>
              <a:gd name="adj" fmla="val 50000"/>
            </a:avLst>
          </a:prstGeom>
          <a:solidFill>
            <a:srgbClr val="99B6D4"/>
          </a:solidFill>
          <a:ln>
            <a:noFill/>
          </a:ln>
          <a:effectLst>
            <a:outerShdw blurRad="134937"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a:lnSpc>
                <a:spcPct val="150000"/>
              </a:lnSpc>
            </a:pPr>
            <a:r>
              <a:rPr lang="en-GB" sz="1600" b="1" dirty="0">
                <a:solidFill>
                  <a:schemeClr val="accent1">
                    <a:lumMod val="75000"/>
                  </a:schemeClr>
                </a:solidFill>
                <a:latin typeface="Century Gothic" panose="020B0502020202020204" pitchFamily="34" charset="0"/>
              </a:rPr>
              <a:t>FGDs with few Alpha users</a:t>
            </a:r>
            <a:endParaRPr lang="en-US" sz="1600" b="1" dirty="0">
              <a:solidFill>
                <a:schemeClr val="accent1">
                  <a:lumMod val="75000"/>
                </a:schemeClr>
              </a:solidFill>
              <a:latin typeface="Century Gothic" panose="020B0502020202020204" pitchFamily="34" charset="0"/>
            </a:endParaRPr>
          </a:p>
        </p:txBody>
      </p:sp>
      <p:sp>
        <p:nvSpPr>
          <p:cNvPr id="26" name="Oval 25">
            <a:extLst>
              <a:ext uri="{FF2B5EF4-FFF2-40B4-BE49-F238E27FC236}">
                <a16:creationId xmlns:a16="http://schemas.microsoft.com/office/drawing/2014/main" id="{B389F5FF-C0B6-4EF3-AF0C-64B7207228AA}"/>
              </a:ext>
            </a:extLst>
          </p:cNvPr>
          <p:cNvSpPr>
            <a:spLocks noChangeAspect="1"/>
          </p:cNvSpPr>
          <p:nvPr/>
        </p:nvSpPr>
        <p:spPr>
          <a:xfrm>
            <a:off x="2373976" y="4888793"/>
            <a:ext cx="475718" cy="475718"/>
          </a:xfrm>
          <a:prstGeom prst="ellipse">
            <a:avLst/>
          </a:prstGeom>
          <a:solidFill>
            <a:schemeClr val="tx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entury Gothic" panose="020B0502020202020204" pitchFamily="34" charset="0"/>
              </a:rPr>
              <a:t>05</a:t>
            </a:r>
          </a:p>
        </p:txBody>
      </p:sp>
      <p:sp>
        <p:nvSpPr>
          <p:cNvPr id="27" name="Rectangle: Rounded Corners 32">
            <a:extLst>
              <a:ext uri="{FF2B5EF4-FFF2-40B4-BE49-F238E27FC236}">
                <a16:creationId xmlns:a16="http://schemas.microsoft.com/office/drawing/2014/main" id="{D745831A-AB32-462E-87FB-EE1CF26E5401}"/>
              </a:ext>
            </a:extLst>
          </p:cNvPr>
          <p:cNvSpPr/>
          <p:nvPr/>
        </p:nvSpPr>
        <p:spPr>
          <a:xfrm>
            <a:off x="2535262" y="5575411"/>
            <a:ext cx="5868056" cy="423069"/>
          </a:xfrm>
          <a:prstGeom prst="roundRect">
            <a:avLst>
              <a:gd name="adj" fmla="val 50000"/>
            </a:avLst>
          </a:prstGeom>
          <a:solidFill>
            <a:srgbClr val="99B6D4"/>
          </a:solidFill>
          <a:ln>
            <a:noFill/>
          </a:ln>
          <a:effectLst>
            <a:outerShdw blurRad="134937"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a:lnSpc>
                <a:spcPct val="150000"/>
              </a:lnSpc>
            </a:pPr>
            <a:r>
              <a:rPr lang="en-GB" sz="1600" b="1" dirty="0">
                <a:solidFill>
                  <a:schemeClr val="accent1">
                    <a:lumMod val="75000"/>
                  </a:schemeClr>
                </a:solidFill>
                <a:latin typeface="Century Gothic" panose="020B0502020202020204" pitchFamily="34" charset="0"/>
              </a:rPr>
              <a:t>User experience scores</a:t>
            </a:r>
            <a:endParaRPr lang="en-US" sz="1600" b="1" dirty="0">
              <a:solidFill>
                <a:schemeClr val="accent1">
                  <a:lumMod val="75000"/>
                </a:schemeClr>
              </a:solidFill>
              <a:latin typeface="Century Gothic" panose="020B0502020202020204" pitchFamily="34" charset="0"/>
            </a:endParaRPr>
          </a:p>
        </p:txBody>
      </p:sp>
      <p:sp>
        <p:nvSpPr>
          <p:cNvPr id="28" name="Oval 27">
            <a:extLst>
              <a:ext uri="{FF2B5EF4-FFF2-40B4-BE49-F238E27FC236}">
                <a16:creationId xmlns:a16="http://schemas.microsoft.com/office/drawing/2014/main" id="{00E8EBB3-54C3-4954-95E8-32A02D85A649}"/>
              </a:ext>
            </a:extLst>
          </p:cNvPr>
          <p:cNvSpPr>
            <a:spLocks noChangeAspect="1"/>
          </p:cNvSpPr>
          <p:nvPr/>
        </p:nvSpPr>
        <p:spPr>
          <a:xfrm>
            <a:off x="2373976" y="5549086"/>
            <a:ext cx="475718" cy="475718"/>
          </a:xfrm>
          <a:prstGeom prst="ellipse">
            <a:avLst/>
          </a:prstGeom>
          <a:solidFill>
            <a:schemeClr val="tx1"/>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Century Gothic" panose="020B0502020202020204" pitchFamily="34" charset="0"/>
              </a:rPr>
              <a:t>06</a:t>
            </a:r>
          </a:p>
        </p:txBody>
      </p:sp>
      <p:sp>
        <p:nvSpPr>
          <p:cNvPr id="15" name="Oval 14">
            <a:extLst>
              <a:ext uri="{FF2B5EF4-FFF2-40B4-BE49-F238E27FC236}">
                <a16:creationId xmlns:a16="http://schemas.microsoft.com/office/drawing/2014/main" id="{DCB95BAF-D59C-476D-A248-0EC8E49B9787}"/>
              </a:ext>
            </a:extLst>
          </p:cNvPr>
          <p:cNvSpPr/>
          <p:nvPr/>
        </p:nvSpPr>
        <p:spPr>
          <a:xfrm>
            <a:off x="7522025" y="1765987"/>
            <a:ext cx="939804" cy="939804"/>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E761760-5CC6-44D7-8CBF-6404D5669952}"/>
              </a:ext>
            </a:extLst>
          </p:cNvPr>
          <p:cNvSpPr/>
          <p:nvPr/>
        </p:nvSpPr>
        <p:spPr>
          <a:xfrm>
            <a:off x="10712517" y="486894"/>
            <a:ext cx="478806" cy="478806"/>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7">
            <a:extLst>
              <a:ext uri="{FF2B5EF4-FFF2-40B4-BE49-F238E27FC236}">
                <a16:creationId xmlns:a16="http://schemas.microsoft.com/office/drawing/2014/main" id="{E956A804-262C-4434-BC6B-5389283DD26F}"/>
              </a:ext>
            </a:extLst>
          </p:cNvPr>
          <p:cNvSpPr/>
          <p:nvPr/>
        </p:nvSpPr>
        <p:spPr>
          <a:xfrm>
            <a:off x="9911036" y="5486747"/>
            <a:ext cx="611821" cy="249899"/>
          </a:xfrm>
          <a:prstGeom prst="roundRect">
            <a:avLst>
              <a:gd name="adj" fmla="val 5000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1" name="Freeform: Shape 31">
            <a:extLst>
              <a:ext uri="{FF2B5EF4-FFF2-40B4-BE49-F238E27FC236}">
                <a16:creationId xmlns:a16="http://schemas.microsoft.com/office/drawing/2014/main" id="{537F7666-99E7-4EB1-9986-8CC838C181A0}"/>
              </a:ext>
            </a:extLst>
          </p:cNvPr>
          <p:cNvSpPr/>
          <p:nvPr/>
        </p:nvSpPr>
        <p:spPr>
          <a:xfrm>
            <a:off x="1637558" y="1355252"/>
            <a:ext cx="736418" cy="736418"/>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a:gsLst>
              <a:gs pos="0">
                <a:schemeClr val="accent1"/>
              </a:gs>
              <a:gs pos="100000">
                <a:schemeClr val="accent6"/>
              </a:gs>
            </a:gsLst>
            <a:lin ang="13500000" scaled="1"/>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2" name="Oval 31">
            <a:extLst>
              <a:ext uri="{FF2B5EF4-FFF2-40B4-BE49-F238E27FC236}">
                <a16:creationId xmlns:a16="http://schemas.microsoft.com/office/drawing/2014/main" id="{B34B359E-6BF4-4221-95AA-3EA6A430B3A6}"/>
              </a:ext>
            </a:extLst>
          </p:cNvPr>
          <p:cNvSpPr/>
          <p:nvPr/>
        </p:nvSpPr>
        <p:spPr>
          <a:xfrm>
            <a:off x="-699320" y="4926994"/>
            <a:ext cx="2402841" cy="2402841"/>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12A98A0-A159-4E18-9913-0F52C1DA03F1}"/>
              </a:ext>
            </a:extLst>
          </p:cNvPr>
          <p:cNvSpPr/>
          <p:nvPr/>
        </p:nvSpPr>
        <p:spPr>
          <a:xfrm>
            <a:off x="458755" y="751198"/>
            <a:ext cx="429004" cy="429004"/>
          </a:xfrm>
          <a:prstGeom prst="ellipse">
            <a:avLst/>
          </a:prstGeom>
          <a:pattFill prst="pct80">
            <a:fgClr>
              <a:schemeClr val="accent1"/>
            </a:fgClr>
            <a:bgClr>
              <a:schemeClr val="bg1"/>
            </a:bgClr>
          </a:patt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B84AD15-F641-4830-B489-5B2AFFB4D534}"/>
              </a:ext>
            </a:extLst>
          </p:cNvPr>
          <p:cNvSpPr/>
          <p:nvPr/>
        </p:nvSpPr>
        <p:spPr>
          <a:xfrm>
            <a:off x="1116735" y="3308038"/>
            <a:ext cx="1173572" cy="1173572"/>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CAEB054-9CED-4459-8C7A-29F5476B4CF3}"/>
              </a:ext>
            </a:extLst>
          </p:cNvPr>
          <p:cNvSpPr/>
          <p:nvPr/>
        </p:nvSpPr>
        <p:spPr>
          <a:xfrm>
            <a:off x="9299321" y="151884"/>
            <a:ext cx="252913" cy="252913"/>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986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grpId="0" nodeType="withEffect">
                                  <p:stCondLst>
                                    <p:cond delay="0"/>
                                  </p:stCondLst>
                                  <p:childTnLst>
                                    <p:animMotion origin="layout" path="M 0 0 C 0.00117 -0.00903 0.00235 -0.03356 0.00703 -0.04583 C 0.01172 -0.05787 0.02136 -0.0669 0.02813 -0.07291 C 0.03503 -0.0787 0.0375 -0.07986 0.04805 -0.08125 C 0.0586 -0.08264 0.09141 -0.08125 0.09141 -0.08125 C 0.13282 -0.08125 0.25456 -0.09305 0.29649 -0.08125 C 0.33854 -0.06944 0.33776 -0.03611 0.34336 -0.01041 C 0.34909 0.01528 0.33972 0.0544 0.33047 0.07315 C 0.32136 0.0919 0.33542 0.09699 0.28828 0.10232 C 0.24128 0.10741 0.09362 0.10787 0.04805 0.1044 C 0.00261 0.10093 0.02253 0.09259 0.01524 0.08148 C 0.00808 0.07037 0.00729 0.04977 0.00469 0.0375 C 0.00222 0.02546 0 0.00834 0 0.00834 C -0.00078 0.00209 -0.00117 0.00903 0 0 Z " pathEditMode="relative" ptsTypes="AAAAAAAAAAAAAA">
                                      <p:cBhvr>
                                        <p:cTn id="6" dur="30000" fill="hold"/>
                                        <p:tgtEl>
                                          <p:spTgt spid="33"/>
                                        </p:tgtEl>
                                        <p:attrNameLst>
                                          <p:attrName>ppt_x</p:attrName>
                                          <p:attrName>ppt_y</p:attrName>
                                        </p:attrNameLst>
                                      </p:cBhvr>
                                    </p:animMotion>
                                  </p:childTnLst>
                                </p:cTn>
                              </p:par>
                              <p:par>
                                <p:cTn id="7" presetID="6" presetClass="emph" presetSubtype="0" repeatCount="indefinite" autoRev="1" fill="hold" grpId="0" nodeType="withEffect">
                                  <p:stCondLst>
                                    <p:cond delay="0"/>
                                  </p:stCondLst>
                                  <p:endCondLst>
                                    <p:cond evt="onNext" delay="0">
                                      <p:tgtEl>
                                        <p:sldTgt/>
                                      </p:tgtEl>
                                    </p:cond>
                                  </p:endCondLst>
                                  <p:childTnLst>
                                    <p:animScale>
                                      <p:cBhvr>
                                        <p:cTn id="8" dur="5000" fill="hold"/>
                                        <p:tgtEl>
                                          <p:spTgt spid="15"/>
                                        </p:tgtEl>
                                      </p:cBhvr>
                                      <p:by x="120000" y="120000"/>
                                    </p:animScale>
                                  </p:childTnLst>
                                </p:cTn>
                              </p:par>
                              <p:par>
                                <p:cTn id="9" presetID="8" presetClass="emph" presetSubtype="0" repeatCount="indefinite" fill="hold" grpId="1" nodeType="withEffect">
                                  <p:stCondLst>
                                    <p:cond delay="0"/>
                                  </p:stCondLst>
                                  <p:endCondLst>
                                    <p:cond evt="onNext" delay="0">
                                      <p:tgtEl>
                                        <p:sldTgt/>
                                      </p:tgtEl>
                                    </p:cond>
                                  </p:endCondLst>
                                  <p:childTnLst>
                                    <p:animRot by="21600000">
                                      <p:cBhvr>
                                        <p:cTn id="10" dur="20000" fill="hold"/>
                                        <p:tgtEl>
                                          <p:spTgt spid="15"/>
                                        </p:tgtEl>
                                        <p:attrNameLst>
                                          <p:attrName>r</p:attrName>
                                        </p:attrNameLst>
                                      </p:cBhvr>
                                    </p:animRot>
                                  </p:childTnLst>
                                </p:cTn>
                              </p:par>
                              <p:par>
                                <p:cTn id="11" presetID="6" presetClass="emph" presetSubtype="0" repeatCount="indefinite" autoRev="1" fill="hold" grpId="0" nodeType="withEffect">
                                  <p:stCondLst>
                                    <p:cond delay="0"/>
                                  </p:stCondLst>
                                  <p:endCondLst>
                                    <p:cond evt="onNext" delay="0">
                                      <p:tgtEl>
                                        <p:sldTgt/>
                                      </p:tgtEl>
                                    </p:cond>
                                  </p:endCondLst>
                                  <p:childTnLst>
                                    <p:animScale>
                                      <p:cBhvr>
                                        <p:cTn id="12" dur="10000" fill="hold"/>
                                        <p:tgtEl>
                                          <p:spTgt spid="32"/>
                                        </p:tgtEl>
                                      </p:cBhvr>
                                      <p:by x="170000" y="170000"/>
                                    </p:animScale>
                                  </p:childTnLst>
                                </p:cTn>
                              </p:par>
                              <p:par>
                                <p:cTn id="13" presetID="2" presetClass="entr" presetSubtype="4" decel="5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4000" fill="hold"/>
                                        <p:tgtEl>
                                          <p:spTgt spid="31"/>
                                        </p:tgtEl>
                                        <p:attrNameLst>
                                          <p:attrName>ppt_x</p:attrName>
                                        </p:attrNameLst>
                                      </p:cBhvr>
                                      <p:tavLst>
                                        <p:tav tm="0">
                                          <p:val>
                                            <p:strVal val="#ppt_x"/>
                                          </p:val>
                                        </p:tav>
                                        <p:tav tm="100000">
                                          <p:val>
                                            <p:strVal val="#ppt_x"/>
                                          </p:val>
                                        </p:tav>
                                      </p:tavLst>
                                    </p:anim>
                                    <p:anim calcmode="lin" valueType="num">
                                      <p:cBhvr additive="base">
                                        <p:cTn id="16" dur="40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150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2000" fill="hold"/>
                                        <p:tgtEl>
                                          <p:spTgt spid="34"/>
                                        </p:tgtEl>
                                        <p:attrNameLst>
                                          <p:attrName>ppt_x</p:attrName>
                                        </p:attrNameLst>
                                      </p:cBhvr>
                                      <p:tavLst>
                                        <p:tav tm="0">
                                          <p:val>
                                            <p:strVal val="#ppt_x"/>
                                          </p:val>
                                        </p:tav>
                                        <p:tav tm="100000">
                                          <p:val>
                                            <p:strVal val="#ppt_x"/>
                                          </p:val>
                                        </p:tav>
                                      </p:tavLst>
                                    </p:anim>
                                    <p:anim calcmode="lin" valueType="num">
                                      <p:cBhvr additive="base">
                                        <p:cTn id="20" dur="20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4" decel="5000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0" fill="hold"/>
                                        <p:tgtEl>
                                          <p:spTgt spid="35"/>
                                        </p:tgtEl>
                                        <p:attrNameLst>
                                          <p:attrName>ppt_x</p:attrName>
                                        </p:attrNameLst>
                                      </p:cBhvr>
                                      <p:tavLst>
                                        <p:tav tm="0">
                                          <p:val>
                                            <p:strVal val="#ppt_x"/>
                                          </p:val>
                                        </p:tav>
                                        <p:tav tm="100000">
                                          <p:val>
                                            <p:strVal val="#ppt_x"/>
                                          </p:val>
                                        </p:tav>
                                      </p:tavLst>
                                    </p:anim>
                                    <p:anim calcmode="lin" valueType="num">
                                      <p:cBhvr additive="base">
                                        <p:cTn id="24" dur="5000" fill="hold"/>
                                        <p:tgtEl>
                                          <p:spTgt spid="35"/>
                                        </p:tgtEl>
                                        <p:attrNameLst>
                                          <p:attrName>ppt_y</p:attrName>
                                        </p:attrNameLst>
                                      </p:cBhvr>
                                      <p:tavLst>
                                        <p:tav tm="0">
                                          <p:val>
                                            <p:strVal val="1+#ppt_h/2"/>
                                          </p:val>
                                        </p:tav>
                                        <p:tav tm="100000">
                                          <p:val>
                                            <p:strVal val="#ppt_y"/>
                                          </p:val>
                                        </p:tav>
                                      </p:tavLst>
                                    </p:anim>
                                  </p:childTnLst>
                                </p:cTn>
                              </p:par>
                              <p:par>
                                <p:cTn id="25" presetID="2" presetClass="entr" presetSubtype="4" decel="50000" fill="hold" grpId="0" nodeType="withEffect">
                                  <p:stCondLst>
                                    <p:cond delay="15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0" fill="hold"/>
                                        <p:tgtEl>
                                          <p:spTgt spid="29"/>
                                        </p:tgtEl>
                                        <p:attrNameLst>
                                          <p:attrName>ppt_x</p:attrName>
                                        </p:attrNameLst>
                                      </p:cBhvr>
                                      <p:tavLst>
                                        <p:tav tm="0">
                                          <p:val>
                                            <p:strVal val="#ppt_x"/>
                                          </p:val>
                                        </p:tav>
                                        <p:tav tm="100000">
                                          <p:val>
                                            <p:strVal val="#ppt_x"/>
                                          </p:val>
                                        </p:tav>
                                      </p:tavLst>
                                    </p:anim>
                                    <p:anim calcmode="lin" valueType="num">
                                      <p:cBhvr additive="base">
                                        <p:cTn id="28" dur="5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2" decel="50000" fill="hold" grpId="0" nodeType="withEffect">
                                  <p:stCondLst>
                                    <p:cond delay="10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9" grpId="0" animBg="1"/>
      <p:bldP spid="30" grpId="0" animBg="1"/>
      <p:bldP spid="31" grpId="0" animBg="1"/>
      <p:bldP spid="32" grpId="0" animBg="1"/>
      <p:bldP spid="33" grpId="0" animBg="1"/>
      <p:bldP spid="34"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C9B9C"/>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6C5B93DB-9118-DB42-BBEF-CB9F355517DE}"/>
              </a:ext>
            </a:extLst>
          </p:cNvPr>
          <p:cNvSpPr/>
          <p:nvPr/>
        </p:nvSpPr>
        <p:spPr>
          <a:xfrm>
            <a:off x="-1775465" y="-1978416"/>
            <a:ext cx="4556868" cy="4556868"/>
          </a:xfrm>
          <a:prstGeom prst="ellipse">
            <a:avLst/>
          </a:prstGeom>
          <a:noFill/>
          <a:ln w="19050">
            <a:solidFill>
              <a:schemeClr val="bg1">
                <a:alpha val="48770"/>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F9D2A9AD-9E33-E241-8C01-AF62404CAC41}"/>
              </a:ext>
            </a:extLst>
          </p:cNvPr>
          <p:cNvSpPr/>
          <p:nvPr/>
        </p:nvSpPr>
        <p:spPr>
          <a:xfrm>
            <a:off x="-1258722" y="-1461673"/>
            <a:ext cx="3523383" cy="3523383"/>
          </a:xfrm>
          <a:prstGeom prst="ellipse">
            <a:avLst/>
          </a:prstGeom>
          <a:noFill/>
          <a:ln w="19050">
            <a:solidFill>
              <a:schemeClr val="bg1">
                <a:alpha val="48770"/>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9B5CD09E-513C-5E4E-B673-F9C068B2D749}"/>
              </a:ext>
            </a:extLst>
          </p:cNvPr>
          <p:cNvSpPr/>
          <p:nvPr/>
        </p:nvSpPr>
        <p:spPr>
          <a:xfrm>
            <a:off x="-756425" y="-959376"/>
            <a:ext cx="2518788" cy="2518788"/>
          </a:xfrm>
          <a:prstGeom prst="ellipse">
            <a:avLst/>
          </a:prstGeom>
          <a:noFill/>
          <a:ln w="19050">
            <a:solidFill>
              <a:schemeClr val="bg1">
                <a:alpha val="48770"/>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BA3E08EC-43B6-664D-B249-0F98D6B81C9C}"/>
              </a:ext>
            </a:extLst>
          </p:cNvPr>
          <p:cNvSpPr/>
          <p:nvPr/>
        </p:nvSpPr>
        <p:spPr>
          <a:xfrm>
            <a:off x="-346407" y="-549358"/>
            <a:ext cx="1698752" cy="1698752"/>
          </a:xfrm>
          <a:prstGeom prst="ellipse">
            <a:avLst/>
          </a:prstGeom>
          <a:noFill/>
          <a:ln w="19050">
            <a:solidFill>
              <a:schemeClr val="bg1">
                <a:alpha val="48770"/>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ounded Rectangle 14">
            <a:extLst>
              <a:ext uri="{FF2B5EF4-FFF2-40B4-BE49-F238E27FC236}">
                <a16:creationId xmlns:a16="http://schemas.microsoft.com/office/drawing/2014/main" id="{AB458B17-3358-CC4A-A3C1-93542D9B8A57}"/>
              </a:ext>
            </a:extLst>
          </p:cNvPr>
          <p:cNvSpPr/>
          <p:nvPr/>
        </p:nvSpPr>
        <p:spPr>
          <a:xfrm>
            <a:off x="425450" y="458788"/>
            <a:ext cx="11113737" cy="5917557"/>
          </a:xfrm>
          <a:prstGeom prst="roundRect">
            <a:avLst>
              <a:gd name="adj" fmla="val 4478"/>
            </a:avLst>
          </a:prstGeom>
          <a:solidFill>
            <a:srgbClr val="0B2C4E"/>
          </a:solidFill>
          <a:ln>
            <a:noFill/>
          </a:ln>
          <a:effectLst>
            <a:outerShdw blurRad="304800" dist="50800" dir="5400000" sx="101000" sy="101000" algn="ctr" rotWithShape="0">
              <a:schemeClr val="bg1">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Freeform 22">
            <a:extLst>
              <a:ext uri="{FF2B5EF4-FFF2-40B4-BE49-F238E27FC236}">
                <a16:creationId xmlns:a16="http://schemas.microsoft.com/office/drawing/2014/main" id="{56BF194A-642F-4C44-B953-B2B0A3DDA70D}"/>
              </a:ext>
            </a:extLst>
          </p:cNvPr>
          <p:cNvSpPr/>
          <p:nvPr/>
        </p:nvSpPr>
        <p:spPr>
          <a:xfrm>
            <a:off x="427161" y="458788"/>
            <a:ext cx="3183419" cy="3098899"/>
          </a:xfrm>
          <a:custGeom>
            <a:avLst/>
            <a:gdLst>
              <a:gd name="connsiteX0" fmla="*/ 2205375 w 3183419"/>
              <a:gd name="connsiteY0" fmla="*/ 0 h 3098899"/>
              <a:gd name="connsiteX1" fmla="*/ 3084838 w 3183419"/>
              <a:gd name="connsiteY1" fmla="*/ 0 h 3098899"/>
              <a:gd name="connsiteX2" fmla="*/ 3134271 w 3183419"/>
              <a:gd name="connsiteY2" fmla="*/ 192255 h 3098899"/>
              <a:gd name="connsiteX3" fmla="*/ 3183419 w 3183419"/>
              <a:gd name="connsiteY3" fmla="*/ 679790 h 3098899"/>
              <a:gd name="connsiteX4" fmla="*/ 764310 w 3183419"/>
              <a:gd name="connsiteY4" fmla="*/ 3098899 h 3098899"/>
              <a:gd name="connsiteX5" fmla="*/ 44941 w 3183419"/>
              <a:gd name="connsiteY5" fmla="*/ 2990141 h 3098899"/>
              <a:gd name="connsiteX6" fmla="*/ 0 w 3183419"/>
              <a:gd name="connsiteY6" fmla="*/ 2973692 h 3098899"/>
              <a:gd name="connsiteX7" fmla="*/ 0 w 3183419"/>
              <a:gd name="connsiteY7" fmla="*/ 2079621 h 3098899"/>
              <a:gd name="connsiteX8" fmla="*/ 4123 w 3183419"/>
              <a:gd name="connsiteY8" fmla="*/ 2082126 h 3098899"/>
              <a:gd name="connsiteX9" fmla="*/ 764310 w 3183419"/>
              <a:gd name="connsiteY9" fmla="*/ 2274612 h 3098899"/>
              <a:gd name="connsiteX10" fmla="*/ 2359132 w 3183419"/>
              <a:gd name="connsiteY10" fmla="*/ 679790 h 3098899"/>
              <a:gd name="connsiteX11" fmla="*/ 2233803 w 3183419"/>
              <a:gd name="connsiteY11" fmla="*/ 59014 h 309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3419" h="3098899">
                <a:moveTo>
                  <a:pt x="2205375" y="0"/>
                </a:moveTo>
                <a:lnTo>
                  <a:pt x="3084838" y="0"/>
                </a:lnTo>
                <a:lnTo>
                  <a:pt x="3134271" y="192255"/>
                </a:lnTo>
                <a:cubicBezTo>
                  <a:pt x="3166496" y="349734"/>
                  <a:pt x="3183419" y="512786"/>
                  <a:pt x="3183419" y="679790"/>
                </a:cubicBezTo>
                <a:cubicBezTo>
                  <a:pt x="3183419" y="2015827"/>
                  <a:pt x="2100347" y="3098899"/>
                  <a:pt x="764310" y="3098899"/>
                </a:cubicBezTo>
                <a:cubicBezTo>
                  <a:pt x="513803" y="3098899"/>
                  <a:pt x="272190" y="3060822"/>
                  <a:pt x="44941" y="2990141"/>
                </a:cubicBezTo>
                <a:lnTo>
                  <a:pt x="0" y="2973692"/>
                </a:lnTo>
                <a:lnTo>
                  <a:pt x="0" y="2079621"/>
                </a:lnTo>
                <a:lnTo>
                  <a:pt x="4123" y="2082126"/>
                </a:lnTo>
                <a:cubicBezTo>
                  <a:pt x="230099" y="2204883"/>
                  <a:pt x="489061" y="2274612"/>
                  <a:pt x="764310" y="2274612"/>
                </a:cubicBezTo>
                <a:cubicBezTo>
                  <a:pt x="1645106" y="2274612"/>
                  <a:pt x="2359132" y="1560586"/>
                  <a:pt x="2359132" y="679790"/>
                </a:cubicBezTo>
                <a:cubicBezTo>
                  <a:pt x="2359132" y="459591"/>
                  <a:pt x="2314506" y="249815"/>
                  <a:pt x="2233803" y="59014"/>
                </a:cubicBezTo>
                <a:close/>
              </a:path>
            </a:pathLst>
          </a:custGeom>
          <a:solidFill>
            <a:schemeClr val="bg1">
              <a:alpha val="238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7" name="Donut 16">
            <a:extLst>
              <a:ext uri="{FF2B5EF4-FFF2-40B4-BE49-F238E27FC236}">
                <a16:creationId xmlns:a16="http://schemas.microsoft.com/office/drawing/2014/main" id="{B4BB6397-EC42-BC48-A1B7-702106DBB22C}"/>
              </a:ext>
            </a:extLst>
          </p:cNvPr>
          <p:cNvSpPr/>
          <p:nvPr/>
        </p:nvSpPr>
        <p:spPr>
          <a:xfrm>
            <a:off x="9312515" y="4122277"/>
            <a:ext cx="1714997" cy="1714997"/>
          </a:xfrm>
          <a:prstGeom prst="donut">
            <a:avLst>
              <a:gd name="adj" fmla="val 162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E1F3DD8D-0B61-C642-8C23-104760EA7514}"/>
              </a:ext>
            </a:extLst>
          </p:cNvPr>
          <p:cNvSpPr/>
          <p:nvPr/>
        </p:nvSpPr>
        <p:spPr>
          <a:xfrm>
            <a:off x="8581421" y="1310787"/>
            <a:ext cx="867380" cy="867380"/>
          </a:xfrm>
          <a:prstGeom prst="donut">
            <a:avLst>
              <a:gd name="adj" fmla="val 1400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ED122850-2D10-E845-9A15-D419911FBDCD}"/>
              </a:ext>
            </a:extLst>
          </p:cNvPr>
          <p:cNvSpPr/>
          <p:nvPr/>
        </p:nvSpPr>
        <p:spPr>
          <a:xfrm>
            <a:off x="3301051" y="4979775"/>
            <a:ext cx="624609" cy="624609"/>
          </a:xfrm>
          <a:prstGeom prst="donut">
            <a:avLst>
              <a:gd name="adj" fmla="val 1400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84F6920D-4C52-1741-B3FB-44C0AB229916}"/>
              </a:ext>
            </a:extLst>
          </p:cNvPr>
          <p:cNvSpPr/>
          <p:nvPr/>
        </p:nvSpPr>
        <p:spPr>
          <a:xfrm>
            <a:off x="10520885" y="1939352"/>
            <a:ext cx="160638" cy="1606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DC0BDA8-D80F-3747-987D-DE4341FF7403}"/>
              </a:ext>
            </a:extLst>
          </p:cNvPr>
          <p:cNvSpPr/>
          <p:nvPr/>
        </p:nvSpPr>
        <p:spPr>
          <a:xfrm>
            <a:off x="1164557" y="4135137"/>
            <a:ext cx="160638" cy="1606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4B3FEBD-800E-5948-8C75-E8610352D993}"/>
              </a:ext>
            </a:extLst>
          </p:cNvPr>
          <p:cNvSpPr/>
          <p:nvPr/>
        </p:nvSpPr>
        <p:spPr>
          <a:xfrm>
            <a:off x="5357616" y="975926"/>
            <a:ext cx="160638" cy="1606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9618C1C-7E66-C542-BF9A-38D1E227E813}"/>
              </a:ext>
            </a:extLst>
          </p:cNvPr>
          <p:cNvSpPr/>
          <p:nvPr/>
        </p:nvSpPr>
        <p:spPr>
          <a:xfrm>
            <a:off x="9857920" y="4109344"/>
            <a:ext cx="4556868" cy="4556868"/>
          </a:xfrm>
          <a:prstGeom prst="ellipse">
            <a:avLst/>
          </a:prstGeom>
          <a:noFill/>
          <a:ln w="19050">
            <a:solidFill>
              <a:schemeClr val="bg1">
                <a:alpha val="44000"/>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3B25E53E-E618-6341-9F5E-73965687DF23}"/>
              </a:ext>
            </a:extLst>
          </p:cNvPr>
          <p:cNvSpPr/>
          <p:nvPr/>
        </p:nvSpPr>
        <p:spPr>
          <a:xfrm>
            <a:off x="10374663" y="4626087"/>
            <a:ext cx="3523383" cy="3523383"/>
          </a:xfrm>
          <a:prstGeom prst="ellipse">
            <a:avLst/>
          </a:prstGeom>
          <a:noFill/>
          <a:ln w="19050">
            <a:solidFill>
              <a:schemeClr val="bg1">
                <a:alpha val="44000"/>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EE29FF36-8DCD-AF46-8767-55790EE5CD2C}"/>
              </a:ext>
            </a:extLst>
          </p:cNvPr>
          <p:cNvSpPr/>
          <p:nvPr/>
        </p:nvSpPr>
        <p:spPr>
          <a:xfrm>
            <a:off x="10876960" y="5128384"/>
            <a:ext cx="2518788" cy="2518788"/>
          </a:xfrm>
          <a:prstGeom prst="ellipse">
            <a:avLst/>
          </a:prstGeom>
          <a:noFill/>
          <a:ln w="19050">
            <a:solidFill>
              <a:schemeClr val="bg1">
                <a:alpha val="44000"/>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07AF5878-E256-7744-842F-44BB505FBE47}"/>
              </a:ext>
            </a:extLst>
          </p:cNvPr>
          <p:cNvSpPr/>
          <p:nvPr/>
        </p:nvSpPr>
        <p:spPr>
          <a:xfrm>
            <a:off x="11286978" y="5538402"/>
            <a:ext cx="1698752" cy="1698752"/>
          </a:xfrm>
          <a:prstGeom prst="ellipse">
            <a:avLst/>
          </a:prstGeom>
          <a:noFill/>
          <a:ln w="19050">
            <a:solidFill>
              <a:schemeClr val="bg1">
                <a:alpha val="44000"/>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C749AA58-7F4C-8744-A44F-A3CA029857A7}"/>
              </a:ext>
            </a:extLst>
          </p:cNvPr>
          <p:cNvSpPr txBox="1"/>
          <p:nvPr/>
        </p:nvSpPr>
        <p:spPr>
          <a:xfrm>
            <a:off x="4786987" y="2560126"/>
            <a:ext cx="2618025" cy="707886"/>
          </a:xfrm>
          <a:prstGeom prst="rect">
            <a:avLst/>
          </a:prstGeom>
          <a:noFill/>
        </p:spPr>
        <p:txBody>
          <a:bodyPr wrap="none" rtlCol="0">
            <a:spAutoFit/>
          </a:bodyPr>
          <a:lstStyle/>
          <a:p>
            <a:pPr algn="ctr"/>
            <a:r>
              <a:rPr lang="en-US" sz="4000" spc="600" dirty="0">
                <a:solidFill>
                  <a:schemeClr val="bg1"/>
                </a:solidFill>
              </a:rPr>
              <a:t>DIGITAL</a:t>
            </a:r>
            <a:endParaRPr lang="en-US" sz="4000" b="1" spc="600" dirty="0">
              <a:solidFill>
                <a:schemeClr val="bg1"/>
              </a:solidFill>
            </a:endParaRPr>
          </a:p>
        </p:txBody>
      </p:sp>
      <p:sp>
        <p:nvSpPr>
          <p:cNvPr id="26" name="TextBox 25">
            <a:extLst>
              <a:ext uri="{FF2B5EF4-FFF2-40B4-BE49-F238E27FC236}">
                <a16:creationId xmlns:a16="http://schemas.microsoft.com/office/drawing/2014/main" id="{3FB0DD29-8E15-F342-B6EC-0FF51160BEAC}"/>
              </a:ext>
            </a:extLst>
          </p:cNvPr>
          <p:cNvSpPr txBox="1"/>
          <p:nvPr/>
        </p:nvSpPr>
        <p:spPr>
          <a:xfrm>
            <a:off x="4788471" y="3312933"/>
            <a:ext cx="2727029" cy="584775"/>
          </a:xfrm>
          <a:prstGeom prst="rect">
            <a:avLst/>
          </a:prstGeom>
          <a:noFill/>
        </p:spPr>
        <p:txBody>
          <a:bodyPr wrap="none" rtlCol="0">
            <a:spAutoFit/>
          </a:bodyPr>
          <a:lstStyle/>
          <a:p>
            <a:pPr algn="ctr"/>
            <a:r>
              <a:rPr lang="en-US" sz="3200" spc="600" dirty="0">
                <a:solidFill>
                  <a:schemeClr val="bg1"/>
                </a:solidFill>
              </a:rPr>
              <a:t>STRATEGY</a:t>
            </a:r>
          </a:p>
        </p:txBody>
      </p:sp>
    </p:spTree>
    <p:extLst>
      <p:ext uri="{BB962C8B-B14F-4D97-AF65-F5344CB8AC3E}">
        <p14:creationId xmlns:p14="http://schemas.microsoft.com/office/powerpoint/2010/main" val="237313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5000" fill="hold"/>
                                        <p:tgtEl>
                                          <p:spTgt spid="20"/>
                                        </p:tgtEl>
                                      </p:cBhvr>
                                      <p:by x="130000" y="130000"/>
                                    </p:animScale>
                                  </p:childTnLst>
                                </p:cTn>
                              </p:par>
                              <p:par>
                                <p:cTn id="7" presetID="6" presetClass="emph" presetSubtype="0" repeatCount="indefinite" autoRev="1" fill="hold" grpId="0" nodeType="withEffect">
                                  <p:stCondLst>
                                    <p:cond delay="0"/>
                                  </p:stCondLst>
                                  <p:endCondLst>
                                    <p:cond evt="onNext" delay="0">
                                      <p:tgtEl>
                                        <p:sldTgt/>
                                      </p:tgtEl>
                                    </p:cond>
                                  </p:endCondLst>
                                  <p:childTnLst>
                                    <p:animScale>
                                      <p:cBhvr>
                                        <p:cTn id="8" dur="5000" fill="hold"/>
                                        <p:tgtEl>
                                          <p:spTgt spid="19"/>
                                        </p:tgtEl>
                                      </p:cBhvr>
                                      <p:by x="70000" y="70000"/>
                                    </p:animScale>
                                  </p:childTnLst>
                                </p:cTn>
                              </p:par>
                              <p:par>
                                <p:cTn id="9" presetID="6" presetClass="emph" presetSubtype="0" repeatCount="indefinite" autoRev="1" fill="hold" grpId="0" nodeType="withEffect">
                                  <p:stCondLst>
                                    <p:cond delay="0"/>
                                  </p:stCondLst>
                                  <p:endCondLst>
                                    <p:cond evt="onNext" delay="0">
                                      <p:tgtEl>
                                        <p:sldTgt/>
                                      </p:tgtEl>
                                    </p:cond>
                                  </p:endCondLst>
                                  <p:childTnLst>
                                    <p:animScale>
                                      <p:cBhvr>
                                        <p:cTn id="10" dur="5000" fill="hold"/>
                                        <p:tgtEl>
                                          <p:spTgt spid="18"/>
                                        </p:tgtEl>
                                      </p:cBhvr>
                                      <p:by x="130000" y="130000"/>
                                    </p:animScale>
                                  </p:childTnLst>
                                </p:cTn>
                              </p:par>
                              <p:par>
                                <p:cTn id="11" presetID="6" presetClass="emph" presetSubtype="0" repeatCount="indefinite" autoRev="1" fill="hold" grpId="0" nodeType="withEffect">
                                  <p:stCondLst>
                                    <p:cond delay="0"/>
                                  </p:stCondLst>
                                  <p:endCondLst>
                                    <p:cond evt="onNext" delay="0">
                                      <p:tgtEl>
                                        <p:sldTgt/>
                                      </p:tgtEl>
                                    </p:cond>
                                  </p:endCondLst>
                                  <p:childTnLst>
                                    <p:animScale>
                                      <p:cBhvr>
                                        <p:cTn id="12" dur="5000" fill="hold"/>
                                        <p:tgtEl>
                                          <p:spTgt spid="16"/>
                                        </p:tgtEl>
                                      </p:cBhvr>
                                      <p:by x="70000" y="70000"/>
                                    </p:animScale>
                                  </p:childTnLst>
                                </p:cTn>
                              </p:par>
                              <p:par>
                                <p:cTn id="13" presetID="6" presetClass="emph" presetSubtype="0" repeatCount="indefinite" autoRev="1" fill="hold" grpId="0" nodeType="withEffect">
                                  <p:stCondLst>
                                    <p:cond delay="0"/>
                                  </p:stCondLst>
                                  <p:endCondLst>
                                    <p:cond evt="onNext" delay="0">
                                      <p:tgtEl>
                                        <p:sldTgt/>
                                      </p:tgtEl>
                                    </p:cond>
                                  </p:endCondLst>
                                  <p:childTnLst>
                                    <p:animScale>
                                      <p:cBhvr>
                                        <p:cTn id="14" dur="5000" fill="hold"/>
                                        <p:tgtEl>
                                          <p:spTgt spid="25"/>
                                        </p:tgtEl>
                                      </p:cBhvr>
                                      <p:by x="130000" y="130000"/>
                                    </p:animScale>
                                  </p:childTnLst>
                                </p:cTn>
                              </p:par>
                              <p:par>
                                <p:cTn id="15" presetID="6" presetClass="emph" presetSubtype="0" repeatCount="indefinite" autoRev="1" fill="hold" grpId="0" nodeType="withEffect">
                                  <p:stCondLst>
                                    <p:cond delay="0"/>
                                  </p:stCondLst>
                                  <p:endCondLst>
                                    <p:cond evt="onNext" delay="0">
                                      <p:tgtEl>
                                        <p:sldTgt/>
                                      </p:tgtEl>
                                    </p:cond>
                                  </p:endCondLst>
                                  <p:childTnLst>
                                    <p:animScale>
                                      <p:cBhvr>
                                        <p:cTn id="16" dur="5000" fill="hold"/>
                                        <p:tgtEl>
                                          <p:spTgt spid="24"/>
                                        </p:tgtEl>
                                      </p:cBhvr>
                                      <p:by x="70000" y="70000"/>
                                    </p:animScale>
                                  </p:childTnLst>
                                </p:cTn>
                              </p:par>
                              <p:par>
                                <p:cTn id="17" presetID="6" presetClass="emph" presetSubtype="0" repeatCount="indefinite" autoRev="1" fill="hold" grpId="0" nodeType="withEffect">
                                  <p:stCondLst>
                                    <p:cond delay="0"/>
                                  </p:stCondLst>
                                  <p:endCondLst>
                                    <p:cond evt="onNext" delay="0">
                                      <p:tgtEl>
                                        <p:sldTgt/>
                                      </p:tgtEl>
                                    </p:cond>
                                  </p:endCondLst>
                                  <p:childTnLst>
                                    <p:animScale>
                                      <p:cBhvr>
                                        <p:cTn id="18" dur="5000" fill="hold"/>
                                        <p:tgtEl>
                                          <p:spTgt spid="22"/>
                                        </p:tgtEl>
                                      </p:cBhvr>
                                      <p:by x="130000" y="130000"/>
                                    </p:animScale>
                                  </p:childTnLst>
                                </p:cTn>
                              </p:par>
                              <p:par>
                                <p:cTn id="19" presetID="6" presetClass="emph" presetSubtype="0" repeatCount="indefinite" autoRev="1" fill="hold" grpId="0" nodeType="withEffect">
                                  <p:stCondLst>
                                    <p:cond delay="0"/>
                                  </p:stCondLst>
                                  <p:endCondLst>
                                    <p:cond evt="onNext" delay="0">
                                      <p:tgtEl>
                                        <p:sldTgt/>
                                      </p:tgtEl>
                                    </p:cond>
                                  </p:endCondLst>
                                  <p:childTnLst>
                                    <p:animScale>
                                      <p:cBhvr>
                                        <p:cTn id="20" dur="5000" fill="hold"/>
                                        <p:tgtEl>
                                          <p:spTgt spid="21"/>
                                        </p:tgtEl>
                                      </p:cBhvr>
                                      <p:by x="70000" y="70000"/>
                                    </p:animScale>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3000"/>
                                        <p:tgtEl>
                                          <p:spTgt spid="23"/>
                                        </p:tgtEl>
                                      </p:cBhvr>
                                    </p:animEffect>
                                  </p:childTnLst>
                                </p:cTn>
                              </p:par>
                              <p:par>
                                <p:cTn id="24" presetID="2" presetClass="entr" presetSubtype="4" decel="5000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3000" fill="hold"/>
                                        <p:tgtEl>
                                          <p:spTgt spid="17"/>
                                        </p:tgtEl>
                                        <p:attrNameLst>
                                          <p:attrName>ppt_x</p:attrName>
                                        </p:attrNameLst>
                                      </p:cBhvr>
                                      <p:tavLst>
                                        <p:tav tm="0">
                                          <p:val>
                                            <p:strVal val="#ppt_x"/>
                                          </p:val>
                                        </p:tav>
                                        <p:tav tm="100000">
                                          <p:val>
                                            <p:strVal val="#ppt_x"/>
                                          </p:val>
                                        </p:tav>
                                      </p:tavLst>
                                    </p:anim>
                                    <p:anim calcmode="lin" valueType="num">
                                      <p:cBhvr additive="base">
                                        <p:cTn id="27" dur="3000" fill="hold"/>
                                        <p:tgtEl>
                                          <p:spTgt spid="17"/>
                                        </p:tgtEl>
                                        <p:attrNameLst>
                                          <p:attrName>ppt_y</p:attrName>
                                        </p:attrNameLst>
                                      </p:cBhvr>
                                      <p:tavLst>
                                        <p:tav tm="0">
                                          <p:val>
                                            <p:strVal val="1+#ppt_h/2"/>
                                          </p:val>
                                        </p:tav>
                                        <p:tav tm="100000">
                                          <p:val>
                                            <p:strVal val="#ppt_y"/>
                                          </p:val>
                                        </p:tav>
                                      </p:tavLst>
                                    </p:anim>
                                  </p:childTnLst>
                                </p:cTn>
                              </p:par>
                              <p:par>
                                <p:cTn id="28" presetID="2" presetClass="entr" presetSubtype="4" decel="5000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3000" fill="hold"/>
                                        <p:tgtEl>
                                          <p:spTgt spid="10"/>
                                        </p:tgtEl>
                                        <p:attrNameLst>
                                          <p:attrName>ppt_x</p:attrName>
                                        </p:attrNameLst>
                                      </p:cBhvr>
                                      <p:tavLst>
                                        <p:tav tm="0">
                                          <p:val>
                                            <p:strVal val="#ppt_x"/>
                                          </p:val>
                                        </p:tav>
                                        <p:tav tm="100000">
                                          <p:val>
                                            <p:strVal val="#ppt_x"/>
                                          </p:val>
                                        </p:tav>
                                      </p:tavLst>
                                    </p:anim>
                                    <p:anim calcmode="lin" valueType="num">
                                      <p:cBhvr additive="base">
                                        <p:cTn id="31" dur="3000" fill="hold"/>
                                        <p:tgtEl>
                                          <p:spTgt spid="10"/>
                                        </p:tgtEl>
                                        <p:attrNameLst>
                                          <p:attrName>ppt_y</p:attrName>
                                        </p:attrNameLst>
                                      </p:cBhvr>
                                      <p:tavLst>
                                        <p:tav tm="0">
                                          <p:val>
                                            <p:strVal val="1+#ppt_h/2"/>
                                          </p:val>
                                        </p:tav>
                                        <p:tav tm="100000">
                                          <p:val>
                                            <p:strVal val="#ppt_y"/>
                                          </p:val>
                                        </p:tav>
                                      </p:tavLst>
                                    </p:anim>
                                  </p:childTnLst>
                                </p:cTn>
                              </p:par>
                              <p:par>
                                <p:cTn id="32" presetID="2" presetClass="entr" presetSubtype="4" decel="5000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0" fill="hold"/>
                                        <p:tgtEl>
                                          <p:spTgt spid="9"/>
                                        </p:tgtEl>
                                        <p:attrNameLst>
                                          <p:attrName>ppt_x</p:attrName>
                                        </p:attrNameLst>
                                      </p:cBhvr>
                                      <p:tavLst>
                                        <p:tav tm="0">
                                          <p:val>
                                            <p:strVal val="#ppt_x"/>
                                          </p:val>
                                        </p:tav>
                                        <p:tav tm="100000">
                                          <p:val>
                                            <p:strVal val="#ppt_x"/>
                                          </p:val>
                                        </p:tav>
                                      </p:tavLst>
                                    </p:anim>
                                    <p:anim calcmode="lin" valueType="num">
                                      <p:cBhvr additive="base">
                                        <p:cTn id="35" dur="5000" fill="hold"/>
                                        <p:tgtEl>
                                          <p:spTgt spid="9"/>
                                        </p:tgtEl>
                                        <p:attrNameLst>
                                          <p:attrName>ppt_y</p:attrName>
                                        </p:attrNameLst>
                                      </p:cBhvr>
                                      <p:tavLst>
                                        <p:tav tm="0">
                                          <p:val>
                                            <p:strVal val="1+#ppt_h/2"/>
                                          </p:val>
                                        </p:tav>
                                        <p:tav tm="100000">
                                          <p:val>
                                            <p:strVal val="#ppt_y"/>
                                          </p:val>
                                        </p:tav>
                                      </p:tavLst>
                                    </p:anim>
                                  </p:childTnLst>
                                </p:cTn>
                              </p:par>
                              <p:par>
                                <p:cTn id="36" presetID="6" presetClass="emph" presetSubtype="0" repeatCount="indefinite" autoRev="1" fill="hold" grpId="0" nodeType="withEffect">
                                  <p:stCondLst>
                                    <p:cond delay="0"/>
                                  </p:stCondLst>
                                  <p:endCondLst>
                                    <p:cond evt="onNext" delay="0">
                                      <p:tgtEl>
                                        <p:sldTgt/>
                                      </p:tgtEl>
                                    </p:cond>
                                  </p:endCondLst>
                                  <p:childTnLst>
                                    <p:animScale>
                                      <p:cBhvr>
                                        <p:cTn id="37" dur="2000" fill="hold"/>
                                        <p:tgtEl>
                                          <p:spTgt spid="12"/>
                                        </p:tgtEl>
                                      </p:cBhvr>
                                      <p:by x="150000" y="150000"/>
                                    </p:animScale>
                                  </p:childTnLst>
                                </p:cTn>
                              </p:par>
                              <p:par>
                                <p:cTn id="38" presetID="6" presetClass="emph" presetSubtype="0" repeatCount="indefinite" autoRev="1" fill="hold" grpId="0" nodeType="withEffect">
                                  <p:stCondLst>
                                    <p:cond delay="0"/>
                                  </p:stCondLst>
                                  <p:endCondLst>
                                    <p:cond evt="onNext" delay="0">
                                      <p:tgtEl>
                                        <p:sldTgt/>
                                      </p:tgtEl>
                                    </p:cond>
                                  </p:endCondLst>
                                  <p:childTnLst>
                                    <p:animScale>
                                      <p:cBhvr>
                                        <p:cTn id="39" dur="2000" fill="hold"/>
                                        <p:tgtEl>
                                          <p:spTgt spid="4"/>
                                        </p:tgtEl>
                                      </p:cBhvr>
                                      <p:by x="150000" y="150000"/>
                                    </p:animScale>
                                  </p:childTnLst>
                                </p:cTn>
                              </p:par>
                              <p:par>
                                <p:cTn id="40" presetID="6" presetClass="emph" presetSubtype="0" repeatCount="indefinite" autoRev="1" fill="hold" grpId="0" nodeType="withEffect">
                                  <p:stCondLst>
                                    <p:cond delay="0"/>
                                  </p:stCondLst>
                                  <p:endCondLst>
                                    <p:cond evt="onNext" delay="0">
                                      <p:tgtEl>
                                        <p:sldTgt/>
                                      </p:tgtEl>
                                    </p:cond>
                                  </p:endCondLst>
                                  <p:childTnLst>
                                    <p:animScale>
                                      <p:cBhvr>
                                        <p:cTn id="41" dur="2000" fill="hold"/>
                                        <p:tgtEl>
                                          <p:spTgt spid="11"/>
                                        </p:tgtEl>
                                      </p:cBhvr>
                                      <p:by x="150000" y="150000"/>
                                    </p:animScale>
                                  </p:childTnLst>
                                </p:cTn>
                              </p:par>
                              <p:par>
                                <p:cTn id="42" presetID="16" presetClass="entr" presetSubtype="37"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arn(outVertical)">
                                      <p:cBhvr>
                                        <p:cTn id="44" dur="1500"/>
                                        <p:tgtEl>
                                          <p:spTgt spid="3"/>
                                        </p:tgtEl>
                                      </p:cBhvr>
                                    </p:animEffect>
                                  </p:childTnLst>
                                </p:cTn>
                              </p:par>
                              <p:par>
                                <p:cTn id="45" presetID="16" presetClass="entr" presetSubtype="37" fill="hold" grpId="0"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barn(outVertical)">
                                      <p:cBhvr>
                                        <p:cTn id="47"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3" grpId="0" animBg="1"/>
      <p:bldP spid="17" grpId="0" animBg="1"/>
      <p:bldP spid="9" grpId="0" animBg="1"/>
      <p:bldP spid="10" grpId="0" animBg="1"/>
      <p:bldP spid="4" grpId="0" animBg="1"/>
      <p:bldP spid="11" grpId="0" animBg="1"/>
      <p:bldP spid="12" grpId="0" animBg="1"/>
      <p:bldP spid="16" grpId="0" animBg="1"/>
      <p:bldP spid="18" grpId="0" animBg="1"/>
      <p:bldP spid="19" grpId="0" animBg="1"/>
      <p:bldP spid="20" grpId="0" animBg="1"/>
      <p:bldP spid="3"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B2C4E"/>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978298CB-1890-A24D-B209-09201A8D0DC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43" name="Rectangle: Rounded Corners 1">
            <a:extLst>
              <a:ext uri="{FF2B5EF4-FFF2-40B4-BE49-F238E27FC236}">
                <a16:creationId xmlns:a16="http://schemas.microsoft.com/office/drawing/2014/main" id="{39FA1984-F50C-364A-A33A-8BD2F58B5365}"/>
              </a:ext>
            </a:extLst>
          </p:cNvPr>
          <p:cNvSpPr/>
          <p:nvPr/>
        </p:nvSpPr>
        <p:spPr>
          <a:xfrm>
            <a:off x="386201" y="224724"/>
            <a:ext cx="5025554" cy="6408552"/>
          </a:xfrm>
          <a:prstGeom prst="roundRect">
            <a:avLst>
              <a:gd name="adj" fmla="val 0"/>
            </a:avLst>
          </a:prstGeom>
          <a:pattFill prst="pct5">
            <a:fgClr>
              <a:schemeClr val="accent3"/>
            </a:fgClr>
            <a:bgClr>
              <a:srgbClr val="F2F2F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9" name="Rectangle: Rounded Corners 1">
            <a:extLst>
              <a:ext uri="{FF2B5EF4-FFF2-40B4-BE49-F238E27FC236}">
                <a16:creationId xmlns:a16="http://schemas.microsoft.com/office/drawing/2014/main" id="{8B5EB007-7897-0246-9962-053E32604A20}"/>
              </a:ext>
            </a:extLst>
          </p:cNvPr>
          <p:cNvSpPr/>
          <p:nvPr/>
        </p:nvSpPr>
        <p:spPr>
          <a:xfrm>
            <a:off x="974011" y="852798"/>
            <a:ext cx="3849934" cy="5152405"/>
          </a:xfrm>
          <a:prstGeom prst="roundRect">
            <a:avLst>
              <a:gd name="adj" fmla="val 4837"/>
            </a:avLst>
          </a:prstGeom>
          <a:solidFill>
            <a:srgbClr val="E9FF06"/>
          </a:solidFill>
          <a:ln>
            <a:noFill/>
          </a:ln>
          <a:effectLst>
            <a:outerShdw blurRad="2540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8" name="Freeform: Shape 31">
            <a:extLst>
              <a:ext uri="{FF2B5EF4-FFF2-40B4-BE49-F238E27FC236}">
                <a16:creationId xmlns:a16="http://schemas.microsoft.com/office/drawing/2014/main" id="{CB664CB4-2B1C-EF48-9529-F9DEAA9DC55A}"/>
              </a:ext>
            </a:extLst>
          </p:cNvPr>
          <p:cNvSpPr/>
          <p:nvPr/>
        </p:nvSpPr>
        <p:spPr>
          <a:xfrm>
            <a:off x="11109221" y="644041"/>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a:gsLst>
              <a:gs pos="0">
                <a:schemeClr val="bg1">
                  <a:lumMod val="75000"/>
                </a:schemeClr>
              </a:gs>
              <a:gs pos="100000">
                <a:schemeClr val="bg1">
                  <a:lumMod val="8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8" name="TextBox 7">
            <a:extLst>
              <a:ext uri="{FF2B5EF4-FFF2-40B4-BE49-F238E27FC236}">
                <a16:creationId xmlns:a16="http://schemas.microsoft.com/office/drawing/2014/main" id="{BADB7752-B576-1249-BD89-2599BE5CED5B}"/>
              </a:ext>
            </a:extLst>
          </p:cNvPr>
          <p:cNvSpPr txBox="1"/>
          <p:nvPr/>
        </p:nvSpPr>
        <p:spPr>
          <a:xfrm>
            <a:off x="6303751" y="2172988"/>
            <a:ext cx="4668112" cy="373885"/>
          </a:xfrm>
          <a:prstGeom prst="rect">
            <a:avLst/>
          </a:prstGeom>
          <a:noFill/>
        </p:spPr>
        <p:txBody>
          <a:bodyPr wrap="square" rtlCol="0">
            <a:spAutoFit/>
          </a:bodyPr>
          <a:lstStyle/>
          <a:p>
            <a:pPr>
              <a:lnSpc>
                <a:spcPct val="150000"/>
              </a:lnSpc>
              <a:spcAft>
                <a:spcPts val="1200"/>
              </a:spcAft>
            </a:pPr>
            <a:r>
              <a:rPr lang="en-US" sz="1400" b="1" dirty="0">
                <a:solidFill>
                  <a:schemeClr val="bg1"/>
                </a:solidFill>
                <a:latin typeface="Century Gothic" panose="020B0502020202020204" pitchFamily="34" charset="0"/>
              </a:rPr>
              <a:t>Depiction of Integrity score needs to be elevated</a:t>
            </a:r>
          </a:p>
        </p:txBody>
      </p:sp>
      <p:sp>
        <p:nvSpPr>
          <p:cNvPr id="12" name="TextBox 11">
            <a:extLst>
              <a:ext uri="{FF2B5EF4-FFF2-40B4-BE49-F238E27FC236}">
                <a16:creationId xmlns:a16="http://schemas.microsoft.com/office/drawing/2014/main" id="{1DDD64B9-388A-E343-BCAA-79B42E861242}"/>
              </a:ext>
            </a:extLst>
          </p:cNvPr>
          <p:cNvSpPr txBox="1"/>
          <p:nvPr/>
        </p:nvSpPr>
        <p:spPr>
          <a:xfrm>
            <a:off x="6273934" y="729628"/>
            <a:ext cx="3824223" cy="697050"/>
          </a:xfrm>
          <a:prstGeom prst="rect">
            <a:avLst/>
          </a:prstGeom>
          <a:noFill/>
        </p:spPr>
        <p:txBody>
          <a:bodyPr wrap="square" rtlCol="0">
            <a:spAutoFit/>
          </a:bodyPr>
          <a:lstStyle/>
          <a:p>
            <a:pPr>
              <a:lnSpc>
                <a:spcPct val="150000"/>
              </a:lnSpc>
              <a:spcAft>
                <a:spcPts val="1200"/>
              </a:spcAft>
            </a:pPr>
            <a:r>
              <a:rPr lang="en-US" sz="1400" b="1" dirty="0">
                <a:solidFill>
                  <a:schemeClr val="bg1"/>
                </a:solidFill>
                <a:latin typeface="Century Gothic" panose="020B0502020202020204" pitchFamily="34" charset="0"/>
              </a:rPr>
              <a:t>Rethink Color scheme for the APP: E.g.: Analogous, Triadic etc.</a:t>
            </a:r>
          </a:p>
        </p:txBody>
      </p:sp>
      <p:sp>
        <p:nvSpPr>
          <p:cNvPr id="15" name="TextBox 14">
            <a:extLst>
              <a:ext uri="{FF2B5EF4-FFF2-40B4-BE49-F238E27FC236}">
                <a16:creationId xmlns:a16="http://schemas.microsoft.com/office/drawing/2014/main" id="{C907FDAA-DDB4-A140-B6C4-68574685D530}"/>
              </a:ext>
            </a:extLst>
          </p:cNvPr>
          <p:cNvSpPr txBox="1"/>
          <p:nvPr/>
        </p:nvSpPr>
        <p:spPr>
          <a:xfrm>
            <a:off x="6273934" y="1461692"/>
            <a:ext cx="4668112" cy="373885"/>
          </a:xfrm>
          <a:prstGeom prst="rect">
            <a:avLst/>
          </a:prstGeom>
          <a:noFill/>
        </p:spPr>
        <p:txBody>
          <a:bodyPr wrap="square" rtlCol="0">
            <a:spAutoFit/>
          </a:bodyPr>
          <a:lstStyle/>
          <a:p>
            <a:pPr>
              <a:lnSpc>
                <a:spcPct val="150000"/>
              </a:lnSpc>
              <a:spcAft>
                <a:spcPts val="1200"/>
              </a:spcAft>
            </a:pPr>
            <a:r>
              <a:rPr lang="en-US" sz="1400" b="1" dirty="0">
                <a:solidFill>
                  <a:schemeClr val="bg1"/>
                </a:solidFill>
                <a:latin typeface="Century Gothic" panose="020B0502020202020204" pitchFamily="34" charset="0"/>
              </a:rPr>
              <a:t>Add ability to rate or review the Stories</a:t>
            </a:r>
          </a:p>
        </p:txBody>
      </p:sp>
      <p:sp>
        <p:nvSpPr>
          <p:cNvPr id="44" name="Oval 43">
            <a:extLst>
              <a:ext uri="{FF2B5EF4-FFF2-40B4-BE49-F238E27FC236}">
                <a16:creationId xmlns:a16="http://schemas.microsoft.com/office/drawing/2014/main" id="{8F20BB8F-3A9D-AE42-8544-94BB181AF7C0}"/>
              </a:ext>
            </a:extLst>
          </p:cNvPr>
          <p:cNvSpPr/>
          <p:nvPr/>
        </p:nvSpPr>
        <p:spPr>
          <a:xfrm>
            <a:off x="420589" y="4879495"/>
            <a:ext cx="1119034" cy="1119034"/>
          </a:xfrm>
          <a:prstGeom prst="ellipse">
            <a:avLst/>
          </a:prstGeom>
          <a:gradFill>
            <a:gsLst>
              <a:gs pos="0">
                <a:schemeClr val="accent4"/>
              </a:gs>
              <a:gs pos="100000">
                <a:schemeClr val="accent5"/>
              </a:gs>
            </a:gsLst>
            <a:lin ang="13500000" scaled="1"/>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9">
            <a:extLst>
              <a:ext uri="{FF2B5EF4-FFF2-40B4-BE49-F238E27FC236}">
                <a16:creationId xmlns:a16="http://schemas.microsoft.com/office/drawing/2014/main" id="{7E14FE30-96F8-F749-9D0C-070B4C2C30BF}"/>
              </a:ext>
            </a:extLst>
          </p:cNvPr>
          <p:cNvSpPr/>
          <p:nvPr/>
        </p:nvSpPr>
        <p:spPr>
          <a:xfrm rot="18900000">
            <a:off x="11230600" y="5143892"/>
            <a:ext cx="394982" cy="161330"/>
          </a:xfrm>
          <a:prstGeom prst="roundRect">
            <a:avLst>
              <a:gd name="adj" fmla="val 5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3928E22F-7D3B-E846-947E-97C5006E1AC6}"/>
              </a:ext>
            </a:extLst>
          </p:cNvPr>
          <p:cNvSpPr/>
          <p:nvPr/>
        </p:nvSpPr>
        <p:spPr>
          <a:xfrm>
            <a:off x="11643439" y="6321357"/>
            <a:ext cx="349820" cy="349820"/>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DB1374E-AB8C-254A-A94B-FBA54FDCDAA1}"/>
              </a:ext>
            </a:extLst>
          </p:cNvPr>
          <p:cNvGrpSpPr/>
          <p:nvPr/>
        </p:nvGrpSpPr>
        <p:grpSpPr>
          <a:xfrm>
            <a:off x="5026759" y="908355"/>
            <a:ext cx="1155809" cy="2845826"/>
            <a:chOff x="4797585" y="1925035"/>
            <a:chExt cx="1155809" cy="3398149"/>
          </a:xfrm>
        </p:grpSpPr>
        <p:sp>
          <p:nvSpPr>
            <p:cNvPr id="3" name="Rectangle: Rounded Corners 27">
              <a:extLst>
                <a:ext uri="{FF2B5EF4-FFF2-40B4-BE49-F238E27FC236}">
                  <a16:creationId xmlns:a16="http://schemas.microsoft.com/office/drawing/2014/main" id="{3EC2FD28-5B5A-544C-BB56-65B3B8DC9528}"/>
                </a:ext>
              </a:extLst>
            </p:cNvPr>
            <p:cNvSpPr/>
            <p:nvPr/>
          </p:nvSpPr>
          <p:spPr>
            <a:xfrm>
              <a:off x="4797585" y="1925035"/>
              <a:ext cx="1080000" cy="45719"/>
            </a:xfrm>
            <a:prstGeom prst="roundRect">
              <a:avLst>
                <a:gd name="adj" fmla="val 50000"/>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8">
              <a:extLst>
                <a:ext uri="{FF2B5EF4-FFF2-40B4-BE49-F238E27FC236}">
                  <a16:creationId xmlns:a16="http://schemas.microsoft.com/office/drawing/2014/main" id="{85B76958-52BE-C84F-BF12-B3FEBA73450B}"/>
                </a:ext>
              </a:extLst>
            </p:cNvPr>
            <p:cNvSpPr/>
            <p:nvPr/>
          </p:nvSpPr>
          <p:spPr>
            <a:xfrm>
              <a:off x="4822879" y="2786130"/>
              <a:ext cx="1080000" cy="45719"/>
            </a:xfrm>
            <a:prstGeom prst="roundRect">
              <a:avLst>
                <a:gd name="adj" fmla="val 50000"/>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9">
              <a:extLst>
                <a:ext uri="{FF2B5EF4-FFF2-40B4-BE49-F238E27FC236}">
                  <a16:creationId xmlns:a16="http://schemas.microsoft.com/office/drawing/2014/main" id="{EA22A7FE-F481-E447-B4F1-6090B3D2766A}"/>
                </a:ext>
              </a:extLst>
            </p:cNvPr>
            <p:cNvSpPr/>
            <p:nvPr/>
          </p:nvSpPr>
          <p:spPr>
            <a:xfrm>
              <a:off x="4873394" y="3684680"/>
              <a:ext cx="1080000" cy="45719"/>
            </a:xfrm>
            <a:prstGeom prst="roundRect">
              <a:avLst>
                <a:gd name="adj" fmla="val 50000"/>
              </a:avLst>
            </a:prstGeom>
            <a:gradFill>
              <a:gsLst>
                <a:gs pos="0">
                  <a:schemeClr val="accent1"/>
                </a:gs>
                <a:gs pos="100000">
                  <a:schemeClr val="accent3"/>
                </a:gs>
              </a:gsLst>
              <a:lin ang="13500000" scaled="1"/>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28">
              <a:extLst>
                <a:ext uri="{FF2B5EF4-FFF2-40B4-BE49-F238E27FC236}">
                  <a16:creationId xmlns:a16="http://schemas.microsoft.com/office/drawing/2014/main" id="{C598B897-2A74-BB43-9BE1-0545D6B3AEFE}"/>
                </a:ext>
              </a:extLst>
            </p:cNvPr>
            <p:cNvSpPr/>
            <p:nvPr/>
          </p:nvSpPr>
          <p:spPr>
            <a:xfrm>
              <a:off x="4873394" y="4431451"/>
              <a:ext cx="1080000" cy="45719"/>
            </a:xfrm>
            <a:prstGeom prst="roundRect">
              <a:avLst>
                <a:gd name="adj" fmla="val 50000"/>
              </a:avLst>
            </a:prstGeom>
            <a:gradFill>
              <a:gsLst>
                <a:gs pos="0">
                  <a:schemeClr val="accent1"/>
                </a:gs>
                <a:gs pos="100000">
                  <a:schemeClr val="accent3"/>
                </a:gs>
              </a:gsLst>
              <a:lin ang="13500000" scaled="1"/>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29">
              <a:extLst>
                <a:ext uri="{FF2B5EF4-FFF2-40B4-BE49-F238E27FC236}">
                  <a16:creationId xmlns:a16="http://schemas.microsoft.com/office/drawing/2014/main" id="{D1F44084-8DBD-2A4C-9CB1-5613F0234082}"/>
                </a:ext>
              </a:extLst>
            </p:cNvPr>
            <p:cNvSpPr/>
            <p:nvPr/>
          </p:nvSpPr>
          <p:spPr>
            <a:xfrm>
              <a:off x="4873394" y="5277465"/>
              <a:ext cx="1080000" cy="45719"/>
            </a:xfrm>
            <a:prstGeom prst="roundRect">
              <a:avLst>
                <a:gd name="adj" fmla="val 50000"/>
              </a:avLst>
            </a:prstGeom>
            <a:gradFill>
              <a:gsLst>
                <a:gs pos="0">
                  <a:schemeClr val="accent1"/>
                </a:gs>
                <a:gs pos="100000">
                  <a:schemeClr val="accent3"/>
                </a:gs>
              </a:gsLst>
              <a:lin ang="13500000" scaled="1"/>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95E0572-7587-C145-9E2D-9B3C4CB03FA8}"/>
              </a:ext>
            </a:extLst>
          </p:cNvPr>
          <p:cNvSpPr txBox="1"/>
          <p:nvPr/>
        </p:nvSpPr>
        <p:spPr>
          <a:xfrm>
            <a:off x="6303751" y="2791235"/>
            <a:ext cx="4559719" cy="697050"/>
          </a:xfrm>
          <a:prstGeom prst="rect">
            <a:avLst/>
          </a:prstGeom>
          <a:noFill/>
        </p:spPr>
        <p:txBody>
          <a:bodyPr wrap="square" rtlCol="0">
            <a:spAutoFit/>
          </a:bodyPr>
          <a:lstStyle/>
          <a:p>
            <a:pPr>
              <a:lnSpc>
                <a:spcPct val="150000"/>
              </a:lnSpc>
              <a:spcAft>
                <a:spcPts val="1200"/>
              </a:spcAft>
            </a:pPr>
            <a:r>
              <a:rPr lang="en-US" sz="1400" b="1" dirty="0">
                <a:solidFill>
                  <a:schemeClr val="bg1"/>
                </a:solidFill>
                <a:latin typeface="Century Gothic" panose="020B0502020202020204" pitchFamily="34" charset="0"/>
              </a:rPr>
              <a:t>Ability to refresh Stories to get the latest feed should be added</a:t>
            </a:r>
          </a:p>
        </p:txBody>
      </p:sp>
      <p:sp>
        <p:nvSpPr>
          <p:cNvPr id="55" name="TextBox 54">
            <a:extLst>
              <a:ext uri="{FF2B5EF4-FFF2-40B4-BE49-F238E27FC236}">
                <a16:creationId xmlns:a16="http://schemas.microsoft.com/office/drawing/2014/main" id="{B060C8C4-F3CE-5340-8BBD-3CBC377A9FEF}"/>
              </a:ext>
            </a:extLst>
          </p:cNvPr>
          <p:cNvSpPr txBox="1"/>
          <p:nvPr/>
        </p:nvSpPr>
        <p:spPr>
          <a:xfrm>
            <a:off x="6310669" y="3494628"/>
            <a:ext cx="4668112" cy="1020216"/>
          </a:xfrm>
          <a:prstGeom prst="rect">
            <a:avLst/>
          </a:prstGeom>
          <a:noFill/>
        </p:spPr>
        <p:txBody>
          <a:bodyPr wrap="square" rtlCol="0">
            <a:spAutoFit/>
          </a:bodyPr>
          <a:lstStyle/>
          <a:p>
            <a:pPr>
              <a:lnSpc>
                <a:spcPct val="150000"/>
              </a:lnSpc>
              <a:spcAft>
                <a:spcPts val="1200"/>
              </a:spcAft>
            </a:pPr>
            <a:r>
              <a:rPr lang="en-US" sz="1400" b="1" dirty="0">
                <a:solidFill>
                  <a:schemeClr val="bg1"/>
                </a:solidFill>
                <a:latin typeface="Century Gothic" panose="020B0502020202020204" pitchFamily="34" charset="0"/>
              </a:rPr>
              <a:t>More details to create personas while registering can be added: Geography, Age, more narrowed down interests etc.</a:t>
            </a:r>
          </a:p>
        </p:txBody>
      </p:sp>
      <p:sp>
        <p:nvSpPr>
          <p:cNvPr id="27" name="Rectangle: Rounded Corners 29">
            <a:extLst>
              <a:ext uri="{FF2B5EF4-FFF2-40B4-BE49-F238E27FC236}">
                <a16:creationId xmlns:a16="http://schemas.microsoft.com/office/drawing/2014/main" id="{8312AE42-7793-4062-BF18-F2CE49131EAE}"/>
              </a:ext>
            </a:extLst>
          </p:cNvPr>
          <p:cNvSpPr/>
          <p:nvPr/>
        </p:nvSpPr>
        <p:spPr>
          <a:xfrm>
            <a:off x="5113327" y="4702316"/>
            <a:ext cx="1080000" cy="38288"/>
          </a:xfrm>
          <a:prstGeom prst="roundRect">
            <a:avLst>
              <a:gd name="adj" fmla="val 50000"/>
            </a:avLst>
          </a:prstGeom>
          <a:gradFill>
            <a:gsLst>
              <a:gs pos="0">
                <a:schemeClr val="accent1"/>
              </a:gs>
              <a:gs pos="100000">
                <a:schemeClr val="accent3"/>
              </a:gs>
            </a:gsLst>
            <a:lin ang="13500000" scaled="1"/>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37922AF-3A3E-4BDB-AB89-B261365534E7}"/>
              </a:ext>
            </a:extLst>
          </p:cNvPr>
          <p:cNvSpPr txBox="1"/>
          <p:nvPr/>
        </p:nvSpPr>
        <p:spPr>
          <a:xfrm>
            <a:off x="6303751" y="4468995"/>
            <a:ext cx="4668112" cy="697050"/>
          </a:xfrm>
          <a:prstGeom prst="rect">
            <a:avLst/>
          </a:prstGeom>
          <a:noFill/>
        </p:spPr>
        <p:txBody>
          <a:bodyPr wrap="square" rtlCol="0">
            <a:spAutoFit/>
          </a:bodyPr>
          <a:lstStyle/>
          <a:p>
            <a:pPr>
              <a:lnSpc>
                <a:spcPct val="150000"/>
              </a:lnSpc>
              <a:spcAft>
                <a:spcPts val="1200"/>
              </a:spcAft>
            </a:pPr>
            <a:r>
              <a:rPr lang="en-US" sz="1400" b="1" dirty="0">
                <a:solidFill>
                  <a:schemeClr val="bg1"/>
                </a:solidFill>
                <a:latin typeface="Century Gothic" panose="020B0502020202020204" pitchFamily="34" charset="0"/>
              </a:rPr>
              <a:t>Clear CTA’s while using Support, Challenge and Note buttons should be added</a:t>
            </a:r>
          </a:p>
        </p:txBody>
      </p:sp>
      <p:pic>
        <p:nvPicPr>
          <p:cNvPr id="7" name="Picture 6">
            <a:extLst>
              <a:ext uri="{FF2B5EF4-FFF2-40B4-BE49-F238E27FC236}">
                <a16:creationId xmlns:a16="http://schemas.microsoft.com/office/drawing/2014/main" id="{CB2A1018-6C27-4C2A-BC69-74E72D6FC420}"/>
              </a:ext>
            </a:extLst>
          </p:cNvPr>
          <p:cNvPicPr>
            <a:picLocks noChangeAspect="1"/>
          </p:cNvPicPr>
          <p:nvPr/>
        </p:nvPicPr>
        <p:blipFill>
          <a:blip r:embed="rId2"/>
          <a:stretch>
            <a:fillRect/>
          </a:stretch>
        </p:blipFill>
        <p:spPr>
          <a:xfrm>
            <a:off x="1597832" y="997547"/>
            <a:ext cx="2562225" cy="4619625"/>
          </a:xfrm>
          <a:prstGeom prst="rect">
            <a:avLst/>
          </a:prstGeom>
        </p:spPr>
      </p:pic>
      <p:sp>
        <p:nvSpPr>
          <p:cNvPr id="30" name="TextBox 29">
            <a:extLst>
              <a:ext uri="{FF2B5EF4-FFF2-40B4-BE49-F238E27FC236}">
                <a16:creationId xmlns:a16="http://schemas.microsoft.com/office/drawing/2014/main" id="{E39A2BA5-5686-4827-8810-54E7A9185422}"/>
              </a:ext>
            </a:extLst>
          </p:cNvPr>
          <p:cNvSpPr txBox="1"/>
          <p:nvPr/>
        </p:nvSpPr>
        <p:spPr>
          <a:xfrm flipH="1">
            <a:off x="980928" y="2590075"/>
            <a:ext cx="3849935" cy="758156"/>
          </a:xfrm>
          <a:prstGeom prst="rect">
            <a:avLst/>
          </a:prstGeom>
          <a:solidFill>
            <a:srgbClr val="0B2C4E"/>
          </a:solidFill>
        </p:spPr>
        <p:txBody>
          <a:bodyPr wrap="square" rtlCol="0">
            <a:spAutoFit/>
          </a:bodyPr>
          <a:lstStyle/>
          <a:p>
            <a:pPr algn="ctr">
              <a:lnSpc>
                <a:spcPct val="120000"/>
              </a:lnSpc>
            </a:pPr>
            <a:r>
              <a:rPr lang="en-US" sz="4000" b="1" dirty="0">
                <a:ln>
                  <a:solidFill>
                    <a:schemeClr val="bg1"/>
                  </a:solidFill>
                </a:ln>
                <a:noFill/>
                <a:latin typeface="Century Gothic" panose="020B0502020202020204" pitchFamily="34" charset="0"/>
              </a:rPr>
              <a:t>IMPROVING</a:t>
            </a:r>
          </a:p>
        </p:txBody>
      </p:sp>
      <p:sp>
        <p:nvSpPr>
          <p:cNvPr id="31" name="TextBox 30">
            <a:extLst>
              <a:ext uri="{FF2B5EF4-FFF2-40B4-BE49-F238E27FC236}">
                <a16:creationId xmlns:a16="http://schemas.microsoft.com/office/drawing/2014/main" id="{7FE9242E-9D3F-48F3-8F47-0F0952DACD70}"/>
              </a:ext>
            </a:extLst>
          </p:cNvPr>
          <p:cNvSpPr txBox="1"/>
          <p:nvPr/>
        </p:nvSpPr>
        <p:spPr>
          <a:xfrm flipH="1">
            <a:off x="1211338" y="3401983"/>
            <a:ext cx="3407219" cy="491801"/>
          </a:xfrm>
          <a:prstGeom prst="rect">
            <a:avLst/>
          </a:prstGeom>
          <a:solidFill>
            <a:srgbClr val="0B2C4E"/>
          </a:solidFill>
        </p:spPr>
        <p:txBody>
          <a:bodyPr wrap="square" rtlCol="0">
            <a:spAutoFit/>
          </a:bodyPr>
          <a:lstStyle/>
          <a:p>
            <a:pPr algn="ctr">
              <a:lnSpc>
                <a:spcPct val="120000"/>
              </a:lnSpc>
            </a:pPr>
            <a:r>
              <a:rPr lang="en-US" sz="2400" b="1" dirty="0">
                <a:solidFill>
                  <a:schemeClr val="bg1"/>
                </a:solidFill>
                <a:latin typeface="Century Gothic" panose="020B0502020202020204" pitchFamily="34" charset="0"/>
              </a:rPr>
              <a:t>APP</a:t>
            </a:r>
          </a:p>
        </p:txBody>
      </p:sp>
    </p:spTree>
    <p:extLst>
      <p:ext uri="{BB962C8B-B14F-4D97-AF65-F5344CB8AC3E}">
        <p14:creationId xmlns:p14="http://schemas.microsoft.com/office/powerpoint/2010/main" val="382187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Horizontal)">
                                      <p:cBhvr>
                                        <p:cTn id="7" dur="2000"/>
                                        <p:tgtEl>
                                          <p:spTgt spid="43"/>
                                        </p:tgtEl>
                                      </p:cBhvr>
                                    </p:animEffect>
                                  </p:childTnLst>
                                </p:cTn>
                              </p:par>
                              <p:par>
                                <p:cTn id="8" presetID="2" presetClass="entr" presetSubtype="4" decel="5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3000" fill="hold"/>
                                        <p:tgtEl>
                                          <p:spTgt spid="44"/>
                                        </p:tgtEl>
                                        <p:attrNameLst>
                                          <p:attrName>ppt_x</p:attrName>
                                        </p:attrNameLst>
                                      </p:cBhvr>
                                      <p:tavLst>
                                        <p:tav tm="0">
                                          <p:val>
                                            <p:strVal val="#ppt_x"/>
                                          </p:val>
                                        </p:tav>
                                        <p:tav tm="100000">
                                          <p:val>
                                            <p:strVal val="#ppt_x"/>
                                          </p:val>
                                        </p:tav>
                                      </p:tavLst>
                                    </p:anim>
                                    <p:anim calcmode="lin" valueType="num">
                                      <p:cBhvr additive="base">
                                        <p:cTn id="11" dur="3000" fill="hold"/>
                                        <p:tgtEl>
                                          <p:spTgt spid="44"/>
                                        </p:tgtEl>
                                        <p:attrNameLst>
                                          <p:attrName>ppt_y</p:attrName>
                                        </p:attrNameLst>
                                      </p:cBhvr>
                                      <p:tavLst>
                                        <p:tav tm="0">
                                          <p:val>
                                            <p:strVal val="1+#ppt_h/2"/>
                                          </p:val>
                                        </p:tav>
                                        <p:tav tm="100000">
                                          <p:val>
                                            <p:strVal val="#ppt_y"/>
                                          </p:val>
                                        </p:tav>
                                      </p:tavLst>
                                    </p:anim>
                                  </p:childTnLst>
                                </p:cTn>
                              </p:par>
                              <p:par>
                                <p:cTn id="12" presetID="12" presetClass="entr" presetSubtype="8" fill="hold" nodeType="withEffect">
                                  <p:stCondLst>
                                    <p:cond delay="10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500"/>
                                        <p:tgtEl>
                                          <p:spTgt spid="2"/>
                                        </p:tgtEl>
                                        <p:attrNameLst>
                                          <p:attrName>ppt_x</p:attrName>
                                        </p:attrNameLst>
                                      </p:cBhvr>
                                      <p:tavLst>
                                        <p:tav tm="0">
                                          <p:val>
                                            <p:strVal val="#ppt_x-#ppt_w*1.125000"/>
                                          </p:val>
                                        </p:tav>
                                        <p:tav tm="100000">
                                          <p:val>
                                            <p:strVal val="#ppt_x"/>
                                          </p:val>
                                        </p:tav>
                                      </p:tavLst>
                                    </p:anim>
                                    <p:animEffect transition="in" filter="wipe(right)">
                                      <p:cBhvr>
                                        <p:cTn id="15" dur="1500"/>
                                        <p:tgtEl>
                                          <p:spTgt spid="2"/>
                                        </p:tgtEl>
                                      </p:cBhvr>
                                    </p:animEffect>
                                  </p:childTnLst>
                                </p:cTn>
                              </p:par>
                              <p:par>
                                <p:cTn id="16" presetID="22" presetClass="entr" presetSubtype="8" fill="hold" grpId="0" nodeType="withEffect">
                                  <p:stCondLst>
                                    <p:cond delay="20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2000"/>
                                        <p:tgtEl>
                                          <p:spTgt spid="12"/>
                                        </p:tgtEl>
                                      </p:cBhvr>
                                    </p:animEffect>
                                  </p:childTnLst>
                                </p:cTn>
                              </p:par>
                              <p:par>
                                <p:cTn id="19" presetID="22" presetClass="entr" presetSubtype="8" fill="hold" grpId="0" nodeType="withEffect">
                                  <p:stCondLst>
                                    <p:cond delay="200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2000"/>
                                        <p:tgtEl>
                                          <p:spTgt spid="15"/>
                                        </p:tgtEl>
                                      </p:cBhvr>
                                    </p:animEffect>
                                  </p:childTnLst>
                                </p:cTn>
                              </p:par>
                              <p:par>
                                <p:cTn id="22" presetID="22" presetClass="entr" presetSubtype="8" fill="hold" grpId="0" nodeType="withEffect">
                                  <p:stCondLst>
                                    <p:cond delay="200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2000"/>
                                        <p:tgtEl>
                                          <p:spTgt spid="8"/>
                                        </p:tgtEl>
                                      </p:cBhvr>
                                    </p:animEffect>
                                  </p:childTnLst>
                                </p:cTn>
                              </p:par>
                              <p:par>
                                <p:cTn id="25" presetID="22" presetClass="entr" presetSubtype="8" fill="hold" grpId="0" nodeType="withEffect">
                                  <p:stCondLst>
                                    <p:cond delay="200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2000"/>
                                        <p:tgtEl>
                                          <p:spTgt spid="52"/>
                                        </p:tgtEl>
                                      </p:cBhvr>
                                    </p:animEffect>
                                  </p:childTnLst>
                                </p:cTn>
                              </p:par>
                              <p:par>
                                <p:cTn id="28" presetID="22" presetClass="entr" presetSubtype="8" fill="hold" grpId="0" nodeType="withEffect">
                                  <p:stCondLst>
                                    <p:cond delay="2000"/>
                                  </p:stCondLst>
                                  <p:childTnLst>
                                    <p:set>
                                      <p:cBhvr>
                                        <p:cTn id="29" dur="1" fill="hold">
                                          <p:stCondLst>
                                            <p:cond delay="0"/>
                                          </p:stCondLst>
                                        </p:cTn>
                                        <p:tgtEl>
                                          <p:spTgt spid="55"/>
                                        </p:tgtEl>
                                        <p:attrNameLst>
                                          <p:attrName>style.visibility</p:attrName>
                                        </p:attrNameLst>
                                      </p:cBhvr>
                                      <p:to>
                                        <p:strVal val="visible"/>
                                      </p:to>
                                    </p:set>
                                    <p:animEffect transition="in" filter="wipe(left)">
                                      <p:cBhvr>
                                        <p:cTn id="30" dur="2000"/>
                                        <p:tgtEl>
                                          <p:spTgt spid="55"/>
                                        </p:tgtEl>
                                      </p:cBhvr>
                                    </p:animEffect>
                                  </p:childTnLst>
                                </p:cTn>
                              </p:par>
                              <p:par>
                                <p:cTn id="31" presetID="6" presetClass="emph" presetSubtype="0" repeatCount="indefinite" autoRev="1" fill="hold" grpId="0" nodeType="withEffect">
                                  <p:stCondLst>
                                    <p:cond delay="0"/>
                                  </p:stCondLst>
                                  <p:endCondLst>
                                    <p:cond evt="onNext" delay="0">
                                      <p:tgtEl>
                                        <p:sldTgt/>
                                      </p:tgtEl>
                                    </p:cond>
                                  </p:endCondLst>
                                  <p:childTnLst>
                                    <p:animScale>
                                      <p:cBhvr>
                                        <p:cTn id="32" dur="3000" fill="hold"/>
                                        <p:tgtEl>
                                          <p:spTgt spid="18"/>
                                        </p:tgtEl>
                                      </p:cBhvr>
                                      <p:by x="80000" y="80000"/>
                                    </p:animScale>
                                  </p:childTnLst>
                                </p:cTn>
                              </p:par>
                              <p:par>
                                <p:cTn id="33" presetID="6" presetClass="emph" presetSubtype="0" repeatCount="indefinite" autoRev="1" fill="hold" grpId="0" nodeType="withEffect">
                                  <p:stCondLst>
                                    <p:cond delay="0"/>
                                  </p:stCondLst>
                                  <p:endCondLst>
                                    <p:cond evt="onNext" delay="0">
                                      <p:tgtEl>
                                        <p:sldTgt/>
                                      </p:tgtEl>
                                    </p:cond>
                                  </p:endCondLst>
                                  <p:childTnLst>
                                    <p:animScale>
                                      <p:cBhvr>
                                        <p:cTn id="34" dur="3000" fill="hold"/>
                                        <p:tgtEl>
                                          <p:spTgt spid="46"/>
                                        </p:tgtEl>
                                      </p:cBhvr>
                                      <p:by x="200000" y="200000"/>
                                    </p:animScale>
                                  </p:childTnLst>
                                </p:cTn>
                              </p:par>
                              <p:par>
                                <p:cTn id="35" presetID="2" presetClass="entr" presetSubtype="4" decel="50000" fill="hold" grpId="0" nodeType="withEffect">
                                  <p:stCondLst>
                                    <p:cond delay="50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3000" fill="hold"/>
                                        <p:tgtEl>
                                          <p:spTgt spid="45"/>
                                        </p:tgtEl>
                                        <p:attrNameLst>
                                          <p:attrName>ppt_x</p:attrName>
                                        </p:attrNameLst>
                                      </p:cBhvr>
                                      <p:tavLst>
                                        <p:tav tm="0">
                                          <p:val>
                                            <p:strVal val="#ppt_x"/>
                                          </p:val>
                                        </p:tav>
                                        <p:tav tm="100000">
                                          <p:val>
                                            <p:strVal val="#ppt_x"/>
                                          </p:val>
                                        </p:tav>
                                      </p:tavLst>
                                    </p:anim>
                                    <p:anim calcmode="lin" valueType="num">
                                      <p:cBhvr additive="base">
                                        <p:cTn id="38" dur="3000" fill="hold"/>
                                        <p:tgtEl>
                                          <p:spTgt spid="45"/>
                                        </p:tgtEl>
                                        <p:attrNameLst>
                                          <p:attrName>ppt_y</p:attrName>
                                        </p:attrNameLst>
                                      </p:cBhvr>
                                      <p:tavLst>
                                        <p:tav tm="0">
                                          <p:val>
                                            <p:strVal val="1+#ppt_h/2"/>
                                          </p:val>
                                        </p:tav>
                                        <p:tav tm="100000">
                                          <p:val>
                                            <p:strVal val="#ppt_y"/>
                                          </p:val>
                                        </p:tav>
                                      </p:tavLst>
                                    </p:anim>
                                  </p:childTnLst>
                                </p:cTn>
                              </p:par>
                              <p:par>
                                <p:cTn id="39" presetID="22" presetClass="entr" presetSubtype="8" fill="hold" grpId="0" nodeType="withEffect">
                                  <p:stCondLst>
                                    <p:cond delay="2000"/>
                                  </p:stCondLst>
                                  <p:childTnLst>
                                    <p:set>
                                      <p:cBhvr>
                                        <p:cTn id="40" dur="1" fill="hold">
                                          <p:stCondLst>
                                            <p:cond delay="0"/>
                                          </p:stCondLst>
                                        </p:cTn>
                                        <p:tgtEl>
                                          <p:spTgt spid="28"/>
                                        </p:tgtEl>
                                        <p:attrNameLst>
                                          <p:attrName>style.visibility</p:attrName>
                                        </p:attrNameLst>
                                      </p:cBhvr>
                                      <p:to>
                                        <p:strVal val="visible"/>
                                      </p:to>
                                    </p:set>
                                    <p:animEffect transition="in" filter="wipe(left)">
                                      <p:cBhvr>
                                        <p:cTn id="41"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8" grpId="0" animBg="1"/>
      <p:bldP spid="8" grpId="0"/>
      <p:bldP spid="12" grpId="0"/>
      <p:bldP spid="15" grpId="0"/>
      <p:bldP spid="44" grpId="0" animBg="1"/>
      <p:bldP spid="45" grpId="0" animBg="1"/>
      <p:bldP spid="46" grpId="0" animBg="1"/>
      <p:bldP spid="52" grpId="0"/>
      <p:bldP spid="55"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253" name="Group 252">
            <a:extLst>
              <a:ext uri="{FF2B5EF4-FFF2-40B4-BE49-F238E27FC236}">
                <a16:creationId xmlns:a16="http://schemas.microsoft.com/office/drawing/2014/main" id="{B8FA584D-C211-9548-8E7C-A92B5EA1B735}"/>
              </a:ext>
            </a:extLst>
          </p:cNvPr>
          <p:cNvGrpSpPr/>
          <p:nvPr/>
        </p:nvGrpSpPr>
        <p:grpSpPr>
          <a:xfrm rot="10800000">
            <a:off x="2159717" y="363158"/>
            <a:ext cx="176215" cy="1107852"/>
            <a:chOff x="9483237" y="1321506"/>
            <a:chExt cx="273513" cy="1719570"/>
          </a:xfrm>
        </p:grpSpPr>
        <p:sp>
          <p:nvSpPr>
            <p:cNvPr id="254" name="Oval 253">
              <a:extLst>
                <a:ext uri="{FF2B5EF4-FFF2-40B4-BE49-F238E27FC236}">
                  <a16:creationId xmlns:a16="http://schemas.microsoft.com/office/drawing/2014/main" id="{13BD7BC8-3485-634A-A6E7-9CC7FDF76F41}"/>
                </a:ext>
              </a:extLst>
            </p:cNvPr>
            <p:cNvSpPr/>
            <p:nvPr/>
          </p:nvSpPr>
          <p:spPr>
            <a:xfrm>
              <a:off x="9483237" y="2767564"/>
              <a:ext cx="273513" cy="273512"/>
            </a:xfrm>
            <a:prstGeom prst="ellipse">
              <a:avLst/>
            </a:prstGeom>
            <a:solidFill>
              <a:srgbClr val="869BB3"/>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39DD971C-4A02-7046-9230-8C605516F4DA}"/>
                </a:ext>
              </a:extLst>
            </p:cNvPr>
            <p:cNvSpPr/>
            <p:nvPr/>
          </p:nvSpPr>
          <p:spPr>
            <a:xfrm>
              <a:off x="9597191" y="1321506"/>
              <a:ext cx="45719" cy="1513093"/>
            </a:xfrm>
            <a:prstGeom prst="rect">
              <a:avLst/>
            </a:prstGeom>
            <a:gradFill flip="none" rotWithShape="1">
              <a:gsLst>
                <a:gs pos="0">
                  <a:srgbClr val="869BB3"/>
                </a:gs>
                <a:gs pos="100000">
                  <a:srgbClr val="869BB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3" name="Picture Placeholder 62">
            <a:extLst>
              <a:ext uri="{FF2B5EF4-FFF2-40B4-BE49-F238E27FC236}">
                <a16:creationId xmlns:a16="http://schemas.microsoft.com/office/drawing/2014/main" id="{92AD5F66-0425-A742-84E8-FC3F981EAEDA}"/>
              </a:ext>
            </a:extLst>
          </p:cNvPr>
          <p:cNvPicPr>
            <a:picLocks noGrp="1" noChangeAspect="1"/>
          </p:cNvPicPr>
          <p:nvPr>
            <p:ph type="pic" sz="quarter" idx="4294967295"/>
          </p:nvPr>
        </p:nvPicPr>
        <p:blipFill>
          <a:blip r:embed="rId2">
            <a:duotone>
              <a:schemeClr val="bg2">
                <a:shade val="45000"/>
                <a:satMod val="135000"/>
              </a:schemeClr>
              <a:prstClr val="white"/>
            </a:duotone>
            <a:alphaModFix amt="65000"/>
            <a:extLst>
              <a:ext uri="{BEBA8EAE-BF5A-486C-A8C5-ECC9F3942E4B}">
                <a14:imgProps xmlns:a14="http://schemas.microsoft.com/office/drawing/2010/main">
                  <a14:imgLayer r:embed="rId3">
                    <a14:imgEffect>
                      <a14:artisticCrisscrossEtching/>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l="12797" r="12797"/>
          <a:stretch>
            <a:fillRect/>
          </a:stretch>
        </p:blipFill>
        <p:spPr>
          <a:xfrm>
            <a:off x="5623552" y="0"/>
            <a:ext cx="5246687" cy="6858000"/>
          </a:xfrm>
          <a:custGeom>
            <a:avLst/>
            <a:gdLst>
              <a:gd name="connsiteX0" fmla="*/ 0 w 5247205"/>
              <a:gd name="connsiteY0" fmla="*/ 0 h 6462760"/>
              <a:gd name="connsiteX1" fmla="*/ 5247205 w 5247205"/>
              <a:gd name="connsiteY1" fmla="*/ 0 h 6462760"/>
              <a:gd name="connsiteX2" fmla="*/ 5247205 w 5247205"/>
              <a:gd name="connsiteY2" fmla="*/ 6462760 h 6462760"/>
              <a:gd name="connsiteX3" fmla="*/ 0 w 5247205"/>
              <a:gd name="connsiteY3" fmla="*/ 6462760 h 6462760"/>
            </a:gdLst>
            <a:ahLst/>
            <a:cxnLst>
              <a:cxn ang="0">
                <a:pos x="connsiteX0" y="connsiteY0"/>
              </a:cxn>
              <a:cxn ang="0">
                <a:pos x="connsiteX1" y="connsiteY1"/>
              </a:cxn>
              <a:cxn ang="0">
                <a:pos x="connsiteX2" y="connsiteY2"/>
              </a:cxn>
              <a:cxn ang="0">
                <a:pos x="connsiteX3" y="connsiteY3"/>
              </a:cxn>
            </a:cxnLst>
            <a:rect l="l" t="t" r="r" b="b"/>
            <a:pathLst>
              <a:path w="5247205" h="6462760">
                <a:moveTo>
                  <a:pt x="0" y="0"/>
                </a:moveTo>
                <a:lnTo>
                  <a:pt x="5247205" y="0"/>
                </a:lnTo>
                <a:lnTo>
                  <a:pt x="5247205" y="6462760"/>
                </a:lnTo>
                <a:lnTo>
                  <a:pt x="0" y="6462760"/>
                </a:lnTo>
                <a:close/>
              </a:path>
            </a:pathLst>
          </a:custGeom>
          <a:solidFill>
            <a:schemeClr val="bg1">
              <a:lumMod val="95000"/>
            </a:schemeClr>
          </a:solidFill>
        </p:spPr>
      </p:pic>
      <p:sp>
        <p:nvSpPr>
          <p:cNvPr id="27" name="TextBox 26">
            <a:extLst>
              <a:ext uri="{FF2B5EF4-FFF2-40B4-BE49-F238E27FC236}">
                <a16:creationId xmlns:a16="http://schemas.microsoft.com/office/drawing/2014/main" id="{D8C006BC-DAEB-4DD3-9987-2B196B855F47}"/>
              </a:ext>
            </a:extLst>
          </p:cNvPr>
          <p:cNvSpPr txBox="1"/>
          <p:nvPr/>
        </p:nvSpPr>
        <p:spPr>
          <a:xfrm>
            <a:off x="799628" y="1129909"/>
            <a:ext cx="3758303" cy="215444"/>
          </a:xfrm>
          <a:prstGeom prst="rect">
            <a:avLst/>
          </a:prstGeom>
          <a:noFill/>
        </p:spPr>
        <p:txBody>
          <a:bodyPr wrap="square" lIns="0" tIns="0" rIns="0" bIns="0" rtlCol="0">
            <a:spAutoFit/>
          </a:bodyPr>
          <a:lstStyle/>
          <a:p>
            <a:pPr marL="9525">
              <a:spcBef>
                <a:spcPts val="75"/>
              </a:spcBef>
            </a:pPr>
            <a:r>
              <a:rPr lang="en-US" sz="1400" b="1" spc="-75" dirty="0">
                <a:solidFill>
                  <a:srgbClr val="FFFF00"/>
                </a:solidFill>
                <a:latin typeface="Century Gothic" panose="020B0502020202020204" pitchFamily="34" charset="0"/>
                <a:cs typeface="Arial" panose="020B0604020202020204" pitchFamily="34" charset="0"/>
              </a:rPr>
              <a:t>Wher</a:t>
            </a:r>
            <a:r>
              <a:rPr lang="en-US" sz="1400" b="1" dirty="0">
                <a:solidFill>
                  <a:srgbClr val="FFFF00"/>
                </a:solidFill>
                <a:latin typeface="Century Gothic" panose="020B0502020202020204" pitchFamily="34" charset="0"/>
                <a:cs typeface="Arial" panose="020B0604020202020204" pitchFamily="34" charset="0"/>
              </a:rPr>
              <a:t>e</a:t>
            </a:r>
            <a:r>
              <a:rPr lang="en-US" sz="1400" b="1" spc="-150" dirty="0">
                <a:solidFill>
                  <a:srgbClr val="FFFF00"/>
                </a:solidFill>
                <a:latin typeface="Century Gothic" panose="020B0502020202020204" pitchFamily="34" charset="0"/>
                <a:cs typeface="Arial" panose="020B0604020202020204" pitchFamily="34" charset="0"/>
              </a:rPr>
              <a:t> </a:t>
            </a:r>
            <a:r>
              <a:rPr lang="en-US" sz="1400" b="1" spc="-75" dirty="0">
                <a:solidFill>
                  <a:srgbClr val="FFFF00"/>
                </a:solidFill>
                <a:latin typeface="Century Gothic" panose="020B0502020202020204" pitchFamily="34" charset="0"/>
                <a:cs typeface="Arial" panose="020B0604020202020204" pitchFamily="34" charset="0"/>
              </a:rPr>
              <a:t>Integrit</a:t>
            </a:r>
            <a:r>
              <a:rPr lang="en-US" sz="1400" b="1" dirty="0">
                <a:solidFill>
                  <a:srgbClr val="FFFF00"/>
                </a:solidFill>
                <a:latin typeface="Century Gothic" panose="020B0502020202020204" pitchFamily="34" charset="0"/>
                <a:cs typeface="Arial" panose="020B0604020202020204" pitchFamily="34" charset="0"/>
              </a:rPr>
              <a:t>y</a:t>
            </a:r>
            <a:r>
              <a:rPr lang="en-US" sz="1400" b="1" spc="-150" dirty="0">
                <a:solidFill>
                  <a:srgbClr val="FFFF00"/>
                </a:solidFill>
                <a:latin typeface="Century Gothic" panose="020B0502020202020204" pitchFamily="34" charset="0"/>
                <a:cs typeface="Arial" panose="020B0604020202020204" pitchFamily="34" charset="0"/>
              </a:rPr>
              <a:t> </a:t>
            </a:r>
            <a:r>
              <a:rPr lang="en-US" sz="1400" b="1" spc="-75" dirty="0">
                <a:solidFill>
                  <a:srgbClr val="FFFF00"/>
                </a:solidFill>
                <a:latin typeface="Century Gothic" panose="020B0502020202020204" pitchFamily="34" charset="0"/>
                <a:cs typeface="Arial" panose="020B0604020202020204" pitchFamily="34" charset="0"/>
              </a:rPr>
              <a:t>i</a:t>
            </a:r>
            <a:r>
              <a:rPr lang="en-US" sz="1400" b="1" dirty="0">
                <a:solidFill>
                  <a:srgbClr val="FFFF00"/>
                </a:solidFill>
                <a:latin typeface="Century Gothic" panose="020B0502020202020204" pitchFamily="34" charset="0"/>
                <a:cs typeface="Arial" panose="020B0604020202020204" pitchFamily="34" charset="0"/>
              </a:rPr>
              <a:t>s</a:t>
            </a:r>
            <a:r>
              <a:rPr lang="en-US" sz="1400" b="1" spc="-150" dirty="0">
                <a:solidFill>
                  <a:srgbClr val="FFFF00"/>
                </a:solidFill>
                <a:latin typeface="Century Gothic" panose="020B0502020202020204" pitchFamily="34" charset="0"/>
                <a:cs typeface="Arial" panose="020B0604020202020204" pitchFamily="34" charset="0"/>
              </a:rPr>
              <a:t> </a:t>
            </a:r>
            <a:r>
              <a:rPr lang="en-US" sz="1400" b="1" spc="-79" dirty="0">
                <a:solidFill>
                  <a:srgbClr val="FFFF00"/>
                </a:solidFill>
                <a:latin typeface="Century Gothic" panose="020B0502020202020204" pitchFamily="34" charset="0"/>
                <a:cs typeface="Arial" panose="020B0604020202020204" pitchFamily="34" charset="0"/>
              </a:rPr>
              <a:t>you</a:t>
            </a:r>
            <a:r>
              <a:rPr lang="en-US" sz="1400" b="1" dirty="0">
                <a:solidFill>
                  <a:srgbClr val="FFFF00"/>
                </a:solidFill>
                <a:latin typeface="Century Gothic" panose="020B0502020202020204" pitchFamily="34" charset="0"/>
                <a:cs typeface="Arial" panose="020B0604020202020204" pitchFamily="34" charset="0"/>
              </a:rPr>
              <a:t>r</a:t>
            </a:r>
            <a:r>
              <a:rPr lang="en-US" sz="1400" b="1" spc="-153" dirty="0">
                <a:solidFill>
                  <a:srgbClr val="FFFF00"/>
                </a:solidFill>
                <a:latin typeface="Century Gothic" panose="020B0502020202020204" pitchFamily="34" charset="0"/>
                <a:cs typeface="Arial" panose="020B0604020202020204" pitchFamily="34" charset="0"/>
              </a:rPr>
              <a:t> </a:t>
            </a:r>
            <a:r>
              <a:rPr lang="en-US" sz="1400" b="1" spc="-75" dirty="0">
                <a:solidFill>
                  <a:srgbClr val="FFFF00"/>
                </a:solidFill>
                <a:latin typeface="Century Gothic" panose="020B0502020202020204" pitchFamily="34" charset="0"/>
                <a:cs typeface="Arial" panose="020B0604020202020204" pitchFamily="34" charset="0"/>
              </a:rPr>
              <a:t>Identity</a:t>
            </a:r>
            <a:endParaRPr lang="en-US" sz="1400" dirty="0">
              <a:solidFill>
                <a:srgbClr val="FFFF00"/>
              </a:solidFill>
              <a:latin typeface="Century Gothic" panose="020B0502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3B1E94EC-09E9-4DC7-8186-8D8F3D76F977}"/>
              </a:ext>
            </a:extLst>
          </p:cNvPr>
          <p:cNvSpPr/>
          <p:nvPr/>
        </p:nvSpPr>
        <p:spPr>
          <a:xfrm>
            <a:off x="786663" y="1694362"/>
            <a:ext cx="4576310" cy="2048189"/>
          </a:xfrm>
          <a:prstGeom prst="rect">
            <a:avLst/>
          </a:prstGeom>
        </p:spPr>
        <p:txBody>
          <a:bodyPr wrap="square" lIns="0" tIns="0" rIns="0" bIns="0">
            <a:spAutoFit/>
          </a:bodyPr>
          <a:lstStyle/>
          <a:p>
            <a:pPr>
              <a:lnSpc>
                <a:spcPct val="150000"/>
              </a:lnSpc>
            </a:pPr>
            <a:r>
              <a:rPr lang="en-US" sz="1000" dirty="0">
                <a:solidFill>
                  <a:schemeClr val="bg1"/>
                </a:solidFill>
                <a:latin typeface="Century Gothic" panose="020B0502020202020204" pitchFamily="34" charset="0"/>
              </a:rPr>
              <a:t>Pixstory is a new social media platform committed to transparency, integrity, and decency in which users are held accountable to the truth. Pixstory addresses a critical gap in existing social media spaces by creating a platform that is reliable, safe, and evidence based. As with other social media apps, Pixstory users can post photos and stories and engage with the content posted by other users. What sets Pixstory apart is that it provides an innovative multi-dimensional template for displaying posts that allows users to challenge inaccuracies or abuse and support quality content. </a:t>
            </a:r>
          </a:p>
        </p:txBody>
      </p:sp>
      <p:sp>
        <p:nvSpPr>
          <p:cNvPr id="80" name="Rectangle: Rounded Corners 30">
            <a:extLst>
              <a:ext uri="{FF2B5EF4-FFF2-40B4-BE49-F238E27FC236}">
                <a16:creationId xmlns:a16="http://schemas.microsoft.com/office/drawing/2014/main" id="{D1DCE28F-B172-A34F-9D4E-6D694CE3296B}"/>
              </a:ext>
            </a:extLst>
          </p:cNvPr>
          <p:cNvSpPr/>
          <p:nvPr/>
        </p:nvSpPr>
        <p:spPr>
          <a:xfrm>
            <a:off x="795287" y="3925124"/>
            <a:ext cx="2488630" cy="2345047"/>
          </a:xfrm>
          <a:prstGeom prst="roundRect">
            <a:avLst>
              <a:gd name="adj" fmla="val 4211"/>
            </a:avLst>
          </a:prstGeom>
          <a:solidFill>
            <a:schemeClr val="bg1"/>
          </a:solidFill>
          <a:ln w="38100">
            <a:solidFill>
              <a:schemeClr val="bg1">
                <a:lumMod val="65000"/>
              </a:schemeClr>
            </a:solidFill>
          </a:ln>
          <a:effectLst>
            <a:outerShdw blurRad="431800" dist="419100" dir="5400000" sx="94000" sy="94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99" name="Rectangle 98">
            <a:extLst>
              <a:ext uri="{FF2B5EF4-FFF2-40B4-BE49-F238E27FC236}">
                <a16:creationId xmlns:a16="http://schemas.microsoft.com/office/drawing/2014/main" id="{0CD17C60-842A-334D-8C6B-DCB4977EA96C}"/>
              </a:ext>
            </a:extLst>
          </p:cNvPr>
          <p:cNvSpPr/>
          <p:nvPr/>
        </p:nvSpPr>
        <p:spPr>
          <a:xfrm>
            <a:off x="936693" y="4742028"/>
            <a:ext cx="2205818" cy="1135632"/>
          </a:xfrm>
          <a:prstGeom prst="rect">
            <a:avLst/>
          </a:prstGeom>
        </p:spPr>
        <p:txBody>
          <a:bodyPr wrap="square" lIns="0" tIns="0" rIns="0" bIns="0">
            <a:spAutoFit/>
          </a:bodyPr>
          <a:lstStyle/>
          <a:p>
            <a:pPr marL="0" marR="0" lvl="0" indent="0" algn="ctr" defTabSz="914400" rtl="0" eaLnBrk="1" fontAlgn="auto" latinLnBrk="0" hangingPunct="1">
              <a:lnSpc>
                <a:spcPts val="1820"/>
              </a:lnSpc>
              <a:spcBef>
                <a:spcPts val="0"/>
              </a:spcBef>
              <a:spcAft>
                <a:spcPts val="0"/>
              </a:spcAft>
              <a:buClrTx/>
              <a:buSzTx/>
              <a:buFontTx/>
              <a:buNone/>
              <a:tabLst/>
              <a:defRPr/>
            </a:pPr>
            <a:r>
              <a:rPr lang="en-US" sz="1400" b="1" dirty="0">
                <a:latin typeface="Century Gothic" panose="020B0502020202020204" pitchFamily="34" charset="0"/>
              </a:rPr>
              <a:t>Aim is to lead a behavioral shift in social media space. Values - Honesty, integrity and accountability</a:t>
            </a:r>
            <a:endParaRPr kumimoji="0" lang="en-US" sz="1400" b="1" i="0" u="none" strike="noStrike" kern="1200" cap="none" spc="0" normalizeH="0" baseline="0" noProof="0" dirty="0">
              <a:ln>
                <a:noFill/>
              </a:ln>
              <a:effectLst/>
              <a:uLnTx/>
              <a:uFillTx/>
              <a:latin typeface="Century Gothic" panose="020B0502020202020204" pitchFamily="34" charset="0"/>
              <a:cs typeface="Segoe UI Light" panose="020B0502040204020203" pitchFamily="34" charset="0"/>
            </a:endParaRPr>
          </a:p>
        </p:txBody>
      </p:sp>
      <p:sp>
        <p:nvSpPr>
          <p:cNvPr id="133" name="Rectangle: Rounded Corners 30">
            <a:extLst>
              <a:ext uri="{FF2B5EF4-FFF2-40B4-BE49-F238E27FC236}">
                <a16:creationId xmlns:a16="http://schemas.microsoft.com/office/drawing/2014/main" id="{C7BD6B07-47E4-5B40-95A1-5A453DA3E3AA}"/>
              </a:ext>
            </a:extLst>
          </p:cNvPr>
          <p:cNvSpPr/>
          <p:nvPr/>
        </p:nvSpPr>
        <p:spPr>
          <a:xfrm>
            <a:off x="3512757" y="3925124"/>
            <a:ext cx="2488630" cy="2345047"/>
          </a:xfrm>
          <a:prstGeom prst="roundRect">
            <a:avLst>
              <a:gd name="adj" fmla="val 4211"/>
            </a:avLst>
          </a:prstGeom>
          <a:solidFill>
            <a:schemeClr val="bg1"/>
          </a:solidFill>
          <a:ln w="38100">
            <a:solidFill>
              <a:schemeClr val="bg1">
                <a:lumMod val="65000"/>
              </a:schemeClr>
            </a:solidFill>
          </a:ln>
          <a:effectLst>
            <a:outerShdw blurRad="431800" dist="419100" dir="5400000" sx="94000" sy="94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35" name="Rectangle 134">
            <a:extLst>
              <a:ext uri="{FF2B5EF4-FFF2-40B4-BE49-F238E27FC236}">
                <a16:creationId xmlns:a16="http://schemas.microsoft.com/office/drawing/2014/main" id="{73E58067-C591-4F48-91C1-34D102E10A02}"/>
              </a:ext>
            </a:extLst>
          </p:cNvPr>
          <p:cNvSpPr/>
          <p:nvPr/>
        </p:nvSpPr>
        <p:spPr>
          <a:xfrm>
            <a:off x="3730432" y="4762648"/>
            <a:ext cx="2056682" cy="1136273"/>
          </a:xfrm>
          <a:prstGeom prst="rect">
            <a:avLst/>
          </a:prstGeom>
        </p:spPr>
        <p:txBody>
          <a:bodyPr wrap="square" lIns="0" tIns="0" rIns="0" bIns="0">
            <a:spAutoFit/>
          </a:bodyPr>
          <a:lstStyle/>
          <a:p>
            <a:pPr marL="0" marR="0" lvl="0" indent="0" algn="ctr" defTabSz="914400" rtl="0" eaLnBrk="1" fontAlgn="auto" latinLnBrk="0" hangingPunct="1">
              <a:lnSpc>
                <a:spcPts val="1820"/>
              </a:lnSpc>
              <a:spcBef>
                <a:spcPts val="0"/>
              </a:spcBef>
              <a:spcAft>
                <a:spcPts val="0"/>
              </a:spcAft>
              <a:buClrTx/>
              <a:buSzTx/>
              <a:buFontTx/>
              <a:buNone/>
              <a:tabLst/>
              <a:defRPr/>
            </a:pPr>
            <a:r>
              <a:rPr lang="en-US" sz="1400" b="1" dirty="0">
                <a:latin typeface="Century Gothic" panose="020B0502020202020204" pitchFamily="34" charset="0"/>
              </a:rPr>
              <a:t>Content is curated through the contribution of the users in form of posts, videos, images etc.</a:t>
            </a:r>
          </a:p>
        </p:txBody>
      </p:sp>
      <p:sp>
        <p:nvSpPr>
          <p:cNvPr id="145" name="Rectangle: Rounded Corners 30">
            <a:extLst>
              <a:ext uri="{FF2B5EF4-FFF2-40B4-BE49-F238E27FC236}">
                <a16:creationId xmlns:a16="http://schemas.microsoft.com/office/drawing/2014/main" id="{7667C409-702C-BC49-A989-FBF10216002B}"/>
              </a:ext>
            </a:extLst>
          </p:cNvPr>
          <p:cNvSpPr/>
          <p:nvPr/>
        </p:nvSpPr>
        <p:spPr>
          <a:xfrm>
            <a:off x="6212121" y="3935257"/>
            <a:ext cx="2488630" cy="2345047"/>
          </a:xfrm>
          <a:prstGeom prst="roundRect">
            <a:avLst>
              <a:gd name="adj" fmla="val 4211"/>
            </a:avLst>
          </a:prstGeom>
          <a:solidFill>
            <a:schemeClr val="bg1"/>
          </a:solidFill>
          <a:ln w="38100">
            <a:solidFill>
              <a:schemeClr val="bg1">
                <a:lumMod val="65000"/>
              </a:schemeClr>
            </a:solidFill>
          </a:ln>
          <a:effectLst>
            <a:outerShdw blurRad="431800" dist="419100" dir="5400000" sx="94000" sy="94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47" name="Rectangle 146">
            <a:extLst>
              <a:ext uri="{FF2B5EF4-FFF2-40B4-BE49-F238E27FC236}">
                <a16:creationId xmlns:a16="http://schemas.microsoft.com/office/drawing/2014/main" id="{4357A990-F116-F744-9029-F0109FEBFB8A}"/>
              </a:ext>
            </a:extLst>
          </p:cNvPr>
          <p:cNvSpPr/>
          <p:nvPr/>
        </p:nvSpPr>
        <p:spPr>
          <a:xfrm>
            <a:off x="6524741" y="4762648"/>
            <a:ext cx="1768759" cy="905441"/>
          </a:xfrm>
          <a:prstGeom prst="rect">
            <a:avLst/>
          </a:prstGeom>
        </p:spPr>
        <p:txBody>
          <a:bodyPr wrap="square" lIns="0" tIns="0" rIns="0" bIns="0">
            <a:spAutoFit/>
          </a:bodyPr>
          <a:lstStyle/>
          <a:p>
            <a:pPr marL="0" marR="0" lvl="0" indent="0" algn="ctr" defTabSz="914400" rtl="0" eaLnBrk="1" fontAlgn="auto" latinLnBrk="0" hangingPunct="1">
              <a:lnSpc>
                <a:spcPts val="1820"/>
              </a:lnSpc>
              <a:spcBef>
                <a:spcPts val="0"/>
              </a:spcBef>
              <a:spcAft>
                <a:spcPts val="0"/>
              </a:spcAft>
              <a:buClrTx/>
              <a:buSzTx/>
              <a:buFontTx/>
              <a:buNone/>
              <a:tabLst/>
              <a:defRPr/>
            </a:pPr>
            <a:r>
              <a:rPr lang="en-US" sz="1400" b="1" dirty="0">
                <a:latin typeface="Century Gothic" panose="020B0502020202020204" pitchFamily="34" charset="0"/>
              </a:rPr>
              <a:t>Each content is ranked by integrity scores using 3 step “Truth Filter”</a:t>
            </a:r>
            <a:endParaRPr kumimoji="0" lang="en-US" sz="1400" b="1" i="0" u="none" strike="noStrike" kern="1200" cap="none" spc="0" normalizeH="0" baseline="0" noProof="0" dirty="0">
              <a:ln>
                <a:noFill/>
              </a:ln>
              <a:effectLst/>
              <a:uLnTx/>
              <a:uFillTx/>
              <a:latin typeface="Century Gothic" panose="020B0502020202020204" pitchFamily="34" charset="0"/>
              <a:cs typeface="Segoe UI Light" panose="020B0502040204020203" pitchFamily="34" charset="0"/>
            </a:endParaRPr>
          </a:p>
        </p:txBody>
      </p:sp>
      <p:sp>
        <p:nvSpPr>
          <p:cNvPr id="157" name="Rectangle: Rounded Corners 30">
            <a:extLst>
              <a:ext uri="{FF2B5EF4-FFF2-40B4-BE49-F238E27FC236}">
                <a16:creationId xmlns:a16="http://schemas.microsoft.com/office/drawing/2014/main" id="{60AFC302-B073-F84E-9990-9F47DF2EE0D4}"/>
              </a:ext>
            </a:extLst>
          </p:cNvPr>
          <p:cNvSpPr/>
          <p:nvPr/>
        </p:nvSpPr>
        <p:spPr>
          <a:xfrm>
            <a:off x="8909360" y="3925124"/>
            <a:ext cx="2488630" cy="2345047"/>
          </a:xfrm>
          <a:prstGeom prst="roundRect">
            <a:avLst>
              <a:gd name="adj" fmla="val 4211"/>
            </a:avLst>
          </a:prstGeom>
          <a:solidFill>
            <a:schemeClr val="bg1"/>
          </a:solidFill>
          <a:ln w="38100">
            <a:solidFill>
              <a:schemeClr val="bg1">
                <a:lumMod val="65000"/>
              </a:schemeClr>
            </a:solidFill>
          </a:ln>
          <a:effectLst>
            <a:outerShdw blurRad="431800" dist="419100" dir="5400000" sx="94000" sy="94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59" name="Rectangle 158">
            <a:extLst>
              <a:ext uri="{FF2B5EF4-FFF2-40B4-BE49-F238E27FC236}">
                <a16:creationId xmlns:a16="http://schemas.microsoft.com/office/drawing/2014/main" id="{E7078826-9670-E243-9261-F96730752E6B}"/>
              </a:ext>
            </a:extLst>
          </p:cNvPr>
          <p:cNvSpPr/>
          <p:nvPr/>
        </p:nvSpPr>
        <p:spPr>
          <a:xfrm>
            <a:off x="9178543" y="4762648"/>
            <a:ext cx="1922820" cy="675891"/>
          </a:xfrm>
          <a:prstGeom prst="rect">
            <a:avLst/>
          </a:prstGeom>
        </p:spPr>
        <p:txBody>
          <a:bodyPr wrap="square" lIns="0" tIns="0" rIns="0" bIns="0">
            <a:spAutoFit/>
          </a:bodyPr>
          <a:lstStyle/>
          <a:p>
            <a:pPr marL="0" marR="0" lvl="0" indent="0" algn="ctr" defTabSz="914400" rtl="0" eaLnBrk="1" fontAlgn="auto" latinLnBrk="0" hangingPunct="1">
              <a:lnSpc>
                <a:spcPts val="1820"/>
              </a:lnSpc>
              <a:spcBef>
                <a:spcPts val="0"/>
              </a:spcBef>
              <a:spcAft>
                <a:spcPts val="0"/>
              </a:spcAft>
              <a:buClrTx/>
              <a:buSzTx/>
              <a:buFontTx/>
              <a:buNone/>
              <a:tabLst/>
              <a:defRPr/>
            </a:pPr>
            <a:r>
              <a:rPr lang="en-US" sz="1400" b="1" dirty="0">
                <a:latin typeface="Century Gothic" panose="020B0502020202020204" pitchFamily="34" charset="0"/>
              </a:rPr>
              <a:t>Truth filter helps to weed out hate and discrimination</a:t>
            </a:r>
            <a:endParaRPr kumimoji="0" lang="en-US" sz="1400" b="1" i="0" u="none" strike="noStrike" kern="1200" cap="none" spc="0" normalizeH="0" baseline="0" noProof="0" dirty="0">
              <a:ln>
                <a:noFill/>
              </a:ln>
              <a:effectLst/>
              <a:uLnTx/>
              <a:uFillTx/>
              <a:latin typeface="Century Gothic" panose="020B0502020202020204" pitchFamily="34" charset="0"/>
              <a:cs typeface="Segoe UI Light" panose="020B0502040204020203" pitchFamily="34" charset="0"/>
            </a:endParaRPr>
          </a:p>
        </p:txBody>
      </p:sp>
      <p:grpSp>
        <p:nvGrpSpPr>
          <p:cNvPr id="204" name="Group 203">
            <a:extLst>
              <a:ext uri="{FF2B5EF4-FFF2-40B4-BE49-F238E27FC236}">
                <a16:creationId xmlns:a16="http://schemas.microsoft.com/office/drawing/2014/main" id="{C9CA6E23-6102-6C44-8778-614498E4544D}"/>
              </a:ext>
            </a:extLst>
          </p:cNvPr>
          <p:cNvGrpSpPr/>
          <p:nvPr/>
        </p:nvGrpSpPr>
        <p:grpSpPr>
          <a:xfrm rot="10800000">
            <a:off x="307275" y="5846993"/>
            <a:ext cx="176215" cy="1107852"/>
            <a:chOff x="9483237" y="1321506"/>
            <a:chExt cx="273513" cy="1719570"/>
          </a:xfrm>
        </p:grpSpPr>
        <p:sp>
          <p:nvSpPr>
            <p:cNvPr id="205" name="Oval 204">
              <a:extLst>
                <a:ext uri="{FF2B5EF4-FFF2-40B4-BE49-F238E27FC236}">
                  <a16:creationId xmlns:a16="http://schemas.microsoft.com/office/drawing/2014/main" id="{013709A4-1569-5943-9477-EE9E0532CF38}"/>
                </a:ext>
              </a:extLst>
            </p:cNvPr>
            <p:cNvSpPr/>
            <p:nvPr/>
          </p:nvSpPr>
          <p:spPr>
            <a:xfrm>
              <a:off x="9483237" y="2767564"/>
              <a:ext cx="273513" cy="273512"/>
            </a:xfrm>
            <a:prstGeom prst="ellipse">
              <a:avLst/>
            </a:prstGeom>
            <a:solidFill>
              <a:srgbClr val="869BB3"/>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B812BBAE-1977-094D-9902-B5C313F081CD}"/>
                </a:ext>
              </a:extLst>
            </p:cNvPr>
            <p:cNvSpPr/>
            <p:nvPr/>
          </p:nvSpPr>
          <p:spPr>
            <a:xfrm>
              <a:off x="9597191" y="1321506"/>
              <a:ext cx="45719" cy="1513093"/>
            </a:xfrm>
            <a:prstGeom prst="rect">
              <a:avLst/>
            </a:prstGeom>
            <a:gradFill flip="none" rotWithShape="1">
              <a:gsLst>
                <a:gs pos="0">
                  <a:srgbClr val="869BB3"/>
                </a:gs>
                <a:gs pos="100000">
                  <a:srgbClr val="869BB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0" name="Group 209">
            <a:extLst>
              <a:ext uri="{FF2B5EF4-FFF2-40B4-BE49-F238E27FC236}">
                <a16:creationId xmlns:a16="http://schemas.microsoft.com/office/drawing/2014/main" id="{2D6262B7-5D7A-644D-A308-87A6673E7714}"/>
              </a:ext>
            </a:extLst>
          </p:cNvPr>
          <p:cNvGrpSpPr/>
          <p:nvPr/>
        </p:nvGrpSpPr>
        <p:grpSpPr>
          <a:xfrm rot="10800000">
            <a:off x="4960605" y="571217"/>
            <a:ext cx="176215" cy="1107852"/>
            <a:chOff x="9483237" y="1321506"/>
            <a:chExt cx="273513" cy="1719570"/>
          </a:xfrm>
        </p:grpSpPr>
        <p:sp>
          <p:nvSpPr>
            <p:cNvPr id="211" name="Oval 210">
              <a:extLst>
                <a:ext uri="{FF2B5EF4-FFF2-40B4-BE49-F238E27FC236}">
                  <a16:creationId xmlns:a16="http://schemas.microsoft.com/office/drawing/2014/main" id="{79145F2C-FD9D-094F-8866-559F6A753A3A}"/>
                </a:ext>
              </a:extLst>
            </p:cNvPr>
            <p:cNvSpPr/>
            <p:nvPr/>
          </p:nvSpPr>
          <p:spPr>
            <a:xfrm>
              <a:off x="9483237" y="2767564"/>
              <a:ext cx="273513" cy="273512"/>
            </a:xfrm>
            <a:prstGeom prst="ellipse">
              <a:avLst/>
            </a:prstGeom>
            <a:solidFill>
              <a:srgbClr val="869BB3"/>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EC9DD951-ECD9-0344-AE42-9B9DD62FA9D1}"/>
                </a:ext>
              </a:extLst>
            </p:cNvPr>
            <p:cNvSpPr/>
            <p:nvPr/>
          </p:nvSpPr>
          <p:spPr>
            <a:xfrm>
              <a:off x="9597191" y="1321506"/>
              <a:ext cx="45719" cy="1513093"/>
            </a:xfrm>
            <a:prstGeom prst="rect">
              <a:avLst/>
            </a:prstGeom>
            <a:gradFill flip="none" rotWithShape="1">
              <a:gsLst>
                <a:gs pos="0">
                  <a:srgbClr val="869BB3"/>
                </a:gs>
                <a:gs pos="100000">
                  <a:srgbClr val="869BB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3" name="Group 212">
            <a:extLst>
              <a:ext uri="{FF2B5EF4-FFF2-40B4-BE49-F238E27FC236}">
                <a16:creationId xmlns:a16="http://schemas.microsoft.com/office/drawing/2014/main" id="{5315F121-CA02-674F-B11C-50101AA72CA4}"/>
              </a:ext>
            </a:extLst>
          </p:cNvPr>
          <p:cNvGrpSpPr/>
          <p:nvPr/>
        </p:nvGrpSpPr>
        <p:grpSpPr>
          <a:xfrm rot="10800000">
            <a:off x="11252970" y="1606256"/>
            <a:ext cx="176215" cy="1107852"/>
            <a:chOff x="9483237" y="1321506"/>
            <a:chExt cx="273513" cy="1719570"/>
          </a:xfrm>
        </p:grpSpPr>
        <p:sp>
          <p:nvSpPr>
            <p:cNvPr id="214" name="Oval 213">
              <a:extLst>
                <a:ext uri="{FF2B5EF4-FFF2-40B4-BE49-F238E27FC236}">
                  <a16:creationId xmlns:a16="http://schemas.microsoft.com/office/drawing/2014/main" id="{48106F85-7967-5F4C-A56E-24FF22821C60}"/>
                </a:ext>
              </a:extLst>
            </p:cNvPr>
            <p:cNvSpPr/>
            <p:nvPr/>
          </p:nvSpPr>
          <p:spPr>
            <a:xfrm>
              <a:off x="9483237" y="2767564"/>
              <a:ext cx="273513" cy="273512"/>
            </a:xfrm>
            <a:prstGeom prst="ellipse">
              <a:avLst/>
            </a:prstGeom>
            <a:solidFill>
              <a:srgbClr val="869BB3"/>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D26B901D-E8C7-7649-BB7D-AB9D5F759409}"/>
                </a:ext>
              </a:extLst>
            </p:cNvPr>
            <p:cNvSpPr/>
            <p:nvPr/>
          </p:nvSpPr>
          <p:spPr>
            <a:xfrm>
              <a:off x="9597191" y="1321506"/>
              <a:ext cx="45719" cy="1513093"/>
            </a:xfrm>
            <a:prstGeom prst="rect">
              <a:avLst/>
            </a:prstGeom>
            <a:gradFill flip="none" rotWithShape="1">
              <a:gsLst>
                <a:gs pos="0">
                  <a:srgbClr val="869BB3"/>
                </a:gs>
                <a:gs pos="100000">
                  <a:srgbClr val="869BB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6" name="Group 215">
            <a:extLst>
              <a:ext uri="{FF2B5EF4-FFF2-40B4-BE49-F238E27FC236}">
                <a16:creationId xmlns:a16="http://schemas.microsoft.com/office/drawing/2014/main" id="{2A76FD66-4F47-A840-BFD8-0B18FBD1993D}"/>
              </a:ext>
            </a:extLst>
          </p:cNvPr>
          <p:cNvGrpSpPr/>
          <p:nvPr/>
        </p:nvGrpSpPr>
        <p:grpSpPr>
          <a:xfrm rot="10800000">
            <a:off x="11755879" y="4804272"/>
            <a:ext cx="176215" cy="1107852"/>
            <a:chOff x="9483237" y="1321506"/>
            <a:chExt cx="273513" cy="1719570"/>
          </a:xfrm>
        </p:grpSpPr>
        <p:sp>
          <p:nvSpPr>
            <p:cNvPr id="217" name="Oval 216">
              <a:extLst>
                <a:ext uri="{FF2B5EF4-FFF2-40B4-BE49-F238E27FC236}">
                  <a16:creationId xmlns:a16="http://schemas.microsoft.com/office/drawing/2014/main" id="{F17B4EFB-B548-B849-AFE1-CAEFE6A6A955}"/>
                </a:ext>
              </a:extLst>
            </p:cNvPr>
            <p:cNvSpPr/>
            <p:nvPr/>
          </p:nvSpPr>
          <p:spPr>
            <a:xfrm>
              <a:off x="9483237" y="2767564"/>
              <a:ext cx="273513" cy="273512"/>
            </a:xfrm>
            <a:prstGeom prst="ellipse">
              <a:avLst/>
            </a:prstGeom>
            <a:solidFill>
              <a:srgbClr val="869BB3"/>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8" name="Rectangle 217">
              <a:extLst>
                <a:ext uri="{FF2B5EF4-FFF2-40B4-BE49-F238E27FC236}">
                  <a16:creationId xmlns:a16="http://schemas.microsoft.com/office/drawing/2014/main" id="{33F2486A-8498-E741-AF48-A8188A8D8C9E}"/>
                </a:ext>
              </a:extLst>
            </p:cNvPr>
            <p:cNvSpPr/>
            <p:nvPr/>
          </p:nvSpPr>
          <p:spPr>
            <a:xfrm>
              <a:off x="9597191" y="1321506"/>
              <a:ext cx="45719" cy="1513093"/>
            </a:xfrm>
            <a:prstGeom prst="rect">
              <a:avLst/>
            </a:prstGeom>
            <a:gradFill flip="none" rotWithShape="1">
              <a:gsLst>
                <a:gs pos="0">
                  <a:srgbClr val="869BB3"/>
                </a:gs>
                <a:gs pos="100000">
                  <a:srgbClr val="869BB3">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56" name="Oval 255">
            <a:extLst>
              <a:ext uri="{FF2B5EF4-FFF2-40B4-BE49-F238E27FC236}">
                <a16:creationId xmlns:a16="http://schemas.microsoft.com/office/drawing/2014/main" id="{668F51F2-F06E-EE4C-A58D-99FA7D550535}"/>
              </a:ext>
            </a:extLst>
          </p:cNvPr>
          <p:cNvSpPr/>
          <p:nvPr/>
        </p:nvSpPr>
        <p:spPr>
          <a:xfrm rot="15069083" flipH="1">
            <a:off x="12059065" y="3751152"/>
            <a:ext cx="265870" cy="265867"/>
          </a:xfrm>
          <a:prstGeom prst="ellipse">
            <a:avLst/>
          </a:prstGeom>
          <a:solidFill>
            <a:srgbClr val="869BB3"/>
          </a:solidFill>
          <a:ln>
            <a:noFill/>
          </a:ln>
          <a:effectLst>
            <a:outerShdw blurRad="266700" sx="103000" sy="103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Rounded Corners 30">
            <a:extLst>
              <a:ext uri="{FF2B5EF4-FFF2-40B4-BE49-F238E27FC236}">
                <a16:creationId xmlns:a16="http://schemas.microsoft.com/office/drawing/2014/main" id="{13F56889-0193-FB49-A8B6-7587E3B57758}"/>
              </a:ext>
            </a:extLst>
          </p:cNvPr>
          <p:cNvSpPr/>
          <p:nvPr/>
        </p:nvSpPr>
        <p:spPr>
          <a:xfrm>
            <a:off x="795287" y="3925125"/>
            <a:ext cx="2488630" cy="547012"/>
          </a:xfrm>
          <a:prstGeom prst="round2SameRect">
            <a:avLst>
              <a:gd name="adj1" fmla="val 18901"/>
              <a:gd name="adj2" fmla="val 0"/>
            </a:avLst>
          </a:prstGeom>
          <a:solidFill>
            <a:schemeClr val="bg1">
              <a:lumMod val="50000"/>
            </a:schemeClr>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MISSION 01</a:t>
            </a:r>
            <a:endParaRPr kumimoji="0" lang="id-ID" sz="13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01" name="Rectangle: Rounded Corners 30">
            <a:extLst>
              <a:ext uri="{FF2B5EF4-FFF2-40B4-BE49-F238E27FC236}">
                <a16:creationId xmlns:a16="http://schemas.microsoft.com/office/drawing/2014/main" id="{E4609F09-EAC4-1347-A2C4-123C2F4B531A}"/>
              </a:ext>
            </a:extLst>
          </p:cNvPr>
          <p:cNvSpPr/>
          <p:nvPr/>
        </p:nvSpPr>
        <p:spPr>
          <a:xfrm>
            <a:off x="3503704" y="3925125"/>
            <a:ext cx="2488630" cy="547012"/>
          </a:xfrm>
          <a:prstGeom prst="round2SameRect">
            <a:avLst>
              <a:gd name="adj1" fmla="val 31232"/>
              <a:gd name="adj2" fmla="val 0"/>
            </a:avLst>
          </a:prstGeom>
          <a:solidFill>
            <a:schemeClr val="bg1">
              <a:lumMod val="50000"/>
            </a:schemeClr>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MISSION 02</a:t>
            </a:r>
            <a:endParaRPr kumimoji="0" lang="id-ID" sz="13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02" name="Rectangle: Rounded Corners 30">
            <a:extLst>
              <a:ext uri="{FF2B5EF4-FFF2-40B4-BE49-F238E27FC236}">
                <a16:creationId xmlns:a16="http://schemas.microsoft.com/office/drawing/2014/main" id="{C2A27AFC-A54F-4241-AAED-43FC5756CA8F}"/>
              </a:ext>
            </a:extLst>
          </p:cNvPr>
          <p:cNvSpPr/>
          <p:nvPr/>
        </p:nvSpPr>
        <p:spPr>
          <a:xfrm>
            <a:off x="6219384" y="3945533"/>
            <a:ext cx="2467645" cy="547012"/>
          </a:xfrm>
          <a:prstGeom prst="round2SameRect">
            <a:avLst>
              <a:gd name="adj1" fmla="val 23011"/>
              <a:gd name="adj2" fmla="val 0"/>
            </a:avLst>
          </a:prstGeom>
          <a:solidFill>
            <a:schemeClr val="bg1">
              <a:lumMod val="50000"/>
            </a:schemeClr>
          </a:solidFill>
          <a:ln w="381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MISSION 03</a:t>
            </a:r>
            <a:endParaRPr kumimoji="0" lang="id-ID" sz="13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03" name="Rectangle: Rounded Corners 30">
            <a:extLst>
              <a:ext uri="{FF2B5EF4-FFF2-40B4-BE49-F238E27FC236}">
                <a16:creationId xmlns:a16="http://schemas.microsoft.com/office/drawing/2014/main" id="{E37FCA4B-2DD7-9241-957B-0796981819AE}"/>
              </a:ext>
            </a:extLst>
          </p:cNvPr>
          <p:cNvSpPr/>
          <p:nvPr/>
        </p:nvSpPr>
        <p:spPr>
          <a:xfrm>
            <a:off x="8909360" y="3940904"/>
            <a:ext cx="2488630" cy="547012"/>
          </a:xfrm>
          <a:prstGeom prst="round2SameRect">
            <a:avLst>
              <a:gd name="adj1" fmla="val 21641"/>
              <a:gd name="adj2" fmla="val 0"/>
            </a:avLst>
          </a:prstGeom>
          <a:solidFill>
            <a:schemeClr val="bg1">
              <a:lumMod val="50000"/>
            </a:schemeClr>
          </a:solidFill>
          <a:ln w="381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MISSION 04</a:t>
            </a:r>
            <a:endParaRPr kumimoji="0" lang="id-ID" sz="13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34" name="object 8">
            <a:extLst>
              <a:ext uri="{FF2B5EF4-FFF2-40B4-BE49-F238E27FC236}">
                <a16:creationId xmlns:a16="http://schemas.microsoft.com/office/drawing/2014/main" id="{CD953B9A-2B64-4823-929B-47258F0892D8}"/>
              </a:ext>
            </a:extLst>
          </p:cNvPr>
          <p:cNvPicPr/>
          <p:nvPr/>
        </p:nvPicPr>
        <p:blipFill>
          <a:blip r:embed="rId4" cstate="print"/>
          <a:stretch>
            <a:fillRect/>
          </a:stretch>
        </p:blipFill>
        <p:spPr>
          <a:xfrm>
            <a:off x="792255" y="450538"/>
            <a:ext cx="2700056" cy="591991"/>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84A3D7A9-597B-46EC-8FDC-20AEDB9EF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5088" y="496183"/>
            <a:ext cx="5040380" cy="3412101"/>
          </a:xfrm>
          <a:prstGeom prst="rect">
            <a:avLst/>
          </a:prstGeom>
        </p:spPr>
      </p:pic>
      <p:sp>
        <p:nvSpPr>
          <p:cNvPr id="41" name="TextBox 40">
            <a:extLst>
              <a:ext uri="{FF2B5EF4-FFF2-40B4-BE49-F238E27FC236}">
                <a16:creationId xmlns:a16="http://schemas.microsoft.com/office/drawing/2014/main" id="{97A5ABE5-E3A5-43E9-A675-7D82A61E82F9}"/>
              </a:ext>
            </a:extLst>
          </p:cNvPr>
          <p:cNvSpPr txBox="1"/>
          <p:nvPr/>
        </p:nvSpPr>
        <p:spPr>
          <a:xfrm>
            <a:off x="5279014" y="1824332"/>
            <a:ext cx="2934404" cy="646331"/>
          </a:xfrm>
          <a:prstGeom prst="rect">
            <a:avLst/>
          </a:prstGeom>
          <a:noFill/>
        </p:spPr>
        <p:txBody>
          <a:bodyPr wrap="square" rtlCol="0" anchor="b" anchorCtr="0">
            <a:spAutoFit/>
          </a:bodyPr>
          <a:lstStyle/>
          <a:p>
            <a:pPr algn="ctr"/>
            <a:r>
              <a:rPr lang="en-US" b="1" dirty="0">
                <a:solidFill>
                  <a:schemeClr val="tx1"/>
                </a:solidFill>
                <a:latin typeface="Century Gothic" panose="020B0502020202020204" pitchFamily="34" charset="0"/>
              </a:rPr>
              <a:t>AUTHENTIC INFORMATION</a:t>
            </a:r>
          </a:p>
        </p:txBody>
      </p:sp>
      <p:sp>
        <p:nvSpPr>
          <p:cNvPr id="44" name="TextBox 43">
            <a:extLst>
              <a:ext uri="{FF2B5EF4-FFF2-40B4-BE49-F238E27FC236}">
                <a16:creationId xmlns:a16="http://schemas.microsoft.com/office/drawing/2014/main" id="{85FDD079-B1E5-4F6E-A0E3-644CA646ADFD}"/>
              </a:ext>
            </a:extLst>
          </p:cNvPr>
          <p:cNvSpPr txBox="1"/>
          <p:nvPr/>
        </p:nvSpPr>
        <p:spPr>
          <a:xfrm>
            <a:off x="9082179" y="1238020"/>
            <a:ext cx="1835446" cy="646331"/>
          </a:xfrm>
          <a:prstGeom prst="rect">
            <a:avLst/>
          </a:prstGeom>
          <a:noFill/>
        </p:spPr>
        <p:txBody>
          <a:bodyPr wrap="square" rtlCol="0" anchor="b" anchorCtr="0">
            <a:spAutoFit/>
          </a:bodyPr>
          <a:lstStyle/>
          <a:p>
            <a:pPr algn="ctr"/>
            <a:r>
              <a:rPr lang="en-US" b="1" dirty="0">
                <a:solidFill>
                  <a:schemeClr val="tx1"/>
                </a:solidFill>
                <a:latin typeface="Century Gothic" panose="020B0502020202020204" pitchFamily="34" charset="0"/>
              </a:rPr>
              <a:t>USER GENERATED</a:t>
            </a:r>
          </a:p>
        </p:txBody>
      </p:sp>
      <p:sp>
        <p:nvSpPr>
          <p:cNvPr id="37" name="Freeform: Shape 36">
            <a:extLst>
              <a:ext uri="{FF2B5EF4-FFF2-40B4-BE49-F238E27FC236}">
                <a16:creationId xmlns:a16="http://schemas.microsoft.com/office/drawing/2014/main" id="{CA6D2DFA-C38C-4016-B09D-4DE3E941C157}"/>
              </a:ext>
            </a:extLst>
          </p:cNvPr>
          <p:cNvSpPr/>
          <p:nvPr/>
        </p:nvSpPr>
        <p:spPr>
          <a:xfrm flipV="1">
            <a:off x="-1" y="4086838"/>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Tree>
    <p:extLst>
      <p:ext uri="{BB962C8B-B14F-4D97-AF65-F5344CB8AC3E}">
        <p14:creationId xmlns:p14="http://schemas.microsoft.com/office/powerpoint/2010/main" val="643933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1000"/>
                                        <p:tgtEl>
                                          <p:spTgt spid="97"/>
                                        </p:tgtEl>
                                      </p:cBhvr>
                                    </p:animEffect>
                                    <p:anim calcmode="lin" valueType="num">
                                      <p:cBhvr>
                                        <p:cTn id="23" dur="1000" fill="hold"/>
                                        <p:tgtEl>
                                          <p:spTgt spid="97"/>
                                        </p:tgtEl>
                                        <p:attrNameLst>
                                          <p:attrName>ppt_x</p:attrName>
                                        </p:attrNameLst>
                                      </p:cBhvr>
                                      <p:tavLst>
                                        <p:tav tm="0">
                                          <p:val>
                                            <p:strVal val="#ppt_x"/>
                                          </p:val>
                                        </p:tav>
                                        <p:tav tm="100000">
                                          <p:val>
                                            <p:strVal val="#ppt_x"/>
                                          </p:val>
                                        </p:tav>
                                      </p:tavLst>
                                    </p:anim>
                                    <p:anim calcmode="lin" valueType="num">
                                      <p:cBhvr>
                                        <p:cTn id="24" dur="1000" fill="hold"/>
                                        <p:tgtEl>
                                          <p:spTgt spid="9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1000"/>
                                        <p:tgtEl>
                                          <p:spTgt spid="99"/>
                                        </p:tgtEl>
                                      </p:cBhvr>
                                    </p:animEffect>
                                    <p:anim calcmode="lin" valueType="num">
                                      <p:cBhvr>
                                        <p:cTn id="28" dur="1000" fill="hold"/>
                                        <p:tgtEl>
                                          <p:spTgt spid="99"/>
                                        </p:tgtEl>
                                        <p:attrNameLst>
                                          <p:attrName>ppt_x</p:attrName>
                                        </p:attrNameLst>
                                      </p:cBhvr>
                                      <p:tavLst>
                                        <p:tav tm="0">
                                          <p:val>
                                            <p:strVal val="#ppt_x"/>
                                          </p:val>
                                        </p:tav>
                                        <p:tav tm="100000">
                                          <p:val>
                                            <p:strVal val="#ppt_x"/>
                                          </p:val>
                                        </p:tav>
                                      </p:tavLst>
                                    </p:anim>
                                    <p:anim calcmode="lin" valueType="num">
                                      <p:cBhvr>
                                        <p:cTn id="29" dur="1000" fill="hold"/>
                                        <p:tgtEl>
                                          <p:spTgt spid="9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1000"/>
                                        <p:tgtEl>
                                          <p:spTgt spid="80"/>
                                        </p:tgtEl>
                                      </p:cBhvr>
                                    </p:animEffect>
                                    <p:anim calcmode="lin" valueType="num">
                                      <p:cBhvr>
                                        <p:cTn id="33" dur="1000" fill="hold"/>
                                        <p:tgtEl>
                                          <p:spTgt spid="80"/>
                                        </p:tgtEl>
                                        <p:attrNameLst>
                                          <p:attrName>ppt_x</p:attrName>
                                        </p:attrNameLst>
                                      </p:cBhvr>
                                      <p:tavLst>
                                        <p:tav tm="0">
                                          <p:val>
                                            <p:strVal val="#ppt_x"/>
                                          </p:val>
                                        </p:tav>
                                        <p:tav tm="100000">
                                          <p:val>
                                            <p:strVal val="#ppt_x"/>
                                          </p:val>
                                        </p:tav>
                                      </p:tavLst>
                                    </p:anim>
                                    <p:anim calcmode="lin" valueType="num">
                                      <p:cBhvr>
                                        <p:cTn id="34" dur="1000" fill="hold"/>
                                        <p:tgtEl>
                                          <p:spTgt spid="8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1000"/>
                                        <p:tgtEl>
                                          <p:spTgt spid="101"/>
                                        </p:tgtEl>
                                      </p:cBhvr>
                                    </p:animEffect>
                                    <p:anim calcmode="lin" valueType="num">
                                      <p:cBhvr>
                                        <p:cTn id="38" dur="1000" fill="hold"/>
                                        <p:tgtEl>
                                          <p:spTgt spid="101"/>
                                        </p:tgtEl>
                                        <p:attrNameLst>
                                          <p:attrName>ppt_x</p:attrName>
                                        </p:attrNameLst>
                                      </p:cBhvr>
                                      <p:tavLst>
                                        <p:tav tm="0">
                                          <p:val>
                                            <p:strVal val="#ppt_x"/>
                                          </p:val>
                                        </p:tav>
                                        <p:tav tm="100000">
                                          <p:val>
                                            <p:strVal val="#ppt_x"/>
                                          </p:val>
                                        </p:tav>
                                      </p:tavLst>
                                    </p:anim>
                                    <p:anim calcmode="lin" valueType="num">
                                      <p:cBhvr>
                                        <p:cTn id="39" dur="1000" fill="hold"/>
                                        <p:tgtEl>
                                          <p:spTgt spid="10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135"/>
                                        </p:tgtEl>
                                        <p:attrNameLst>
                                          <p:attrName>style.visibility</p:attrName>
                                        </p:attrNameLst>
                                      </p:cBhvr>
                                      <p:to>
                                        <p:strVal val="visible"/>
                                      </p:to>
                                    </p:set>
                                    <p:animEffect transition="in" filter="fade">
                                      <p:cBhvr>
                                        <p:cTn id="42" dur="1000"/>
                                        <p:tgtEl>
                                          <p:spTgt spid="135"/>
                                        </p:tgtEl>
                                      </p:cBhvr>
                                    </p:animEffect>
                                    <p:anim calcmode="lin" valueType="num">
                                      <p:cBhvr>
                                        <p:cTn id="43" dur="1000" fill="hold"/>
                                        <p:tgtEl>
                                          <p:spTgt spid="135"/>
                                        </p:tgtEl>
                                        <p:attrNameLst>
                                          <p:attrName>ppt_x</p:attrName>
                                        </p:attrNameLst>
                                      </p:cBhvr>
                                      <p:tavLst>
                                        <p:tav tm="0">
                                          <p:val>
                                            <p:strVal val="#ppt_x"/>
                                          </p:val>
                                        </p:tav>
                                        <p:tav tm="100000">
                                          <p:val>
                                            <p:strVal val="#ppt_x"/>
                                          </p:val>
                                        </p:tav>
                                      </p:tavLst>
                                    </p:anim>
                                    <p:anim calcmode="lin" valueType="num">
                                      <p:cBhvr>
                                        <p:cTn id="44" dur="1000" fill="hold"/>
                                        <p:tgtEl>
                                          <p:spTgt spid="13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133"/>
                                        </p:tgtEl>
                                        <p:attrNameLst>
                                          <p:attrName>style.visibility</p:attrName>
                                        </p:attrNameLst>
                                      </p:cBhvr>
                                      <p:to>
                                        <p:strVal val="visible"/>
                                      </p:to>
                                    </p:set>
                                    <p:animEffect transition="in" filter="fade">
                                      <p:cBhvr>
                                        <p:cTn id="47" dur="1000"/>
                                        <p:tgtEl>
                                          <p:spTgt spid="133"/>
                                        </p:tgtEl>
                                      </p:cBhvr>
                                    </p:animEffect>
                                    <p:anim calcmode="lin" valueType="num">
                                      <p:cBhvr>
                                        <p:cTn id="48" dur="1000" fill="hold"/>
                                        <p:tgtEl>
                                          <p:spTgt spid="133"/>
                                        </p:tgtEl>
                                        <p:attrNameLst>
                                          <p:attrName>ppt_x</p:attrName>
                                        </p:attrNameLst>
                                      </p:cBhvr>
                                      <p:tavLst>
                                        <p:tav tm="0">
                                          <p:val>
                                            <p:strVal val="#ppt_x"/>
                                          </p:val>
                                        </p:tav>
                                        <p:tav tm="100000">
                                          <p:val>
                                            <p:strVal val="#ppt_x"/>
                                          </p:val>
                                        </p:tav>
                                      </p:tavLst>
                                    </p:anim>
                                    <p:anim calcmode="lin" valueType="num">
                                      <p:cBhvr>
                                        <p:cTn id="49" dur="1000" fill="hold"/>
                                        <p:tgtEl>
                                          <p:spTgt spid="13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1000"/>
                                        <p:tgtEl>
                                          <p:spTgt spid="102"/>
                                        </p:tgtEl>
                                      </p:cBhvr>
                                    </p:animEffect>
                                    <p:anim calcmode="lin" valueType="num">
                                      <p:cBhvr>
                                        <p:cTn id="53" dur="1000" fill="hold"/>
                                        <p:tgtEl>
                                          <p:spTgt spid="102"/>
                                        </p:tgtEl>
                                        <p:attrNameLst>
                                          <p:attrName>ppt_x</p:attrName>
                                        </p:attrNameLst>
                                      </p:cBhvr>
                                      <p:tavLst>
                                        <p:tav tm="0">
                                          <p:val>
                                            <p:strVal val="#ppt_x"/>
                                          </p:val>
                                        </p:tav>
                                        <p:tav tm="100000">
                                          <p:val>
                                            <p:strVal val="#ppt_x"/>
                                          </p:val>
                                        </p:tav>
                                      </p:tavLst>
                                    </p:anim>
                                    <p:anim calcmode="lin" valueType="num">
                                      <p:cBhvr>
                                        <p:cTn id="54" dur="1000" fill="hold"/>
                                        <p:tgtEl>
                                          <p:spTgt spid="10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147"/>
                                        </p:tgtEl>
                                        <p:attrNameLst>
                                          <p:attrName>style.visibility</p:attrName>
                                        </p:attrNameLst>
                                      </p:cBhvr>
                                      <p:to>
                                        <p:strVal val="visible"/>
                                      </p:to>
                                    </p:set>
                                    <p:animEffect transition="in" filter="fade">
                                      <p:cBhvr>
                                        <p:cTn id="57" dur="1000"/>
                                        <p:tgtEl>
                                          <p:spTgt spid="147"/>
                                        </p:tgtEl>
                                      </p:cBhvr>
                                    </p:animEffect>
                                    <p:anim calcmode="lin" valueType="num">
                                      <p:cBhvr>
                                        <p:cTn id="58" dur="1000" fill="hold"/>
                                        <p:tgtEl>
                                          <p:spTgt spid="147"/>
                                        </p:tgtEl>
                                        <p:attrNameLst>
                                          <p:attrName>ppt_x</p:attrName>
                                        </p:attrNameLst>
                                      </p:cBhvr>
                                      <p:tavLst>
                                        <p:tav tm="0">
                                          <p:val>
                                            <p:strVal val="#ppt_x"/>
                                          </p:val>
                                        </p:tav>
                                        <p:tav tm="100000">
                                          <p:val>
                                            <p:strVal val="#ppt_x"/>
                                          </p:val>
                                        </p:tav>
                                      </p:tavLst>
                                    </p:anim>
                                    <p:anim calcmode="lin" valueType="num">
                                      <p:cBhvr>
                                        <p:cTn id="59" dur="1000" fill="hold"/>
                                        <p:tgtEl>
                                          <p:spTgt spid="14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500"/>
                                  </p:stCondLst>
                                  <p:childTnLst>
                                    <p:set>
                                      <p:cBhvr>
                                        <p:cTn id="61" dur="1" fill="hold">
                                          <p:stCondLst>
                                            <p:cond delay="0"/>
                                          </p:stCondLst>
                                        </p:cTn>
                                        <p:tgtEl>
                                          <p:spTgt spid="145"/>
                                        </p:tgtEl>
                                        <p:attrNameLst>
                                          <p:attrName>style.visibility</p:attrName>
                                        </p:attrNameLst>
                                      </p:cBhvr>
                                      <p:to>
                                        <p:strVal val="visible"/>
                                      </p:to>
                                    </p:set>
                                    <p:animEffect transition="in" filter="fade">
                                      <p:cBhvr>
                                        <p:cTn id="62" dur="1000"/>
                                        <p:tgtEl>
                                          <p:spTgt spid="145"/>
                                        </p:tgtEl>
                                      </p:cBhvr>
                                    </p:animEffect>
                                    <p:anim calcmode="lin" valueType="num">
                                      <p:cBhvr>
                                        <p:cTn id="63" dur="1000" fill="hold"/>
                                        <p:tgtEl>
                                          <p:spTgt spid="145"/>
                                        </p:tgtEl>
                                        <p:attrNameLst>
                                          <p:attrName>ppt_x</p:attrName>
                                        </p:attrNameLst>
                                      </p:cBhvr>
                                      <p:tavLst>
                                        <p:tav tm="0">
                                          <p:val>
                                            <p:strVal val="#ppt_x"/>
                                          </p:val>
                                        </p:tav>
                                        <p:tav tm="100000">
                                          <p:val>
                                            <p:strVal val="#ppt_x"/>
                                          </p:val>
                                        </p:tav>
                                      </p:tavLst>
                                    </p:anim>
                                    <p:anim calcmode="lin" valueType="num">
                                      <p:cBhvr>
                                        <p:cTn id="64" dur="1000" fill="hold"/>
                                        <p:tgtEl>
                                          <p:spTgt spid="14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500"/>
                                  </p:stCondLst>
                                  <p:childTnLst>
                                    <p:set>
                                      <p:cBhvr>
                                        <p:cTn id="66" dur="1" fill="hold">
                                          <p:stCondLst>
                                            <p:cond delay="0"/>
                                          </p:stCondLst>
                                        </p:cTn>
                                        <p:tgtEl>
                                          <p:spTgt spid="103"/>
                                        </p:tgtEl>
                                        <p:attrNameLst>
                                          <p:attrName>style.visibility</p:attrName>
                                        </p:attrNameLst>
                                      </p:cBhvr>
                                      <p:to>
                                        <p:strVal val="visible"/>
                                      </p:to>
                                    </p:set>
                                    <p:animEffect transition="in" filter="fade">
                                      <p:cBhvr>
                                        <p:cTn id="67" dur="1000"/>
                                        <p:tgtEl>
                                          <p:spTgt spid="103"/>
                                        </p:tgtEl>
                                      </p:cBhvr>
                                    </p:animEffect>
                                    <p:anim calcmode="lin" valueType="num">
                                      <p:cBhvr>
                                        <p:cTn id="68" dur="1000" fill="hold"/>
                                        <p:tgtEl>
                                          <p:spTgt spid="103"/>
                                        </p:tgtEl>
                                        <p:attrNameLst>
                                          <p:attrName>ppt_x</p:attrName>
                                        </p:attrNameLst>
                                      </p:cBhvr>
                                      <p:tavLst>
                                        <p:tav tm="0">
                                          <p:val>
                                            <p:strVal val="#ppt_x"/>
                                          </p:val>
                                        </p:tav>
                                        <p:tav tm="100000">
                                          <p:val>
                                            <p:strVal val="#ppt_x"/>
                                          </p:val>
                                        </p:tav>
                                      </p:tavLst>
                                    </p:anim>
                                    <p:anim calcmode="lin" valueType="num">
                                      <p:cBhvr>
                                        <p:cTn id="69" dur="1000" fill="hold"/>
                                        <p:tgtEl>
                                          <p:spTgt spid="10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500"/>
                                  </p:stCondLst>
                                  <p:childTnLst>
                                    <p:set>
                                      <p:cBhvr>
                                        <p:cTn id="71" dur="1" fill="hold">
                                          <p:stCondLst>
                                            <p:cond delay="0"/>
                                          </p:stCondLst>
                                        </p:cTn>
                                        <p:tgtEl>
                                          <p:spTgt spid="157"/>
                                        </p:tgtEl>
                                        <p:attrNameLst>
                                          <p:attrName>style.visibility</p:attrName>
                                        </p:attrNameLst>
                                      </p:cBhvr>
                                      <p:to>
                                        <p:strVal val="visible"/>
                                      </p:to>
                                    </p:set>
                                    <p:animEffect transition="in" filter="fade">
                                      <p:cBhvr>
                                        <p:cTn id="72" dur="1000"/>
                                        <p:tgtEl>
                                          <p:spTgt spid="157"/>
                                        </p:tgtEl>
                                      </p:cBhvr>
                                    </p:animEffect>
                                    <p:anim calcmode="lin" valueType="num">
                                      <p:cBhvr>
                                        <p:cTn id="73" dur="1000" fill="hold"/>
                                        <p:tgtEl>
                                          <p:spTgt spid="157"/>
                                        </p:tgtEl>
                                        <p:attrNameLst>
                                          <p:attrName>ppt_x</p:attrName>
                                        </p:attrNameLst>
                                      </p:cBhvr>
                                      <p:tavLst>
                                        <p:tav tm="0">
                                          <p:val>
                                            <p:strVal val="#ppt_x"/>
                                          </p:val>
                                        </p:tav>
                                        <p:tav tm="100000">
                                          <p:val>
                                            <p:strVal val="#ppt_x"/>
                                          </p:val>
                                        </p:tav>
                                      </p:tavLst>
                                    </p:anim>
                                    <p:anim calcmode="lin" valueType="num">
                                      <p:cBhvr>
                                        <p:cTn id="74" dur="1000" fill="hold"/>
                                        <p:tgtEl>
                                          <p:spTgt spid="15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500"/>
                                  </p:stCondLst>
                                  <p:childTnLst>
                                    <p:set>
                                      <p:cBhvr>
                                        <p:cTn id="76" dur="1" fill="hold">
                                          <p:stCondLst>
                                            <p:cond delay="0"/>
                                          </p:stCondLst>
                                        </p:cTn>
                                        <p:tgtEl>
                                          <p:spTgt spid="159"/>
                                        </p:tgtEl>
                                        <p:attrNameLst>
                                          <p:attrName>style.visibility</p:attrName>
                                        </p:attrNameLst>
                                      </p:cBhvr>
                                      <p:to>
                                        <p:strVal val="visible"/>
                                      </p:to>
                                    </p:set>
                                    <p:animEffect transition="in" filter="fade">
                                      <p:cBhvr>
                                        <p:cTn id="77" dur="1000"/>
                                        <p:tgtEl>
                                          <p:spTgt spid="159"/>
                                        </p:tgtEl>
                                      </p:cBhvr>
                                    </p:animEffect>
                                    <p:anim calcmode="lin" valueType="num">
                                      <p:cBhvr>
                                        <p:cTn id="78" dur="1000" fill="hold"/>
                                        <p:tgtEl>
                                          <p:spTgt spid="159"/>
                                        </p:tgtEl>
                                        <p:attrNameLst>
                                          <p:attrName>ppt_x</p:attrName>
                                        </p:attrNameLst>
                                      </p:cBhvr>
                                      <p:tavLst>
                                        <p:tav tm="0">
                                          <p:val>
                                            <p:strVal val="#ppt_x"/>
                                          </p:val>
                                        </p:tav>
                                        <p:tav tm="100000">
                                          <p:val>
                                            <p:strVal val="#ppt_x"/>
                                          </p:val>
                                        </p:tav>
                                      </p:tavLst>
                                    </p:anim>
                                    <p:anim calcmode="lin" valueType="num">
                                      <p:cBhvr>
                                        <p:cTn id="79" dur="1000" fill="hold"/>
                                        <p:tgtEl>
                                          <p:spTgt spid="159"/>
                                        </p:tgtEl>
                                        <p:attrNameLst>
                                          <p:attrName>ppt_y</p:attrName>
                                        </p:attrNameLst>
                                      </p:cBhvr>
                                      <p:tavLst>
                                        <p:tav tm="0">
                                          <p:val>
                                            <p:strVal val="#ppt_y+.1"/>
                                          </p:val>
                                        </p:tav>
                                        <p:tav tm="100000">
                                          <p:val>
                                            <p:strVal val="#ppt_y"/>
                                          </p:val>
                                        </p:tav>
                                      </p:tavLst>
                                    </p:anim>
                                  </p:childTnLst>
                                </p:cTn>
                              </p:par>
                              <p:par>
                                <p:cTn id="80" presetID="2" presetClass="entr" presetSubtype="4" decel="50000" fill="hold" grpId="0" nodeType="withEffect">
                                  <p:stCondLst>
                                    <p:cond delay="125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2000" fill="hold"/>
                                        <p:tgtEl>
                                          <p:spTgt spid="37"/>
                                        </p:tgtEl>
                                        <p:attrNameLst>
                                          <p:attrName>ppt_x</p:attrName>
                                        </p:attrNameLst>
                                      </p:cBhvr>
                                      <p:tavLst>
                                        <p:tav tm="0">
                                          <p:val>
                                            <p:strVal val="#ppt_x"/>
                                          </p:val>
                                        </p:tav>
                                        <p:tav tm="100000">
                                          <p:val>
                                            <p:strVal val="#ppt_x"/>
                                          </p:val>
                                        </p:tav>
                                      </p:tavLst>
                                    </p:anim>
                                    <p:anim calcmode="lin" valueType="num">
                                      <p:cBhvr additive="base">
                                        <p:cTn id="83" dur="2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99" grpId="0"/>
      <p:bldP spid="133" grpId="0" animBg="1"/>
      <p:bldP spid="135" grpId="0"/>
      <p:bldP spid="145" grpId="0" animBg="1"/>
      <p:bldP spid="147" grpId="0"/>
      <p:bldP spid="157" grpId="0" animBg="1"/>
      <p:bldP spid="159" grpId="0"/>
      <p:bldP spid="97" grpId="0" animBg="1"/>
      <p:bldP spid="101" grpId="0" animBg="1"/>
      <p:bldP spid="102" grpId="0" animBg="1"/>
      <p:bldP spid="103" grpId="0" animBg="1"/>
      <p:bldP spid="41" grpId="0"/>
      <p:bldP spid="44" grpId="0"/>
      <p:bldP spid="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65449931-20C2-A641-9F0F-3623774A50AA}"/>
              </a:ext>
            </a:extLst>
          </p:cNvPr>
          <p:cNvCxnSpPr>
            <a:cxnSpLocks/>
          </p:cNvCxnSpPr>
          <p:nvPr/>
        </p:nvCxnSpPr>
        <p:spPr>
          <a:xfrm>
            <a:off x="461796" y="6520137"/>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32C6D87-6FE0-DD4B-81E1-74A45C76AE15}"/>
              </a:ext>
            </a:extLst>
          </p:cNvPr>
          <p:cNvGrpSpPr/>
          <p:nvPr/>
        </p:nvGrpSpPr>
        <p:grpSpPr>
          <a:xfrm>
            <a:off x="224788" y="3250811"/>
            <a:ext cx="5244019" cy="642374"/>
            <a:chOff x="6302307" y="1442328"/>
            <a:chExt cx="5244019" cy="642374"/>
          </a:xfrm>
        </p:grpSpPr>
        <p:sp>
          <p:nvSpPr>
            <p:cNvPr id="7" name="TextBox 6">
              <a:extLst>
                <a:ext uri="{FF2B5EF4-FFF2-40B4-BE49-F238E27FC236}">
                  <a16:creationId xmlns:a16="http://schemas.microsoft.com/office/drawing/2014/main" id="{1C578042-DA3A-7040-805C-16DD0193DA7D}"/>
                </a:ext>
              </a:extLst>
            </p:cNvPr>
            <p:cNvSpPr txBox="1"/>
            <p:nvPr/>
          </p:nvSpPr>
          <p:spPr>
            <a:xfrm>
              <a:off x="6302307" y="1750443"/>
              <a:ext cx="5244019" cy="334259"/>
            </a:xfrm>
            <a:prstGeom prst="rect">
              <a:avLst/>
            </a:prstGeom>
            <a:noFill/>
          </p:spPr>
          <p:txBody>
            <a:bodyPr wrap="square" rtlCol="0">
              <a:spAutoFit/>
            </a:bodyPr>
            <a:lstStyle/>
            <a:p>
              <a:pPr algn="r">
                <a:lnSpc>
                  <a:spcPct val="150000"/>
                </a:lnSpc>
                <a:spcAft>
                  <a:spcPts val="1200"/>
                </a:spcAft>
              </a:pPr>
              <a:r>
                <a:rPr lang="en-GB" sz="1200" dirty="0">
                  <a:solidFill>
                    <a:schemeClr val="bg1"/>
                  </a:solidFill>
                  <a:latin typeface="Century Gothic" panose="020B0502020202020204" pitchFamily="34" charset="0"/>
                </a:rPr>
                <a:t>- Geotargeting - Burst campaign</a:t>
              </a:r>
              <a:endParaRPr lang="en-US" sz="1200" dirty="0">
                <a:solidFill>
                  <a:schemeClr val="bg1"/>
                </a:solidFill>
                <a:latin typeface="Century Gothic" panose="020B0502020202020204" pitchFamily="34" charset="0"/>
              </a:endParaRPr>
            </a:p>
          </p:txBody>
        </p:sp>
        <p:sp>
          <p:nvSpPr>
            <p:cNvPr id="8" name="TextBox 7">
              <a:extLst>
                <a:ext uri="{FF2B5EF4-FFF2-40B4-BE49-F238E27FC236}">
                  <a16:creationId xmlns:a16="http://schemas.microsoft.com/office/drawing/2014/main" id="{BADB7752-B576-1249-BD89-2599BE5CED5B}"/>
                </a:ext>
              </a:extLst>
            </p:cNvPr>
            <p:cNvSpPr txBox="1"/>
            <p:nvPr/>
          </p:nvSpPr>
          <p:spPr>
            <a:xfrm>
              <a:off x="6844824" y="1442328"/>
              <a:ext cx="4668112" cy="414088"/>
            </a:xfrm>
            <a:prstGeom prst="rect">
              <a:avLst/>
            </a:prstGeom>
            <a:noFill/>
          </p:spPr>
          <p:txBody>
            <a:bodyPr wrap="square" rtlCol="0">
              <a:spAutoFit/>
            </a:bodyPr>
            <a:lstStyle/>
            <a:p>
              <a:pPr algn="r">
                <a:lnSpc>
                  <a:spcPct val="150000"/>
                </a:lnSpc>
                <a:spcAft>
                  <a:spcPts val="1200"/>
                </a:spcAft>
              </a:pPr>
              <a:r>
                <a:rPr lang="en-US" sz="1600" b="1" dirty="0">
                  <a:solidFill>
                    <a:schemeClr val="bg1"/>
                  </a:solidFill>
                  <a:latin typeface="Century Gothic" panose="020B0502020202020204" pitchFamily="34" charset="0"/>
                </a:rPr>
                <a:t>Pay Per Click:</a:t>
              </a:r>
            </a:p>
          </p:txBody>
        </p:sp>
      </p:grpSp>
      <p:grpSp>
        <p:nvGrpSpPr>
          <p:cNvPr id="10" name="Group 9">
            <a:extLst>
              <a:ext uri="{FF2B5EF4-FFF2-40B4-BE49-F238E27FC236}">
                <a16:creationId xmlns:a16="http://schemas.microsoft.com/office/drawing/2014/main" id="{501688BB-8B48-4E44-BF68-5C86B427F567}"/>
              </a:ext>
            </a:extLst>
          </p:cNvPr>
          <p:cNvGrpSpPr/>
          <p:nvPr/>
        </p:nvGrpSpPr>
        <p:grpSpPr>
          <a:xfrm>
            <a:off x="794292" y="702552"/>
            <a:ext cx="4674516" cy="1458440"/>
            <a:chOff x="6871811" y="2692795"/>
            <a:chExt cx="4674516" cy="1458440"/>
          </a:xfrm>
        </p:grpSpPr>
        <p:sp>
          <p:nvSpPr>
            <p:cNvPr id="11" name="TextBox 10">
              <a:extLst>
                <a:ext uri="{FF2B5EF4-FFF2-40B4-BE49-F238E27FC236}">
                  <a16:creationId xmlns:a16="http://schemas.microsoft.com/office/drawing/2014/main" id="{1C99ACA0-A104-F94C-9543-26A9E920BBA8}"/>
                </a:ext>
              </a:extLst>
            </p:cNvPr>
            <p:cNvSpPr txBox="1"/>
            <p:nvPr/>
          </p:nvSpPr>
          <p:spPr>
            <a:xfrm>
              <a:off x="7457931" y="2985980"/>
              <a:ext cx="4088396" cy="1165255"/>
            </a:xfrm>
            <a:prstGeom prst="rect">
              <a:avLst/>
            </a:prstGeom>
            <a:noFill/>
          </p:spPr>
          <p:txBody>
            <a:bodyPr wrap="square" rtlCol="0">
              <a:spAutoFit/>
            </a:bodyPr>
            <a:lstStyle/>
            <a:p>
              <a:pPr algn="r">
                <a:lnSpc>
                  <a:spcPct val="150000"/>
                </a:lnSpc>
                <a:spcAft>
                  <a:spcPts val="1200"/>
                </a:spcAft>
              </a:pPr>
              <a:r>
                <a:rPr lang="en-US" sz="1200" dirty="0">
                  <a:solidFill>
                    <a:schemeClr val="bg1"/>
                  </a:solidFill>
                  <a:latin typeface="Century Gothic" panose="020B0502020202020204" pitchFamily="34" charset="0"/>
                </a:rPr>
                <a:t> 18-22, college going, male/female, urban, may/may not consume news but active in social media. 35-50, M/F, service/business consumes news from different sources. </a:t>
              </a:r>
            </a:p>
          </p:txBody>
        </p:sp>
        <p:sp>
          <p:nvSpPr>
            <p:cNvPr id="12" name="TextBox 11">
              <a:extLst>
                <a:ext uri="{FF2B5EF4-FFF2-40B4-BE49-F238E27FC236}">
                  <a16:creationId xmlns:a16="http://schemas.microsoft.com/office/drawing/2014/main" id="{1DDD64B9-388A-E343-BCAA-79B42E861242}"/>
                </a:ext>
              </a:extLst>
            </p:cNvPr>
            <p:cNvSpPr txBox="1"/>
            <p:nvPr/>
          </p:nvSpPr>
          <p:spPr>
            <a:xfrm>
              <a:off x="6871811" y="2692795"/>
              <a:ext cx="4668112" cy="414088"/>
            </a:xfrm>
            <a:prstGeom prst="rect">
              <a:avLst/>
            </a:prstGeom>
            <a:noFill/>
          </p:spPr>
          <p:txBody>
            <a:bodyPr wrap="square" rtlCol="0">
              <a:spAutoFit/>
            </a:bodyPr>
            <a:lstStyle/>
            <a:p>
              <a:pPr algn="r">
                <a:lnSpc>
                  <a:spcPct val="150000"/>
                </a:lnSpc>
                <a:spcAft>
                  <a:spcPts val="1200"/>
                </a:spcAft>
              </a:pPr>
              <a:r>
                <a:rPr lang="en-US" sz="1600" b="1" dirty="0">
                  <a:solidFill>
                    <a:schemeClr val="bg1"/>
                  </a:solidFill>
                  <a:latin typeface="Century Gothic" panose="020B0502020202020204" pitchFamily="34" charset="0"/>
                </a:rPr>
                <a:t>User persona creation</a:t>
              </a:r>
            </a:p>
          </p:txBody>
        </p:sp>
      </p:grpSp>
      <p:grpSp>
        <p:nvGrpSpPr>
          <p:cNvPr id="13" name="Group 12">
            <a:extLst>
              <a:ext uri="{FF2B5EF4-FFF2-40B4-BE49-F238E27FC236}">
                <a16:creationId xmlns:a16="http://schemas.microsoft.com/office/drawing/2014/main" id="{7F04199D-33C8-CD48-BA60-168B0F11FE45}"/>
              </a:ext>
            </a:extLst>
          </p:cNvPr>
          <p:cNvGrpSpPr/>
          <p:nvPr/>
        </p:nvGrpSpPr>
        <p:grpSpPr>
          <a:xfrm>
            <a:off x="784388" y="2271049"/>
            <a:ext cx="4693629" cy="969555"/>
            <a:chOff x="6777384" y="2578170"/>
            <a:chExt cx="4693629" cy="969555"/>
          </a:xfrm>
        </p:grpSpPr>
        <p:sp>
          <p:nvSpPr>
            <p:cNvPr id="14" name="TextBox 13">
              <a:extLst>
                <a:ext uri="{FF2B5EF4-FFF2-40B4-BE49-F238E27FC236}">
                  <a16:creationId xmlns:a16="http://schemas.microsoft.com/office/drawing/2014/main" id="{0DBA6CE4-1FDD-D64F-9D03-C63906B39E51}"/>
                </a:ext>
              </a:extLst>
            </p:cNvPr>
            <p:cNvSpPr txBox="1"/>
            <p:nvPr/>
          </p:nvSpPr>
          <p:spPr>
            <a:xfrm>
              <a:off x="7098972" y="2936467"/>
              <a:ext cx="4372041" cy="611258"/>
            </a:xfrm>
            <a:prstGeom prst="rect">
              <a:avLst/>
            </a:prstGeom>
            <a:noFill/>
          </p:spPr>
          <p:txBody>
            <a:bodyPr wrap="square" rtlCol="0">
              <a:spAutoFit/>
            </a:bodyPr>
            <a:lstStyle/>
            <a:p>
              <a:pPr algn="r">
                <a:lnSpc>
                  <a:spcPct val="150000"/>
                </a:lnSpc>
                <a:spcAft>
                  <a:spcPts val="1200"/>
                </a:spcAft>
              </a:pPr>
              <a:r>
                <a:rPr lang="en-US" sz="1200" dirty="0">
                  <a:solidFill>
                    <a:schemeClr val="bg1"/>
                  </a:solidFill>
                  <a:latin typeface="Century Gothic" panose="020B0502020202020204" pitchFamily="34" charset="0"/>
                </a:rPr>
                <a:t>- Blogs   - Infographics  - Case studies  - Impact SEO positively  - NSMCWLP</a:t>
              </a:r>
            </a:p>
          </p:txBody>
        </p:sp>
        <p:sp>
          <p:nvSpPr>
            <p:cNvPr id="15" name="TextBox 14">
              <a:extLst>
                <a:ext uri="{FF2B5EF4-FFF2-40B4-BE49-F238E27FC236}">
                  <a16:creationId xmlns:a16="http://schemas.microsoft.com/office/drawing/2014/main" id="{C907FDAA-DDB4-A140-B6C4-68574685D530}"/>
                </a:ext>
              </a:extLst>
            </p:cNvPr>
            <p:cNvSpPr txBox="1"/>
            <p:nvPr/>
          </p:nvSpPr>
          <p:spPr>
            <a:xfrm>
              <a:off x="6777384" y="2578170"/>
              <a:ext cx="4668112" cy="414088"/>
            </a:xfrm>
            <a:prstGeom prst="rect">
              <a:avLst/>
            </a:prstGeom>
            <a:noFill/>
          </p:spPr>
          <p:txBody>
            <a:bodyPr wrap="square" rtlCol="0">
              <a:spAutoFit/>
            </a:bodyPr>
            <a:lstStyle/>
            <a:p>
              <a:pPr algn="r">
                <a:lnSpc>
                  <a:spcPct val="150000"/>
                </a:lnSpc>
                <a:spcAft>
                  <a:spcPts val="1200"/>
                </a:spcAft>
              </a:pPr>
              <a:r>
                <a:rPr lang="en-US" sz="1600" b="1" dirty="0">
                  <a:solidFill>
                    <a:schemeClr val="bg1"/>
                  </a:solidFill>
                  <a:latin typeface="Century Gothic" panose="020B0502020202020204" pitchFamily="34" charset="0"/>
                </a:rPr>
                <a:t>Content Marketing:</a:t>
              </a:r>
            </a:p>
          </p:txBody>
        </p:sp>
      </p:grpSp>
      <p:sp>
        <p:nvSpPr>
          <p:cNvPr id="43" name="Rectangle: Rounded Corners 1">
            <a:extLst>
              <a:ext uri="{FF2B5EF4-FFF2-40B4-BE49-F238E27FC236}">
                <a16:creationId xmlns:a16="http://schemas.microsoft.com/office/drawing/2014/main" id="{39FA1984-F50C-364A-A33A-8BD2F58B5365}"/>
              </a:ext>
            </a:extLst>
          </p:cNvPr>
          <p:cNvSpPr/>
          <p:nvPr/>
        </p:nvSpPr>
        <p:spPr>
          <a:xfrm flipH="1">
            <a:off x="6399141" y="224724"/>
            <a:ext cx="5025554" cy="6408552"/>
          </a:xfrm>
          <a:prstGeom prst="roundRect">
            <a:avLst>
              <a:gd name="adj" fmla="val 0"/>
            </a:avLst>
          </a:prstGeom>
          <a:pattFill prst="pct5">
            <a:fgClr>
              <a:schemeClr val="accent3"/>
            </a:fgClr>
            <a:bgClr>
              <a:srgbClr val="F2F2F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9" name="Rectangle: Rounded Corners 1">
            <a:extLst>
              <a:ext uri="{FF2B5EF4-FFF2-40B4-BE49-F238E27FC236}">
                <a16:creationId xmlns:a16="http://schemas.microsoft.com/office/drawing/2014/main" id="{8B5EB007-7897-0246-9962-053E32604A20}"/>
              </a:ext>
            </a:extLst>
          </p:cNvPr>
          <p:cNvSpPr/>
          <p:nvPr/>
        </p:nvSpPr>
        <p:spPr>
          <a:xfrm flipH="1">
            <a:off x="6986951" y="852798"/>
            <a:ext cx="3849934" cy="5152405"/>
          </a:xfrm>
          <a:prstGeom prst="roundRect">
            <a:avLst>
              <a:gd name="adj" fmla="val 4837"/>
            </a:avLst>
          </a:prstGeom>
          <a:solidFill>
            <a:srgbClr val="E9FF06"/>
          </a:solidFill>
          <a:ln>
            <a:noFill/>
          </a:ln>
          <a:effectLst>
            <a:outerShdw blurRad="2540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8" name="Freeform: Shape 31">
            <a:extLst>
              <a:ext uri="{FF2B5EF4-FFF2-40B4-BE49-F238E27FC236}">
                <a16:creationId xmlns:a16="http://schemas.microsoft.com/office/drawing/2014/main" id="{CB664CB4-2B1C-EF48-9529-F9DEAA9DC55A}"/>
              </a:ext>
            </a:extLst>
          </p:cNvPr>
          <p:cNvSpPr/>
          <p:nvPr/>
        </p:nvSpPr>
        <p:spPr>
          <a:xfrm flipH="1">
            <a:off x="-264875" y="644041"/>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a:gsLst>
              <a:gs pos="0">
                <a:schemeClr val="bg1">
                  <a:lumMod val="75000"/>
                </a:schemeClr>
              </a:gs>
              <a:gs pos="100000">
                <a:schemeClr val="bg1">
                  <a:lumMod val="8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4" name="Oval 43">
            <a:extLst>
              <a:ext uri="{FF2B5EF4-FFF2-40B4-BE49-F238E27FC236}">
                <a16:creationId xmlns:a16="http://schemas.microsoft.com/office/drawing/2014/main" id="{8F20BB8F-3A9D-AE42-8544-94BB181AF7C0}"/>
              </a:ext>
            </a:extLst>
          </p:cNvPr>
          <p:cNvSpPr/>
          <p:nvPr/>
        </p:nvSpPr>
        <p:spPr>
          <a:xfrm rot="17740757" flipH="1">
            <a:off x="10277365" y="4813216"/>
            <a:ext cx="1119034" cy="1119034"/>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9">
            <a:extLst>
              <a:ext uri="{FF2B5EF4-FFF2-40B4-BE49-F238E27FC236}">
                <a16:creationId xmlns:a16="http://schemas.microsoft.com/office/drawing/2014/main" id="{7E14FE30-96F8-F749-9D0C-070B4C2C30BF}"/>
              </a:ext>
            </a:extLst>
          </p:cNvPr>
          <p:cNvSpPr/>
          <p:nvPr/>
        </p:nvSpPr>
        <p:spPr>
          <a:xfrm rot="2700000" flipH="1">
            <a:off x="67619" y="4818343"/>
            <a:ext cx="394982" cy="161330"/>
          </a:xfrm>
          <a:prstGeom prst="roundRect">
            <a:avLst>
              <a:gd name="adj" fmla="val 5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928E22F-7D3B-E846-947E-97C5006E1AC6}"/>
              </a:ext>
            </a:extLst>
          </p:cNvPr>
          <p:cNvSpPr/>
          <p:nvPr/>
        </p:nvSpPr>
        <p:spPr>
          <a:xfrm flipH="1">
            <a:off x="4188654" y="6604993"/>
            <a:ext cx="349820" cy="349820"/>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4160A9E-8123-6B46-8E32-FF6F94EAB6AB}"/>
              </a:ext>
            </a:extLst>
          </p:cNvPr>
          <p:cNvSpPr/>
          <p:nvPr/>
        </p:nvSpPr>
        <p:spPr>
          <a:xfrm flipH="1">
            <a:off x="3128348" y="-216074"/>
            <a:ext cx="787354" cy="787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DB1374E-AB8C-254A-A94B-FBA54FDCDAA1}"/>
              </a:ext>
            </a:extLst>
          </p:cNvPr>
          <p:cNvGrpSpPr/>
          <p:nvPr/>
        </p:nvGrpSpPr>
        <p:grpSpPr>
          <a:xfrm flipH="1">
            <a:off x="5605978" y="899507"/>
            <a:ext cx="1097450" cy="2646340"/>
            <a:chOff x="4881894" y="1840880"/>
            <a:chExt cx="1097450" cy="1674077"/>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grpSpPr>
        <p:sp>
          <p:nvSpPr>
            <p:cNvPr id="3" name="Rectangle: Rounded Corners 27">
              <a:extLst>
                <a:ext uri="{FF2B5EF4-FFF2-40B4-BE49-F238E27FC236}">
                  <a16:creationId xmlns:a16="http://schemas.microsoft.com/office/drawing/2014/main" id="{3EC2FD28-5B5A-544C-BB56-65B3B8DC9528}"/>
                </a:ext>
              </a:extLst>
            </p:cNvPr>
            <p:cNvSpPr/>
            <p:nvPr/>
          </p:nvSpPr>
          <p:spPr>
            <a:xfrm>
              <a:off x="4899344" y="1840880"/>
              <a:ext cx="1080000" cy="45719"/>
            </a:xfrm>
            <a:prstGeom prst="roundRect">
              <a:avLst>
                <a:gd name="adj" fmla="val 50000"/>
              </a:avLst>
            </a:prstGeom>
            <a:grp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8">
              <a:extLst>
                <a:ext uri="{FF2B5EF4-FFF2-40B4-BE49-F238E27FC236}">
                  <a16:creationId xmlns:a16="http://schemas.microsoft.com/office/drawing/2014/main" id="{85B76958-52BE-C84F-BF12-B3FEBA73450B}"/>
                </a:ext>
              </a:extLst>
            </p:cNvPr>
            <p:cNvSpPr/>
            <p:nvPr/>
          </p:nvSpPr>
          <p:spPr>
            <a:xfrm>
              <a:off x="4892276" y="2834497"/>
              <a:ext cx="1080000" cy="45719"/>
            </a:xfrm>
            <a:prstGeom prst="roundRect">
              <a:avLst>
                <a:gd name="adj" fmla="val 50000"/>
              </a:avLst>
            </a:prstGeom>
            <a:grp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9">
              <a:extLst>
                <a:ext uri="{FF2B5EF4-FFF2-40B4-BE49-F238E27FC236}">
                  <a16:creationId xmlns:a16="http://schemas.microsoft.com/office/drawing/2014/main" id="{EA22A7FE-F481-E447-B4F1-6090B3D2766A}"/>
                </a:ext>
              </a:extLst>
            </p:cNvPr>
            <p:cNvSpPr/>
            <p:nvPr/>
          </p:nvSpPr>
          <p:spPr>
            <a:xfrm>
              <a:off x="4881894" y="3469238"/>
              <a:ext cx="1080000" cy="45719"/>
            </a:xfrm>
            <a:prstGeom prst="roundRect">
              <a:avLst>
                <a:gd name="adj" fmla="val 50000"/>
              </a:avLst>
            </a:prstGeom>
            <a:grp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895C6C03-F406-4D90-A04A-6F8F707205BB}"/>
              </a:ext>
            </a:extLst>
          </p:cNvPr>
          <p:cNvSpPr txBox="1"/>
          <p:nvPr/>
        </p:nvSpPr>
        <p:spPr>
          <a:xfrm>
            <a:off x="1131493" y="4324201"/>
            <a:ext cx="4372041" cy="611258"/>
          </a:xfrm>
          <a:prstGeom prst="rect">
            <a:avLst/>
          </a:prstGeom>
          <a:noFill/>
        </p:spPr>
        <p:txBody>
          <a:bodyPr wrap="square" rtlCol="0">
            <a:spAutoFit/>
          </a:bodyPr>
          <a:lstStyle/>
          <a:p>
            <a:pPr algn="r">
              <a:lnSpc>
                <a:spcPct val="150000"/>
              </a:lnSpc>
              <a:spcAft>
                <a:spcPts val="1200"/>
              </a:spcAft>
            </a:pPr>
            <a:r>
              <a:rPr lang="en-US" sz="1200" dirty="0">
                <a:solidFill>
                  <a:schemeClr val="bg1"/>
                </a:solidFill>
                <a:latin typeface="Century Gothic" panose="020B0502020202020204" pitchFamily="34" charset="0"/>
              </a:rPr>
              <a:t>contest, engagement with users, discussion thread, UGC sharing, referrals, Viral loops-affiliate</a:t>
            </a:r>
          </a:p>
        </p:txBody>
      </p:sp>
      <p:sp>
        <p:nvSpPr>
          <p:cNvPr id="35" name="TextBox 34">
            <a:extLst>
              <a:ext uri="{FF2B5EF4-FFF2-40B4-BE49-F238E27FC236}">
                <a16:creationId xmlns:a16="http://schemas.microsoft.com/office/drawing/2014/main" id="{354086B7-F26C-4731-8E98-7B89E890F7E5}"/>
              </a:ext>
            </a:extLst>
          </p:cNvPr>
          <p:cNvSpPr txBox="1"/>
          <p:nvPr/>
        </p:nvSpPr>
        <p:spPr>
          <a:xfrm>
            <a:off x="1131492" y="5292614"/>
            <a:ext cx="4372041" cy="334259"/>
          </a:xfrm>
          <a:prstGeom prst="rect">
            <a:avLst/>
          </a:prstGeom>
          <a:noFill/>
        </p:spPr>
        <p:txBody>
          <a:bodyPr wrap="square" rtlCol="0">
            <a:spAutoFit/>
          </a:bodyPr>
          <a:lstStyle/>
          <a:p>
            <a:pPr algn="r">
              <a:lnSpc>
                <a:spcPct val="150000"/>
              </a:lnSpc>
              <a:spcAft>
                <a:spcPts val="1200"/>
              </a:spcAft>
            </a:pPr>
            <a:r>
              <a:rPr lang="en-US" sz="1200" dirty="0">
                <a:solidFill>
                  <a:schemeClr val="bg1"/>
                </a:solidFill>
                <a:latin typeface="Century Gothic" panose="020B0502020202020204" pitchFamily="34" charset="0"/>
              </a:rPr>
              <a:t>to other social media channels</a:t>
            </a:r>
          </a:p>
        </p:txBody>
      </p:sp>
      <p:sp>
        <p:nvSpPr>
          <p:cNvPr id="36" name="TextBox 35">
            <a:extLst>
              <a:ext uri="{FF2B5EF4-FFF2-40B4-BE49-F238E27FC236}">
                <a16:creationId xmlns:a16="http://schemas.microsoft.com/office/drawing/2014/main" id="{E7A9CC73-8E12-4F28-A7B2-74614B4FD614}"/>
              </a:ext>
            </a:extLst>
          </p:cNvPr>
          <p:cNvSpPr txBox="1"/>
          <p:nvPr/>
        </p:nvSpPr>
        <p:spPr>
          <a:xfrm>
            <a:off x="1131492" y="5915155"/>
            <a:ext cx="4372041" cy="334259"/>
          </a:xfrm>
          <a:prstGeom prst="rect">
            <a:avLst/>
          </a:prstGeom>
          <a:noFill/>
        </p:spPr>
        <p:txBody>
          <a:bodyPr wrap="square" rtlCol="0">
            <a:spAutoFit/>
          </a:bodyPr>
          <a:lstStyle/>
          <a:p>
            <a:pPr algn="r">
              <a:lnSpc>
                <a:spcPct val="150000"/>
              </a:lnSpc>
              <a:spcAft>
                <a:spcPts val="1200"/>
              </a:spcAft>
            </a:pPr>
            <a:r>
              <a:rPr lang="en-US" sz="1200" dirty="0">
                <a:solidFill>
                  <a:schemeClr val="bg1"/>
                </a:solidFill>
                <a:latin typeface="Century Gothic" panose="020B0502020202020204" pitchFamily="34" charset="0"/>
              </a:rPr>
              <a:t>Using Influencer network, Specific content</a:t>
            </a:r>
          </a:p>
        </p:txBody>
      </p:sp>
      <p:sp>
        <p:nvSpPr>
          <p:cNvPr id="37" name="Rectangle: Rounded Corners 29">
            <a:extLst>
              <a:ext uri="{FF2B5EF4-FFF2-40B4-BE49-F238E27FC236}">
                <a16:creationId xmlns:a16="http://schemas.microsoft.com/office/drawing/2014/main" id="{F3A341F5-B2D1-4FB3-AA46-18033F9CCB87}"/>
              </a:ext>
            </a:extLst>
          </p:cNvPr>
          <p:cNvSpPr/>
          <p:nvPr/>
        </p:nvSpPr>
        <p:spPr>
          <a:xfrm flipH="1">
            <a:off x="5613046" y="4152763"/>
            <a:ext cx="1080000" cy="59509"/>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B514A2C-570F-418B-9EDC-ECDFE845652C}"/>
              </a:ext>
            </a:extLst>
          </p:cNvPr>
          <p:cNvSpPr txBox="1"/>
          <p:nvPr/>
        </p:nvSpPr>
        <p:spPr>
          <a:xfrm>
            <a:off x="809905" y="3916389"/>
            <a:ext cx="4668112" cy="414088"/>
          </a:xfrm>
          <a:prstGeom prst="rect">
            <a:avLst/>
          </a:prstGeom>
          <a:noFill/>
        </p:spPr>
        <p:txBody>
          <a:bodyPr wrap="square" rtlCol="0">
            <a:spAutoFit/>
          </a:bodyPr>
          <a:lstStyle/>
          <a:p>
            <a:pPr algn="r">
              <a:lnSpc>
                <a:spcPct val="150000"/>
              </a:lnSpc>
              <a:spcAft>
                <a:spcPts val="1200"/>
              </a:spcAft>
            </a:pPr>
            <a:r>
              <a:rPr lang="en-US" sz="1600" b="1" dirty="0">
                <a:solidFill>
                  <a:schemeClr val="bg1"/>
                </a:solidFill>
                <a:latin typeface="Century Gothic" panose="020B0502020202020204" pitchFamily="34" charset="0"/>
              </a:rPr>
              <a:t>User contribution Strategy:</a:t>
            </a:r>
          </a:p>
        </p:txBody>
      </p:sp>
      <p:sp>
        <p:nvSpPr>
          <p:cNvPr id="40" name="TextBox 39">
            <a:extLst>
              <a:ext uri="{FF2B5EF4-FFF2-40B4-BE49-F238E27FC236}">
                <a16:creationId xmlns:a16="http://schemas.microsoft.com/office/drawing/2014/main" id="{A558DB6C-736C-4A3E-8BDE-8A8D6019E99A}"/>
              </a:ext>
            </a:extLst>
          </p:cNvPr>
          <p:cNvSpPr txBox="1"/>
          <p:nvPr/>
        </p:nvSpPr>
        <p:spPr>
          <a:xfrm>
            <a:off x="800696" y="4976782"/>
            <a:ext cx="4668112" cy="414088"/>
          </a:xfrm>
          <a:prstGeom prst="rect">
            <a:avLst/>
          </a:prstGeom>
          <a:noFill/>
        </p:spPr>
        <p:txBody>
          <a:bodyPr wrap="square" rtlCol="0">
            <a:spAutoFit/>
          </a:bodyPr>
          <a:lstStyle/>
          <a:p>
            <a:pPr algn="r">
              <a:lnSpc>
                <a:spcPct val="150000"/>
              </a:lnSpc>
              <a:spcAft>
                <a:spcPts val="1200"/>
              </a:spcAft>
            </a:pPr>
            <a:r>
              <a:rPr lang="en-US" sz="1600" b="1" dirty="0">
                <a:solidFill>
                  <a:schemeClr val="bg1"/>
                </a:solidFill>
                <a:latin typeface="Century Gothic" panose="020B0502020202020204" pitchFamily="34" charset="0"/>
              </a:rPr>
              <a:t>Cross Promote:</a:t>
            </a:r>
          </a:p>
        </p:txBody>
      </p:sp>
      <p:sp>
        <p:nvSpPr>
          <p:cNvPr id="41" name="Rectangle: Rounded Corners 29">
            <a:extLst>
              <a:ext uri="{FF2B5EF4-FFF2-40B4-BE49-F238E27FC236}">
                <a16:creationId xmlns:a16="http://schemas.microsoft.com/office/drawing/2014/main" id="{E6A8E187-33AC-49C4-9DAE-0C5B3C181FC9}"/>
              </a:ext>
            </a:extLst>
          </p:cNvPr>
          <p:cNvSpPr/>
          <p:nvPr/>
        </p:nvSpPr>
        <p:spPr>
          <a:xfrm flipH="1">
            <a:off x="5623428" y="5218901"/>
            <a:ext cx="1080000" cy="72271"/>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29">
            <a:extLst>
              <a:ext uri="{FF2B5EF4-FFF2-40B4-BE49-F238E27FC236}">
                <a16:creationId xmlns:a16="http://schemas.microsoft.com/office/drawing/2014/main" id="{B4600E9F-F74B-4FB5-BF32-3655C1799FDE}"/>
              </a:ext>
            </a:extLst>
          </p:cNvPr>
          <p:cNvSpPr/>
          <p:nvPr/>
        </p:nvSpPr>
        <p:spPr>
          <a:xfrm flipH="1">
            <a:off x="5605978" y="5821275"/>
            <a:ext cx="1080000" cy="72271"/>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2FA8CC0-4A88-4140-96CD-A522EAFFAE36}"/>
              </a:ext>
            </a:extLst>
          </p:cNvPr>
          <p:cNvSpPr txBox="1"/>
          <p:nvPr/>
        </p:nvSpPr>
        <p:spPr>
          <a:xfrm>
            <a:off x="835421" y="5612763"/>
            <a:ext cx="4668112" cy="414088"/>
          </a:xfrm>
          <a:prstGeom prst="rect">
            <a:avLst/>
          </a:prstGeom>
          <a:noFill/>
        </p:spPr>
        <p:txBody>
          <a:bodyPr wrap="square" rtlCol="0">
            <a:spAutoFit/>
          </a:bodyPr>
          <a:lstStyle/>
          <a:p>
            <a:pPr algn="r">
              <a:lnSpc>
                <a:spcPct val="150000"/>
              </a:lnSpc>
              <a:spcAft>
                <a:spcPts val="1200"/>
              </a:spcAft>
            </a:pPr>
            <a:r>
              <a:rPr lang="en-US" sz="1600" b="1" dirty="0">
                <a:solidFill>
                  <a:schemeClr val="bg1"/>
                </a:solidFill>
                <a:latin typeface="Century Gothic" panose="020B0502020202020204" pitchFamily="34" charset="0"/>
              </a:rPr>
              <a:t>Exploration:</a:t>
            </a:r>
          </a:p>
        </p:txBody>
      </p:sp>
      <p:pic>
        <p:nvPicPr>
          <p:cNvPr id="34" name="Picture 33">
            <a:extLst>
              <a:ext uri="{FF2B5EF4-FFF2-40B4-BE49-F238E27FC236}">
                <a16:creationId xmlns:a16="http://schemas.microsoft.com/office/drawing/2014/main" id="{D1D06690-A08F-4474-BEE7-20C8462453A8}"/>
              </a:ext>
            </a:extLst>
          </p:cNvPr>
          <p:cNvPicPr>
            <a:picLocks noChangeAspect="1"/>
          </p:cNvPicPr>
          <p:nvPr/>
        </p:nvPicPr>
        <p:blipFill>
          <a:blip r:embed="rId2"/>
          <a:stretch>
            <a:fillRect/>
          </a:stretch>
        </p:blipFill>
        <p:spPr>
          <a:xfrm>
            <a:off x="7496591" y="991767"/>
            <a:ext cx="2562225" cy="4619625"/>
          </a:xfrm>
          <a:prstGeom prst="rect">
            <a:avLst/>
          </a:prstGeom>
        </p:spPr>
      </p:pic>
      <p:sp>
        <p:nvSpPr>
          <p:cNvPr id="57" name="TextBox 56">
            <a:extLst>
              <a:ext uri="{FF2B5EF4-FFF2-40B4-BE49-F238E27FC236}">
                <a16:creationId xmlns:a16="http://schemas.microsoft.com/office/drawing/2014/main" id="{CAFB191B-BBA2-154A-981F-09762C2E40DC}"/>
              </a:ext>
            </a:extLst>
          </p:cNvPr>
          <p:cNvSpPr txBox="1"/>
          <p:nvPr/>
        </p:nvSpPr>
        <p:spPr>
          <a:xfrm flipH="1">
            <a:off x="6986947" y="2666970"/>
            <a:ext cx="3849935" cy="758156"/>
          </a:xfrm>
          <a:prstGeom prst="rect">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p:spPr>
        <p:txBody>
          <a:bodyPr wrap="square" rtlCol="0">
            <a:spAutoFit/>
          </a:bodyPr>
          <a:lstStyle/>
          <a:p>
            <a:pPr algn="ctr">
              <a:lnSpc>
                <a:spcPct val="120000"/>
              </a:lnSpc>
            </a:pPr>
            <a:r>
              <a:rPr lang="id-ID" sz="4000" b="1" dirty="0">
                <a:ln>
                  <a:solidFill>
                    <a:schemeClr val="bg1"/>
                  </a:solidFill>
                </a:ln>
                <a:noFill/>
                <a:latin typeface="Century Gothic" panose="020B0502020202020204" pitchFamily="34" charset="0"/>
              </a:rPr>
              <a:t>DIGITAL</a:t>
            </a:r>
            <a:endParaRPr lang="en-US" sz="4000" b="1" dirty="0">
              <a:ln>
                <a:solidFill>
                  <a:schemeClr val="bg1"/>
                </a:solidFill>
              </a:ln>
              <a:noFill/>
              <a:latin typeface="Century Gothic" panose="020B0502020202020204" pitchFamily="34" charset="0"/>
            </a:endParaRPr>
          </a:p>
        </p:txBody>
      </p:sp>
      <p:sp>
        <p:nvSpPr>
          <p:cNvPr id="42" name="TextBox 41">
            <a:extLst>
              <a:ext uri="{FF2B5EF4-FFF2-40B4-BE49-F238E27FC236}">
                <a16:creationId xmlns:a16="http://schemas.microsoft.com/office/drawing/2014/main" id="{13C726A8-7BE7-114F-BDE0-AED57C1137D9}"/>
              </a:ext>
            </a:extLst>
          </p:cNvPr>
          <p:cNvSpPr txBox="1"/>
          <p:nvPr/>
        </p:nvSpPr>
        <p:spPr>
          <a:xfrm flipH="1">
            <a:off x="7208304" y="3478878"/>
            <a:ext cx="3407219" cy="491801"/>
          </a:xfrm>
          <a:prstGeom prst="rect">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p:spPr>
        <p:txBody>
          <a:bodyPr wrap="square" rtlCol="0">
            <a:spAutoFit/>
          </a:bodyPr>
          <a:lstStyle/>
          <a:p>
            <a:pPr algn="ctr">
              <a:lnSpc>
                <a:spcPct val="120000"/>
              </a:lnSpc>
            </a:pPr>
            <a:r>
              <a:rPr lang="id-ID" sz="2400" b="1" dirty="0">
                <a:solidFill>
                  <a:schemeClr val="bg1"/>
                </a:solidFill>
                <a:latin typeface="Century Gothic" panose="020B0502020202020204" pitchFamily="34" charset="0"/>
              </a:rPr>
              <a:t>STRATEGY</a:t>
            </a:r>
            <a:endParaRPr lang="en-US" sz="24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205800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B2C4E"/>
        </a:solidFill>
        <a:effectLst/>
      </p:bgPr>
    </p:bg>
    <p:spTree>
      <p:nvGrpSpPr>
        <p:cNvPr id="1" name=""/>
        <p:cNvGrpSpPr/>
        <p:nvPr/>
      </p:nvGrpSpPr>
      <p:grpSpPr>
        <a:xfrm>
          <a:off x="0" y="0"/>
          <a:ext cx="0" cy="0"/>
          <a:chOff x="0" y="0"/>
          <a:chExt cx="0" cy="0"/>
        </a:xfrm>
      </p:grpSpPr>
      <p:sp>
        <p:nvSpPr>
          <p:cNvPr id="16" name="Circle: Hollow 36">
            <a:extLst>
              <a:ext uri="{FF2B5EF4-FFF2-40B4-BE49-F238E27FC236}">
                <a16:creationId xmlns:a16="http://schemas.microsoft.com/office/drawing/2014/main" id="{424CCC39-92F5-7E4B-A61C-60804B0806D4}"/>
              </a:ext>
            </a:extLst>
          </p:cNvPr>
          <p:cNvSpPr/>
          <p:nvPr/>
        </p:nvSpPr>
        <p:spPr>
          <a:xfrm>
            <a:off x="754135" y="1060108"/>
            <a:ext cx="1715025" cy="1715025"/>
          </a:xfrm>
          <a:prstGeom prst="donut">
            <a:avLst>
              <a:gd name="adj" fmla="val 12914"/>
            </a:avLst>
          </a:prstGeom>
          <a:gradFill flip="none" rotWithShape="1">
            <a:gsLst>
              <a:gs pos="2000">
                <a:schemeClr val="bg2">
                  <a:alpha val="20000"/>
                </a:schemeClr>
              </a:gs>
              <a:gs pos="100000">
                <a:schemeClr val="accent4">
                  <a:alpha val="0"/>
                </a:schemeClr>
              </a:gs>
            </a:gsLst>
            <a:lin ang="2700000" scaled="1"/>
            <a:tileRect/>
          </a:gradFill>
          <a:ln>
            <a:noFill/>
          </a:ln>
          <a:effectLst>
            <a:outerShdw blurRad="1270000" dist="825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vi-VN" sz="900">
              <a:solidFill>
                <a:schemeClr val="tx1"/>
              </a:solidFill>
            </a:endParaRPr>
          </a:p>
        </p:txBody>
      </p:sp>
      <p:grpSp>
        <p:nvGrpSpPr>
          <p:cNvPr id="20" name="Group 19">
            <a:extLst>
              <a:ext uri="{FF2B5EF4-FFF2-40B4-BE49-F238E27FC236}">
                <a16:creationId xmlns:a16="http://schemas.microsoft.com/office/drawing/2014/main" id="{EC50F699-DCE0-9744-9FDD-137FB0ACD652}"/>
              </a:ext>
            </a:extLst>
          </p:cNvPr>
          <p:cNvGrpSpPr/>
          <p:nvPr/>
        </p:nvGrpSpPr>
        <p:grpSpPr>
          <a:xfrm>
            <a:off x="8952244" y="-1220605"/>
            <a:ext cx="5628612" cy="5628612"/>
            <a:chOff x="577953" y="535259"/>
            <a:chExt cx="5628612" cy="5628612"/>
          </a:xfrm>
        </p:grpSpPr>
        <p:sp>
          <p:nvSpPr>
            <p:cNvPr id="21" name="Oval 20">
              <a:extLst>
                <a:ext uri="{FF2B5EF4-FFF2-40B4-BE49-F238E27FC236}">
                  <a16:creationId xmlns:a16="http://schemas.microsoft.com/office/drawing/2014/main" id="{B452DD53-55DE-A54D-A7BD-561D2C6138DC}"/>
                </a:ext>
              </a:extLst>
            </p:cNvPr>
            <p:cNvSpPr/>
            <p:nvPr/>
          </p:nvSpPr>
          <p:spPr>
            <a:xfrm>
              <a:off x="577953" y="535259"/>
              <a:ext cx="5628612" cy="5628612"/>
            </a:xfrm>
            <a:prstGeom prst="ellipse">
              <a:avLst/>
            </a:prstGeom>
            <a:noFill/>
            <a:ln w="19050">
              <a:solidFill>
                <a:schemeClr val="bg1">
                  <a:alpha val="12906"/>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76B57C24-4E3E-9348-8906-22FD7D913CC6}"/>
                </a:ext>
              </a:extLst>
            </p:cNvPr>
            <p:cNvSpPr/>
            <p:nvPr/>
          </p:nvSpPr>
          <p:spPr>
            <a:xfrm>
              <a:off x="1458475" y="1148030"/>
              <a:ext cx="4352059" cy="4352059"/>
            </a:xfrm>
            <a:prstGeom prst="ellipse">
              <a:avLst/>
            </a:prstGeom>
            <a:noFill/>
            <a:ln w="19050">
              <a:solidFill>
                <a:schemeClr val="bg1">
                  <a:alpha val="12906"/>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C54DE4C7-1BB7-FD48-875C-A69759AAFCE0}"/>
                </a:ext>
              </a:extLst>
            </p:cNvPr>
            <p:cNvSpPr/>
            <p:nvPr/>
          </p:nvSpPr>
          <p:spPr>
            <a:xfrm>
              <a:off x="2079677" y="1677911"/>
              <a:ext cx="3111190" cy="3111190"/>
            </a:xfrm>
            <a:prstGeom prst="ellipse">
              <a:avLst/>
            </a:prstGeom>
            <a:noFill/>
            <a:ln w="19050">
              <a:solidFill>
                <a:schemeClr val="bg1">
                  <a:alpha val="12906"/>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5588AFC3-6B92-9F4F-9859-A817E8599E9E}"/>
                </a:ext>
              </a:extLst>
            </p:cNvPr>
            <p:cNvSpPr/>
            <p:nvPr/>
          </p:nvSpPr>
          <p:spPr>
            <a:xfrm>
              <a:off x="2489193" y="2120293"/>
              <a:ext cx="2098287" cy="2098287"/>
            </a:xfrm>
            <a:prstGeom prst="ellipse">
              <a:avLst/>
            </a:prstGeom>
            <a:noFill/>
            <a:ln w="19050">
              <a:solidFill>
                <a:schemeClr val="bg1">
                  <a:alpha val="12906"/>
                </a:schemeClr>
              </a:solidFill>
            </a:ln>
            <a:effectLst>
              <a:outerShdw blurRad="660400" dist="50800" dir="5400000" sx="111000" sy="111000" algn="ctr" rotWithShape="0">
                <a:srgbClr val="3553D3">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6" name="TextBox 35">
            <a:extLst>
              <a:ext uri="{FF2B5EF4-FFF2-40B4-BE49-F238E27FC236}">
                <a16:creationId xmlns:a16="http://schemas.microsoft.com/office/drawing/2014/main" id="{B5FF3156-85DD-5C44-A5EA-5F412E9FE1C9}"/>
              </a:ext>
            </a:extLst>
          </p:cNvPr>
          <p:cNvSpPr txBox="1"/>
          <p:nvPr/>
        </p:nvSpPr>
        <p:spPr>
          <a:xfrm>
            <a:off x="242785" y="364429"/>
            <a:ext cx="1985224" cy="831061"/>
          </a:xfrm>
          <a:prstGeom prst="rect">
            <a:avLst/>
          </a:prstGeom>
          <a:noFill/>
        </p:spPr>
        <p:txBody>
          <a:bodyPr wrap="square" lIns="0" tIns="0" rIns="0" bIns="0" rtlCol="0" anchor="t">
            <a:spAutoFit/>
          </a:bodyPr>
          <a:lstStyle/>
          <a:p>
            <a:pPr marL="0" marR="0" lvl="0" indent="0" algn="l" defTabSz="914400" rtl="0" eaLnBrk="1" fontAlgn="auto" latinLnBrk="0" hangingPunct="1">
              <a:lnSpc>
                <a:spcPts val="3400"/>
              </a:lnSpc>
              <a:spcBef>
                <a:spcPts val="0"/>
              </a:spcBef>
              <a:spcAft>
                <a:spcPts val="0"/>
              </a:spcAft>
              <a:buClrTx/>
              <a:buSzTx/>
              <a:buFontTx/>
              <a:buNone/>
              <a:tabLst/>
              <a:defRPr/>
            </a:pPr>
            <a:r>
              <a:rPr lang="en-US" sz="2400" dirty="0">
                <a:solidFill>
                  <a:schemeClr val="bg1"/>
                </a:solidFill>
              </a:rPr>
              <a:t>COMPETITOR ANALYSIS</a:t>
            </a:r>
            <a:endParaRPr kumimoji="0" lang="en-US" sz="2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p:txBody>
      </p:sp>
      <p:sp>
        <p:nvSpPr>
          <p:cNvPr id="4" name="Circle: Hollow 35">
            <a:extLst>
              <a:ext uri="{FF2B5EF4-FFF2-40B4-BE49-F238E27FC236}">
                <a16:creationId xmlns:a16="http://schemas.microsoft.com/office/drawing/2014/main" id="{427DDD4D-CFB9-FA44-9A29-E641EA438D89}"/>
              </a:ext>
            </a:extLst>
          </p:cNvPr>
          <p:cNvSpPr/>
          <p:nvPr/>
        </p:nvSpPr>
        <p:spPr>
          <a:xfrm>
            <a:off x="-501433" y="4792568"/>
            <a:ext cx="2776602" cy="2776602"/>
          </a:xfrm>
          <a:prstGeom prst="donut">
            <a:avLst>
              <a:gd name="adj" fmla="val 12914"/>
            </a:avLst>
          </a:prstGeom>
          <a:gradFill flip="none" rotWithShape="1">
            <a:gsLst>
              <a:gs pos="2000">
                <a:schemeClr val="bg2">
                  <a:alpha val="51691"/>
                </a:schemeClr>
              </a:gs>
              <a:gs pos="100000">
                <a:schemeClr val="accent4">
                  <a:alpha val="0"/>
                </a:schemeClr>
              </a:gs>
            </a:gsLst>
            <a:lin ang="2700000" scaled="1"/>
            <a:tileRect/>
          </a:gradFill>
          <a:ln>
            <a:noFill/>
          </a:ln>
          <a:effectLst>
            <a:outerShdw blurRad="1270000" dist="825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vi-VN" sz="900">
              <a:solidFill>
                <a:schemeClr val="tx1"/>
              </a:solidFill>
            </a:endParaRPr>
          </a:p>
        </p:txBody>
      </p:sp>
      <p:sp>
        <p:nvSpPr>
          <p:cNvPr id="5" name="Circle: Hollow 36">
            <a:extLst>
              <a:ext uri="{FF2B5EF4-FFF2-40B4-BE49-F238E27FC236}">
                <a16:creationId xmlns:a16="http://schemas.microsoft.com/office/drawing/2014/main" id="{D0F76424-6C62-3942-9071-EBB681F9FF0C}"/>
              </a:ext>
            </a:extLst>
          </p:cNvPr>
          <p:cNvSpPr/>
          <p:nvPr/>
        </p:nvSpPr>
        <p:spPr>
          <a:xfrm>
            <a:off x="11275971" y="534866"/>
            <a:ext cx="1715025" cy="1715025"/>
          </a:xfrm>
          <a:prstGeom prst="donut">
            <a:avLst>
              <a:gd name="adj" fmla="val 12914"/>
            </a:avLst>
          </a:prstGeom>
          <a:gradFill flip="none" rotWithShape="1">
            <a:gsLst>
              <a:gs pos="2000">
                <a:schemeClr val="bg2">
                  <a:alpha val="45242"/>
                </a:schemeClr>
              </a:gs>
              <a:gs pos="100000">
                <a:schemeClr val="accent4">
                  <a:alpha val="0"/>
                </a:schemeClr>
              </a:gs>
            </a:gsLst>
            <a:lin ang="2700000" scaled="1"/>
            <a:tileRect/>
          </a:gradFill>
          <a:ln>
            <a:noFill/>
          </a:ln>
          <a:effectLst>
            <a:outerShdw blurRad="1270000" dist="825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vi-VN" sz="900">
              <a:solidFill>
                <a:schemeClr val="tx1"/>
              </a:solidFill>
            </a:endParaRPr>
          </a:p>
        </p:txBody>
      </p:sp>
      <p:graphicFrame>
        <p:nvGraphicFramePr>
          <p:cNvPr id="27" name="Table 26">
            <a:extLst>
              <a:ext uri="{FF2B5EF4-FFF2-40B4-BE49-F238E27FC236}">
                <a16:creationId xmlns:a16="http://schemas.microsoft.com/office/drawing/2014/main" id="{25CB73AD-BADD-4653-81E3-EBCD0619D837}"/>
              </a:ext>
            </a:extLst>
          </p:cNvPr>
          <p:cNvGraphicFramePr>
            <a:graphicFrameLocks noGrp="1"/>
          </p:cNvGraphicFramePr>
          <p:nvPr>
            <p:extLst>
              <p:ext uri="{D42A27DB-BD31-4B8C-83A1-F6EECF244321}">
                <p14:modId xmlns:p14="http://schemas.microsoft.com/office/powerpoint/2010/main" val="3928736133"/>
              </p:ext>
            </p:extLst>
          </p:nvPr>
        </p:nvGraphicFramePr>
        <p:xfrm>
          <a:off x="2510510" y="42975"/>
          <a:ext cx="9662847" cy="6742386"/>
        </p:xfrm>
        <a:graphic>
          <a:graphicData uri="http://schemas.openxmlformats.org/drawingml/2006/table">
            <a:tbl>
              <a:tblPr firstRow="1" firstCol="1" bandRow="1">
                <a:tableStyleId>{5C22544A-7EE6-4342-B048-85BDC9FD1C3A}</a:tableStyleId>
              </a:tblPr>
              <a:tblGrid>
                <a:gridCol w="1932072">
                  <a:extLst>
                    <a:ext uri="{9D8B030D-6E8A-4147-A177-3AD203B41FA5}">
                      <a16:colId xmlns:a16="http://schemas.microsoft.com/office/drawing/2014/main" val="3837198665"/>
                    </a:ext>
                  </a:extLst>
                </a:gridCol>
                <a:gridCol w="1932072">
                  <a:extLst>
                    <a:ext uri="{9D8B030D-6E8A-4147-A177-3AD203B41FA5}">
                      <a16:colId xmlns:a16="http://schemas.microsoft.com/office/drawing/2014/main" val="2605388385"/>
                    </a:ext>
                  </a:extLst>
                </a:gridCol>
                <a:gridCol w="1932901">
                  <a:extLst>
                    <a:ext uri="{9D8B030D-6E8A-4147-A177-3AD203B41FA5}">
                      <a16:colId xmlns:a16="http://schemas.microsoft.com/office/drawing/2014/main" val="3884081042"/>
                    </a:ext>
                  </a:extLst>
                </a:gridCol>
                <a:gridCol w="1932901">
                  <a:extLst>
                    <a:ext uri="{9D8B030D-6E8A-4147-A177-3AD203B41FA5}">
                      <a16:colId xmlns:a16="http://schemas.microsoft.com/office/drawing/2014/main" val="903377917"/>
                    </a:ext>
                  </a:extLst>
                </a:gridCol>
                <a:gridCol w="1932901">
                  <a:extLst>
                    <a:ext uri="{9D8B030D-6E8A-4147-A177-3AD203B41FA5}">
                      <a16:colId xmlns:a16="http://schemas.microsoft.com/office/drawing/2014/main" val="3306984966"/>
                    </a:ext>
                  </a:extLst>
                </a:gridCol>
              </a:tblGrid>
              <a:tr h="452940">
                <a:tc>
                  <a:txBody>
                    <a:bodyPr/>
                    <a:lstStyle/>
                    <a:p>
                      <a:pPr marL="0" marR="0" algn="ctr">
                        <a:spcBef>
                          <a:spcPts val="0"/>
                        </a:spcBef>
                        <a:spcAft>
                          <a:spcPts val="0"/>
                        </a:spcAft>
                      </a:pPr>
                      <a:r>
                        <a:rPr lang="en-US" sz="900" dirty="0">
                          <a:effectLst/>
                        </a:rPr>
                        <a:t> </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endParaRPr>
                    </a:p>
                  </a:txBody>
                  <a:tcPr marL="36000" marR="0" marT="0" marB="0" anchor="ctr">
                    <a:solidFill>
                      <a:srgbClr val="00A29C"/>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endParaRPr>
                    </a:p>
                  </a:txBody>
                  <a:tcPr marL="36000" marR="0" marT="0" marB="0" anchor="ctr">
                    <a:solidFill>
                      <a:srgbClr val="FDCE04"/>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endParaRPr>
                    </a:p>
                  </a:txBody>
                  <a:tcPr marL="36000" marR="0" marT="0" marB="0" anchor="ctr">
                    <a:solidFill>
                      <a:srgbClr val="FFFEFD"/>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endParaRPr>
                    </a:p>
                  </a:txBody>
                  <a:tcPr marL="36000" marR="0" marT="0" marB="0" anchor="ctr">
                    <a:solidFill>
                      <a:srgbClr val="000000"/>
                    </a:solidFill>
                  </a:tcPr>
                </a:tc>
                <a:extLst>
                  <a:ext uri="{0D108BD9-81ED-4DB2-BD59-A6C34878D82A}">
                    <a16:rowId xmlns:a16="http://schemas.microsoft.com/office/drawing/2014/main" val="3116188770"/>
                  </a:ext>
                </a:extLst>
              </a:tr>
              <a:tr h="467593">
                <a:tc>
                  <a:txBody>
                    <a:bodyPr/>
                    <a:lstStyle/>
                    <a:p>
                      <a:pPr marL="0" marR="0" algn="ctr">
                        <a:spcBef>
                          <a:spcPts val="0"/>
                        </a:spcBef>
                        <a:spcAft>
                          <a:spcPts val="0"/>
                        </a:spcAft>
                      </a:pPr>
                      <a:r>
                        <a:rPr lang="en-US" sz="900" dirty="0">
                          <a:effectLst/>
                        </a:rPr>
                        <a:t>SEO</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good for google but missing out on Bing</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Bing, Google</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Bing, Google</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Bing, Google</a:t>
                      </a:r>
                      <a:endParaRPr lang="en-US" sz="900">
                        <a:effectLst/>
                        <a:latin typeface="Calibri" panose="020F0502020204030204" pitchFamily="34" charset="0"/>
                        <a:ea typeface="Calibri" panose="020F0502020204030204" pitchFamily="34" charset="0"/>
                      </a:endParaRPr>
                    </a:p>
                  </a:txBody>
                  <a:tcPr marL="36000" marR="0" marT="0" marB="0" anchor="ctr"/>
                </a:tc>
                <a:extLst>
                  <a:ext uri="{0D108BD9-81ED-4DB2-BD59-A6C34878D82A}">
                    <a16:rowId xmlns:a16="http://schemas.microsoft.com/office/drawing/2014/main" val="4248276609"/>
                  </a:ext>
                </a:extLst>
              </a:tr>
              <a:tr h="462360">
                <a:tc>
                  <a:txBody>
                    <a:bodyPr/>
                    <a:lstStyle/>
                    <a:p>
                      <a:pPr marL="0" marR="0" algn="ctr">
                        <a:spcBef>
                          <a:spcPts val="0"/>
                        </a:spcBef>
                        <a:spcAft>
                          <a:spcPts val="0"/>
                        </a:spcAft>
                      </a:pPr>
                      <a:r>
                        <a:rPr lang="en-US" sz="900" dirty="0">
                          <a:effectLst/>
                        </a:rPr>
                        <a:t>Notification</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Only when certain action taken</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Yes, immediately on logging</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No</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Started recently</a:t>
                      </a:r>
                      <a:endParaRPr lang="en-US" sz="900">
                        <a:effectLst/>
                        <a:latin typeface="Calibri" panose="020F0502020204030204" pitchFamily="34" charset="0"/>
                        <a:ea typeface="Calibri" panose="020F0502020204030204" pitchFamily="34" charset="0"/>
                      </a:endParaRPr>
                    </a:p>
                  </a:txBody>
                  <a:tcPr marL="36000" marR="0" marT="0" marB="0" anchor="ctr"/>
                </a:tc>
                <a:extLst>
                  <a:ext uri="{0D108BD9-81ED-4DB2-BD59-A6C34878D82A}">
                    <a16:rowId xmlns:a16="http://schemas.microsoft.com/office/drawing/2014/main" val="3718833100"/>
                  </a:ext>
                </a:extLst>
              </a:tr>
              <a:tr h="858193">
                <a:tc>
                  <a:txBody>
                    <a:bodyPr/>
                    <a:lstStyle/>
                    <a:p>
                      <a:pPr marL="0" marR="0" algn="ctr">
                        <a:spcBef>
                          <a:spcPts val="0"/>
                        </a:spcBef>
                        <a:spcAft>
                          <a:spcPts val="0"/>
                        </a:spcAft>
                      </a:pPr>
                      <a:r>
                        <a:rPr lang="en-US" sz="900" dirty="0">
                          <a:effectLst/>
                        </a:rPr>
                        <a:t>Contribution</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Reporters, columnists and editors.</a:t>
                      </a:r>
                    </a:p>
                    <a:p>
                      <a:pPr marL="0" marR="0" algn="l">
                        <a:spcBef>
                          <a:spcPts val="0"/>
                        </a:spcBef>
                        <a:spcAft>
                          <a:spcPts val="0"/>
                        </a:spcAft>
                      </a:pPr>
                      <a:r>
                        <a:rPr lang="en-US" sz="900" dirty="0">
                          <a:effectLst/>
                        </a:rPr>
                        <a:t> </a:t>
                      </a:r>
                    </a:p>
                    <a:p>
                      <a:pPr marL="0" marR="0" algn="l">
                        <a:spcBef>
                          <a:spcPts val="0"/>
                        </a:spcBef>
                        <a:spcAft>
                          <a:spcPts val="0"/>
                        </a:spcAft>
                      </a:pPr>
                      <a:r>
                        <a:rPr lang="en-US" sz="900" dirty="0">
                          <a:effectLst/>
                        </a:rPr>
                        <a:t>Equity: Shekhar Gupta</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collective of reporters, storytellers, editors, producers, designers, and analysts</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Voluntary consists of engineers, social activists, journalists and scientists</a:t>
                      </a:r>
                    </a:p>
                    <a:p>
                      <a:pPr marL="0" marR="0" algn="l">
                        <a:spcBef>
                          <a:spcPts val="0"/>
                        </a:spcBef>
                        <a:spcAft>
                          <a:spcPts val="0"/>
                        </a:spcAft>
                      </a:pPr>
                      <a:r>
                        <a:rPr lang="en-US" sz="900">
                          <a:effectLst/>
                        </a:rPr>
                        <a:t> </a:t>
                      </a:r>
                    </a:p>
                    <a:p>
                      <a:pPr marL="0" marR="0" algn="l">
                        <a:spcBef>
                          <a:spcPts val="0"/>
                        </a:spcBef>
                        <a:spcAft>
                          <a:spcPts val="0"/>
                        </a:spcAft>
                      </a:pPr>
                      <a:r>
                        <a:rPr lang="en-US" sz="900">
                          <a:effectLst/>
                        </a:rPr>
                        <a:t>General public can also contribute</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UGC</a:t>
                      </a:r>
                      <a:endParaRPr lang="en-US" sz="900">
                        <a:effectLst/>
                        <a:latin typeface="Calibri" panose="020F0502020204030204" pitchFamily="34" charset="0"/>
                        <a:ea typeface="Calibri" panose="020F0502020204030204" pitchFamily="34" charset="0"/>
                      </a:endParaRPr>
                    </a:p>
                  </a:txBody>
                  <a:tcPr marL="36000" marR="0" marT="0" marB="0" anchor="ctr"/>
                </a:tc>
                <a:extLst>
                  <a:ext uri="{0D108BD9-81ED-4DB2-BD59-A6C34878D82A}">
                    <a16:rowId xmlns:a16="http://schemas.microsoft.com/office/drawing/2014/main" val="2762068044"/>
                  </a:ext>
                </a:extLst>
              </a:tr>
              <a:tr h="290406">
                <a:tc>
                  <a:txBody>
                    <a:bodyPr/>
                    <a:lstStyle/>
                    <a:p>
                      <a:pPr marL="0" marR="0" algn="ctr">
                        <a:spcBef>
                          <a:spcPts val="0"/>
                        </a:spcBef>
                        <a:spcAft>
                          <a:spcPts val="0"/>
                        </a:spcAft>
                      </a:pPr>
                      <a:r>
                        <a:rPr lang="en-US" sz="900" dirty="0">
                          <a:effectLst/>
                        </a:rPr>
                        <a:t>Ad revenue</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Yes, targeted ads+ inventory. PR articles</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Yes</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No</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No</a:t>
                      </a:r>
                      <a:endParaRPr lang="en-US" sz="900">
                        <a:effectLst/>
                        <a:latin typeface="Calibri" panose="020F0502020204030204" pitchFamily="34" charset="0"/>
                        <a:ea typeface="Calibri" panose="020F0502020204030204" pitchFamily="34" charset="0"/>
                      </a:endParaRPr>
                    </a:p>
                  </a:txBody>
                  <a:tcPr marL="36000" marR="0" marT="0" marB="0" anchor="ctr"/>
                </a:tc>
                <a:extLst>
                  <a:ext uri="{0D108BD9-81ED-4DB2-BD59-A6C34878D82A}">
                    <a16:rowId xmlns:a16="http://schemas.microsoft.com/office/drawing/2014/main" val="2651992824"/>
                  </a:ext>
                </a:extLst>
              </a:tr>
              <a:tr h="435610">
                <a:tc>
                  <a:txBody>
                    <a:bodyPr/>
                    <a:lstStyle/>
                    <a:p>
                      <a:pPr marL="0" marR="0" algn="ctr">
                        <a:spcBef>
                          <a:spcPts val="0"/>
                        </a:spcBef>
                        <a:spcAft>
                          <a:spcPts val="0"/>
                        </a:spcAft>
                      </a:pPr>
                      <a:r>
                        <a:rPr lang="en-US" sz="900" dirty="0">
                          <a:effectLst/>
                        </a:rPr>
                        <a:t>Model</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Subscription</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Freenium, pay  and support option with plans for every type of user</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Subscription, donation</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Free now</a:t>
                      </a:r>
                      <a:endParaRPr lang="en-US" sz="900">
                        <a:effectLst/>
                        <a:latin typeface="Calibri" panose="020F0502020204030204" pitchFamily="34" charset="0"/>
                        <a:ea typeface="Calibri" panose="020F0502020204030204" pitchFamily="34" charset="0"/>
                      </a:endParaRPr>
                    </a:p>
                  </a:txBody>
                  <a:tcPr marL="36000" marR="0" marT="0" marB="0" anchor="ctr"/>
                </a:tc>
                <a:extLst>
                  <a:ext uri="{0D108BD9-81ED-4DB2-BD59-A6C34878D82A}">
                    <a16:rowId xmlns:a16="http://schemas.microsoft.com/office/drawing/2014/main" val="2920294677"/>
                  </a:ext>
                </a:extLst>
              </a:tr>
              <a:tr h="726016">
                <a:tc>
                  <a:txBody>
                    <a:bodyPr/>
                    <a:lstStyle/>
                    <a:p>
                      <a:pPr marL="0" marR="0" algn="ctr">
                        <a:spcBef>
                          <a:spcPts val="0"/>
                        </a:spcBef>
                        <a:spcAft>
                          <a:spcPts val="0"/>
                        </a:spcAft>
                      </a:pPr>
                      <a:r>
                        <a:rPr lang="en-US" sz="900" dirty="0">
                          <a:effectLst/>
                        </a:rPr>
                        <a:t>Additional features</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Space for opinion, chatbot to help to navigate</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My report: UGC through WebQoof</a:t>
                      </a:r>
                    </a:p>
                    <a:p>
                      <a:pPr marL="0" marR="0" algn="l">
                        <a:spcBef>
                          <a:spcPts val="0"/>
                        </a:spcBef>
                        <a:spcAft>
                          <a:spcPts val="0"/>
                        </a:spcAft>
                      </a:pPr>
                      <a:r>
                        <a:rPr lang="en-US" sz="900" dirty="0">
                          <a:effectLst/>
                        </a:rPr>
                        <a:t>Key news which get drowned due to primetime</a:t>
                      </a:r>
                    </a:p>
                    <a:p>
                      <a:pPr marL="0" marR="0" algn="l">
                        <a:spcBef>
                          <a:spcPts val="0"/>
                        </a:spcBef>
                        <a:spcAft>
                          <a:spcPts val="0"/>
                        </a:spcAft>
                      </a:pPr>
                      <a:r>
                        <a:rPr lang="en-US" sz="900" dirty="0">
                          <a:effectLst/>
                        </a:rPr>
                        <a:t>Opinion section</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Fact-check feature including the methodology, </a:t>
                      </a:r>
                    </a:p>
                    <a:p>
                      <a:pPr marL="0" marR="0" algn="l">
                        <a:spcBef>
                          <a:spcPts val="0"/>
                        </a:spcBef>
                        <a:spcAft>
                          <a:spcPts val="0"/>
                        </a:spcAft>
                      </a:pPr>
                      <a:r>
                        <a:rPr lang="en-US" sz="900">
                          <a:effectLst/>
                        </a:rPr>
                        <a:t>Use of PTI</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User badges</a:t>
                      </a:r>
                    </a:p>
                    <a:p>
                      <a:pPr marL="0" marR="0" algn="l">
                        <a:spcBef>
                          <a:spcPts val="0"/>
                        </a:spcBef>
                        <a:spcAft>
                          <a:spcPts val="0"/>
                        </a:spcAft>
                      </a:pPr>
                      <a:r>
                        <a:rPr lang="en-US" sz="900">
                          <a:effectLst/>
                        </a:rPr>
                        <a:t>Integrity score</a:t>
                      </a:r>
                    </a:p>
                    <a:p>
                      <a:pPr marL="0" marR="0" algn="l">
                        <a:spcBef>
                          <a:spcPts val="0"/>
                        </a:spcBef>
                        <a:spcAft>
                          <a:spcPts val="0"/>
                        </a:spcAft>
                      </a:pPr>
                      <a:r>
                        <a:rPr lang="en-US" sz="900">
                          <a:effectLst/>
                        </a:rPr>
                        <a:t>Review: Subject matter experts</a:t>
                      </a:r>
                    </a:p>
                    <a:p>
                      <a:pPr marL="0" marR="0" algn="l">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endParaRPr>
                    </a:p>
                  </a:txBody>
                  <a:tcPr marL="36000" marR="0" marT="0" marB="0" anchor="ctr"/>
                </a:tc>
                <a:extLst>
                  <a:ext uri="{0D108BD9-81ED-4DB2-BD59-A6C34878D82A}">
                    <a16:rowId xmlns:a16="http://schemas.microsoft.com/office/drawing/2014/main" val="1938961116"/>
                  </a:ext>
                </a:extLst>
              </a:tr>
              <a:tr h="1016422">
                <a:tc>
                  <a:txBody>
                    <a:bodyPr/>
                    <a:lstStyle/>
                    <a:p>
                      <a:pPr marL="0" marR="0" algn="ctr">
                        <a:spcBef>
                          <a:spcPts val="0"/>
                        </a:spcBef>
                        <a:spcAft>
                          <a:spcPts val="0"/>
                        </a:spcAft>
                      </a:pPr>
                      <a:r>
                        <a:rPr lang="en-US" sz="900" dirty="0">
                          <a:effectLst/>
                        </a:rPr>
                        <a:t>Tags</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Politics, governance, economy, defense, opinion, health, education, diplomacy, science, features</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WebQoof, Elections 2022,cryto, My report, Brand studio, Podcast, </a:t>
                      </a:r>
                      <a:r>
                        <a:rPr lang="en-US" sz="900" dirty="0" err="1">
                          <a:effectLst/>
                        </a:rPr>
                        <a:t>Good_news</a:t>
                      </a:r>
                      <a:r>
                        <a:rPr lang="en-US" sz="900" dirty="0">
                          <a:effectLst/>
                        </a:rPr>
                        <a:t>, sports, education, news, Indian American, Opinion, Gender, technology</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Political fact checking, Social media rumors</a:t>
                      </a:r>
                    </a:p>
                    <a:p>
                      <a:pPr marL="0" marR="0" algn="l">
                        <a:spcBef>
                          <a:spcPts val="0"/>
                        </a:spcBef>
                        <a:spcAft>
                          <a:spcPts val="0"/>
                        </a:spcAft>
                      </a:pPr>
                      <a:r>
                        <a:rPr lang="en-US" sz="900" dirty="0">
                          <a:effectLst/>
                        </a:rPr>
                        <a:t>Mainstream media misinformation and bias</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Technology, history, food, entertainment, sports, science, inequality, education, health, politics, economy, climate change</a:t>
                      </a:r>
                      <a:endParaRPr lang="en-US" sz="900">
                        <a:effectLst/>
                        <a:latin typeface="Calibri" panose="020F0502020204030204" pitchFamily="34" charset="0"/>
                        <a:ea typeface="Calibri" panose="020F0502020204030204" pitchFamily="34" charset="0"/>
                      </a:endParaRPr>
                    </a:p>
                  </a:txBody>
                  <a:tcPr marL="36000" marR="0" marT="0" marB="0" anchor="ctr"/>
                </a:tc>
                <a:extLst>
                  <a:ext uri="{0D108BD9-81ED-4DB2-BD59-A6C34878D82A}">
                    <a16:rowId xmlns:a16="http://schemas.microsoft.com/office/drawing/2014/main" val="2507907485"/>
                  </a:ext>
                </a:extLst>
              </a:tr>
              <a:tr h="1161626">
                <a:tc>
                  <a:txBody>
                    <a:bodyPr/>
                    <a:lstStyle/>
                    <a:p>
                      <a:pPr marL="0" marR="0" algn="ctr">
                        <a:spcBef>
                          <a:spcPts val="0"/>
                        </a:spcBef>
                        <a:spcAft>
                          <a:spcPts val="0"/>
                        </a:spcAft>
                      </a:pPr>
                      <a:r>
                        <a:rPr lang="en-US" sz="900" dirty="0">
                          <a:effectLst/>
                        </a:rPr>
                        <a:t>User experience</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Clear CTAs, format- mix of print and rich media, newspaper template, Hindi language news, incentives stickiness</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Hindi language, </a:t>
                      </a:r>
                    </a:p>
                    <a:p>
                      <a:pPr marL="0" marR="0" algn="l">
                        <a:spcBef>
                          <a:spcPts val="0"/>
                        </a:spcBef>
                        <a:spcAft>
                          <a:spcPts val="0"/>
                        </a:spcAft>
                      </a:pPr>
                      <a:r>
                        <a:rPr lang="en-US" sz="900" dirty="0">
                          <a:effectLst/>
                        </a:rPr>
                        <a:t>Gender focus: all sections of society covered</a:t>
                      </a:r>
                    </a:p>
                    <a:p>
                      <a:pPr marL="0" marR="0" algn="l">
                        <a:spcBef>
                          <a:spcPts val="0"/>
                        </a:spcBef>
                        <a:spcAft>
                          <a:spcPts val="0"/>
                        </a:spcAft>
                      </a:pPr>
                      <a:r>
                        <a:rPr lang="en-US" sz="900" dirty="0">
                          <a:effectLst/>
                        </a:rPr>
                        <a:t>Regional stories</a:t>
                      </a:r>
                    </a:p>
                    <a:p>
                      <a:pPr marL="0" marR="0" algn="l">
                        <a:spcBef>
                          <a:spcPts val="0"/>
                        </a:spcBef>
                        <a:spcAft>
                          <a:spcPts val="0"/>
                        </a:spcAft>
                      </a:pPr>
                      <a:r>
                        <a:rPr lang="en-US" sz="900" dirty="0">
                          <a:effectLst/>
                        </a:rPr>
                        <a:t>Format: videos, op-eds, infographic, animations</a:t>
                      </a:r>
                    </a:p>
                    <a:p>
                      <a:pPr marL="0" marR="0" algn="l">
                        <a:spcBef>
                          <a:spcPts val="0"/>
                        </a:spcBef>
                        <a:spcAft>
                          <a:spcPts val="0"/>
                        </a:spcAft>
                      </a:pPr>
                      <a:r>
                        <a:rPr lang="en-US" sz="900" dirty="0">
                          <a:effectLst/>
                        </a:rPr>
                        <a:t>Content well segmented- based on content, format</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Hindi Language website, good mix of images and text, each article well branded</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Chat option between members</a:t>
                      </a:r>
                    </a:p>
                    <a:p>
                      <a:pPr marL="0" marR="0" algn="l">
                        <a:spcBef>
                          <a:spcPts val="0"/>
                        </a:spcBef>
                        <a:spcAft>
                          <a:spcPts val="0"/>
                        </a:spcAft>
                      </a:pPr>
                      <a:r>
                        <a:rPr lang="en-US" sz="900" dirty="0">
                          <a:effectLst/>
                        </a:rPr>
                        <a:t>Text and Image</a:t>
                      </a:r>
                    </a:p>
                    <a:p>
                      <a:pPr marL="0" marR="0" algn="l">
                        <a:spcBef>
                          <a:spcPts val="0"/>
                        </a:spcBef>
                        <a:spcAft>
                          <a:spcPts val="0"/>
                        </a:spcAft>
                      </a:pPr>
                      <a:r>
                        <a:rPr lang="en-US" sz="900" dirty="0">
                          <a:effectLst/>
                        </a:rPr>
                        <a:t>Users can support or challenges the posts</a:t>
                      </a:r>
                    </a:p>
                    <a:p>
                      <a:pPr marL="0" marR="0" algn="l">
                        <a:spcBef>
                          <a:spcPts val="0"/>
                        </a:spcBef>
                        <a:spcAft>
                          <a:spcPts val="0"/>
                        </a:spcAft>
                      </a:pPr>
                      <a:r>
                        <a:rPr lang="en-US" sz="900" dirty="0">
                          <a:effectLst/>
                        </a:rPr>
                        <a:t> </a:t>
                      </a:r>
                    </a:p>
                    <a:p>
                      <a:pPr marL="0" marR="0" algn="l">
                        <a:spcBef>
                          <a:spcPts val="0"/>
                        </a:spcBef>
                        <a:spcAft>
                          <a:spcPts val="0"/>
                        </a:spcAft>
                      </a:pPr>
                      <a:r>
                        <a:rPr lang="en-US" sz="900" dirty="0">
                          <a:effectLst/>
                        </a:rPr>
                        <a:t>CTA: download App</a:t>
                      </a:r>
                    </a:p>
                    <a:p>
                      <a:pPr marL="0" marR="0" algn="l">
                        <a:spcBef>
                          <a:spcPts val="0"/>
                        </a:spcBef>
                        <a:spcAft>
                          <a:spcPts val="0"/>
                        </a:spcAft>
                      </a:pPr>
                      <a:r>
                        <a:rPr lang="en-US" sz="900" dirty="0">
                          <a:effectLst/>
                        </a:rPr>
                        <a:t> </a:t>
                      </a:r>
                      <a:endParaRPr lang="en-US" sz="900" dirty="0">
                        <a:effectLst/>
                        <a:latin typeface="Calibri" panose="020F0502020204030204" pitchFamily="34" charset="0"/>
                        <a:ea typeface="Calibri" panose="020F0502020204030204" pitchFamily="34" charset="0"/>
                      </a:endParaRPr>
                    </a:p>
                  </a:txBody>
                  <a:tcPr marL="36000" marR="0" marT="0" marB="0" anchor="ctr"/>
                </a:tc>
                <a:extLst>
                  <a:ext uri="{0D108BD9-81ED-4DB2-BD59-A6C34878D82A}">
                    <a16:rowId xmlns:a16="http://schemas.microsoft.com/office/drawing/2014/main" val="1888473411"/>
                  </a:ext>
                </a:extLst>
              </a:tr>
              <a:tr h="435610">
                <a:tc>
                  <a:txBody>
                    <a:bodyPr/>
                    <a:lstStyle/>
                    <a:p>
                      <a:pPr marL="0" marR="0" algn="ctr">
                        <a:spcBef>
                          <a:spcPts val="0"/>
                        </a:spcBef>
                        <a:spcAft>
                          <a:spcPts val="0"/>
                        </a:spcAft>
                      </a:pPr>
                      <a:r>
                        <a:rPr lang="en-US" sz="900" dirty="0">
                          <a:effectLst/>
                        </a:rPr>
                        <a:t>Channels</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Website, social media, youtube, app, LinkedIn, Telegram</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App, documentaries, SM, youtube</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Website, social media, youtube, app</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Social media, LinkedIn</a:t>
                      </a:r>
                      <a:endParaRPr lang="en-US" sz="900" dirty="0">
                        <a:effectLst/>
                        <a:latin typeface="Calibri" panose="020F0502020204030204" pitchFamily="34" charset="0"/>
                        <a:ea typeface="Calibri" panose="020F0502020204030204" pitchFamily="34" charset="0"/>
                      </a:endParaRPr>
                    </a:p>
                  </a:txBody>
                  <a:tcPr marL="36000" marR="0" marT="0" marB="0" anchor="ctr"/>
                </a:tc>
                <a:extLst>
                  <a:ext uri="{0D108BD9-81ED-4DB2-BD59-A6C34878D82A}">
                    <a16:rowId xmlns:a16="http://schemas.microsoft.com/office/drawing/2014/main" val="1470541290"/>
                  </a:ext>
                </a:extLst>
              </a:tr>
              <a:tr h="435610">
                <a:tc>
                  <a:txBody>
                    <a:bodyPr/>
                    <a:lstStyle/>
                    <a:p>
                      <a:pPr marL="0" marR="0" algn="ctr">
                        <a:spcBef>
                          <a:spcPts val="0"/>
                        </a:spcBef>
                        <a:spcAft>
                          <a:spcPts val="0"/>
                        </a:spcAft>
                      </a:pPr>
                      <a:r>
                        <a:rPr lang="en-US" sz="900" dirty="0">
                          <a:effectLst/>
                        </a:rPr>
                        <a:t>Positioned</a:t>
                      </a:r>
                      <a:endParaRPr lang="en-US" sz="900" dirty="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Online newspaper</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driven by the truth and the readers who seek it</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a:effectLst/>
                        </a:rPr>
                        <a:t>Authentic website to debunk misinformation</a:t>
                      </a:r>
                      <a:endParaRPr lang="en-US" sz="900">
                        <a:effectLst/>
                        <a:latin typeface="Calibri" panose="020F0502020204030204" pitchFamily="34" charset="0"/>
                        <a:ea typeface="Calibri" panose="020F0502020204030204" pitchFamily="34" charset="0"/>
                      </a:endParaRPr>
                    </a:p>
                  </a:txBody>
                  <a:tcPr marL="36000" marR="0" marT="0" marB="0" anchor="ctr"/>
                </a:tc>
                <a:tc>
                  <a:txBody>
                    <a:bodyPr/>
                    <a:lstStyle/>
                    <a:p>
                      <a:pPr marL="0" marR="0" algn="l">
                        <a:spcBef>
                          <a:spcPts val="0"/>
                        </a:spcBef>
                        <a:spcAft>
                          <a:spcPts val="0"/>
                        </a:spcAft>
                      </a:pPr>
                      <a:r>
                        <a:rPr lang="en-US" sz="900" dirty="0">
                          <a:effectLst/>
                        </a:rPr>
                        <a:t>Social media platform that is reliable, safe and evidence based </a:t>
                      </a:r>
                      <a:endParaRPr lang="en-US" sz="900" dirty="0">
                        <a:effectLst/>
                        <a:latin typeface="Calibri" panose="020F0502020204030204" pitchFamily="34" charset="0"/>
                        <a:ea typeface="Calibri" panose="020F0502020204030204" pitchFamily="34" charset="0"/>
                      </a:endParaRPr>
                    </a:p>
                  </a:txBody>
                  <a:tcPr marL="36000" marR="0" marT="0" marB="0" anchor="ctr"/>
                </a:tc>
                <a:extLst>
                  <a:ext uri="{0D108BD9-81ED-4DB2-BD59-A6C34878D82A}">
                    <a16:rowId xmlns:a16="http://schemas.microsoft.com/office/drawing/2014/main" val="2714859086"/>
                  </a:ext>
                </a:extLst>
              </a:tr>
            </a:tbl>
          </a:graphicData>
        </a:graphic>
      </p:graphicFrame>
      <p:pic>
        <p:nvPicPr>
          <p:cNvPr id="3" name="Picture 2" descr="Logo&#10;&#10;Description automatically generated">
            <a:extLst>
              <a:ext uri="{FF2B5EF4-FFF2-40B4-BE49-F238E27FC236}">
                <a16:creationId xmlns:a16="http://schemas.microsoft.com/office/drawing/2014/main" id="{906F4A26-6D05-44C9-8443-6754D03D6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54" y="-248759"/>
            <a:ext cx="1526905" cy="1013961"/>
          </a:xfrm>
          <a:prstGeom prst="rect">
            <a:avLst/>
          </a:prstGeom>
        </p:spPr>
      </p:pic>
      <p:pic>
        <p:nvPicPr>
          <p:cNvPr id="7" name="Picture 6" descr="Icon&#10;&#10;Description automatically generated">
            <a:extLst>
              <a:ext uri="{FF2B5EF4-FFF2-40B4-BE49-F238E27FC236}">
                <a16:creationId xmlns:a16="http://schemas.microsoft.com/office/drawing/2014/main" id="{2D7D7830-124D-49C2-BD65-AD75E8E55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036" y="60155"/>
            <a:ext cx="459272" cy="396131"/>
          </a:xfrm>
          <a:prstGeom prst="rect">
            <a:avLst/>
          </a:prstGeom>
        </p:spPr>
      </p:pic>
      <p:pic>
        <p:nvPicPr>
          <p:cNvPr id="9" name="Picture 8" descr="Logo&#10;&#10;Description automatically generated">
            <a:extLst>
              <a:ext uri="{FF2B5EF4-FFF2-40B4-BE49-F238E27FC236}">
                <a16:creationId xmlns:a16="http://schemas.microsoft.com/office/drawing/2014/main" id="{6EE3F8FE-6F82-4628-BA8C-95E758EFD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8569" y="46076"/>
            <a:ext cx="391287" cy="391107"/>
          </a:xfrm>
          <a:prstGeom prst="rect">
            <a:avLst/>
          </a:prstGeom>
        </p:spPr>
      </p:pic>
      <p:pic>
        <p:nvPicPr>
          <p:cNvPr id="18" name="object 8">
            <a:extLst>
              <a:ext uri="{FF2B5EF4-FFF2-40B4-BE49-F238E27FC236}">
                <a16:creationId xmlns:a16="http://schemas.microsoft.com/office/drawing/2014/main" id="{F178451B-3AED-4AD4-82FB-0F2C6D65071D}"/>
              </a:ext>
            </a:extLst>
          </p:cNvPr>
          <p:cNvPicPr/>
          <p:nvPr/>
        </p:nvPicPr>
        <p:blipFill>
          <a:blip r:embed="rId5" cstate="print"/>
          <a:stretch>
            <a:fillRect/>
          </a:stretch>
        </p:blipFill>
        <p:spPr>
          <a:xfrm>
            <a:off x="10311393" y="75061"/>
            <a:ext cx="1799683" cy="380889"/>
          </a:xfrm>
          <a:prstGeom prst="rect">
            <a:avLst/>
          </a:prstGeom>
        </p:spPr>
      </p:pic>
    </p:spTree>
    <p:extLst>
      <p:ext uri="{BB962C8B-B14F-4D97-AF65-F5344CB8AC3E}">
        <p14:creationId xmlns:p14="http://schemas.microsoft.com/office/powerpoint/2010/main" val="143687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20000" fill="hold"/>
                                        <p:tgtEl>
                                          <p:spTgt spid="20"/>
                                        </p:tgtEl>
                                        <p:attrNameLst>
                                          <p:attrName>r</p:attrName>
                                        </p:attrNameLst>
                                      </p:cBhvr>
                                    </p:animRot>
                                  </p:childTnLst>
                                </p:cTn>
                              </p:par>
                              <p:par>
                                <p:cTn id="7" presetID="6" presetClass="emph" presetSubtype="0" repeatCount="indefinite" autoRev="1" fill="hold" grpId="0" nodeType="withEffect">
                                  <p:stCondLst>
                                    <p:cond delay="0"/>
                                  </p:stCondLst>
                                  <p:endCondLst>
                                    <p:cond evt="onNext" delay="0">
                                      <p:tgtEl>
                                        <p:sldTgt/>
                                      </p:tgtEl>
                                    </p:cond>
                                  </p:endCondLst>
                                  <p:childTnLst>
                                    <p:animScale>
                                      <p:cBhvr>
                                        <p:cTn id="8" dur="5000" fill="hold"/>
                                        <p:tgtEl>
                                          <p:spTgt spid="5"/>
                                        </p:tgtEl>
                                      </p:cBhvr>
                                      <p:by x="120000" y="120000"/>
                                    </p:animScale>
                                  </p:childTnLst>
                                </p:cTn>
                              </p:par>
                              <p:par>
                                <p:cTn id="9" presetID="6" presetClass="emph" presetSubtype="0" repeatCount="indefinite" autoRev="1" fill="hold" grpId="0" nodeType="withEffect">
                                  <p:stCondLst>
                                    <p:cond delay="0"/>
                                  </p:stCondLst>
                                  <p:endCondLst>
                                    <p:cond evt="onNext" delay="0">
                                      <p:tgtEl>
                                        <p:sldTgt/>
                                      </p:tgtEl>
                                    </p:cond>
                                  </p:endCondLst>
                                  <p:childTnLst>
                                    <p:animScale>
                                      <p:cBhvr>
                                        <p:cTn id="10" dur="5000" fill="hold"/>
                                        <p:tgtEl>
                                          <p:spTgt spid="4"/>
                                        </p:tgtEl>
                                      </p:cBhvr>
                                      <p:by x="125000" y="125000"/>
                                    </p:animScale>
                                  </p:childTnLst>
                                </p:cTn>
                              </p:par>
                              <p:par>
                                <p:cTn id="11" presetID="2" presetClass="entr" presetSubtype="4" decel="5000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0" fill="hold"/>
                                        <p:tgtEl>
                                          <p:spTgt spid="16"/>
                                        </p:tgtEl>
                                        <p:attrNameLst>
                                          <p:attrName>ppt_x</p:attrName>
                                        </p:attrNameLst>
                                      </p:cBhvr>
                                      <p:tavLst>
                                        <p:tav tm="0">
                                          <p:val>
                                            <p:strVal val="#ppt_x"/>
                                          </p:val>
                                        </p:tav>
                                        <p:tav tm="100000">
                                          <p:val>
                                            <p:strVal val="#ppt_x"/>
                                          </p:val>
                                        </p:tav>
                                      </p:tavLst>
                                    </p:anim>
                                    <p:anim calcmode="lin" valueType="num">
                                      <p:cBhvr additive="base">
                                        <p:cTn id="14" dur="5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B2C4E"/>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978298CB-1890-A24D-B209-09201A8D0DC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43" name="Rectangle: Rounded Corners 1">
            <a:extLst>
              <a:ext uri="{FF2B5EF4-FFF2-40B4-BE49-F238E27FC236}">
                <a16:creationId xmlns:a16="http://schemas.microsoft.com/office/drawing/2014/main" id="{39FA1984-F50C-364A-A33A-8BD2F58B5365}"/>
              </a:ext>
            </a:extLst>
          </p:cNvPr>
          <p:cNvSpPr/>
          <p:nvPr/>
        </p:nvSpPr>
        <p:spPr>
          <a:xfrm>
            <a:off x="386201" y="224724"/>
            <a:ext cx="5025554" cy="6408552"/>
          </a:xfrm>
          <a:prstGeom prst="roundRect">
            <a:avLst>
              <a:gd name="adj" fmla="val 0"/>
            </a:avLst>
          </a:prstGeom>
          <a:pattFill prst="pct5">
            <a:fgClr>
              <a:schemeClr val="accent3"/>
            </a:fgClr>
            <a:bgClr>
              <a:srgbClr val="F2F2F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9" name="Rectangle: Rounded Corners 1">
            <a:extLst>
              <a:ext uri="{FF2B5EF4-FFF2-40B4-BE49-F238E27FC236}">
                <a16:creationId xmlns:a16="http://schemas.microsoft.com/office/drawing/2014/main" id="{8B5EB007-7897-0246-9962-053E32604A20}"/>
              </a:ext>
            </a:extLst>
          </p:cNvPr>
          <p:cNvSpPr/>
          <p:nvPr/>
        </p:nvSpPr>
        <p:spPr>
          <a:xfrm>
            <a:off x="971046" y="773110"/>
            <a:ext cx="3849934" cy="5152405"/>
          </a:xfrm>
          <a:prstGeom prst="roundRect">
            <a:avLst>
              <a:gd name="adj" fmla="val 4837"/>
            </a:avLst>
          </a:prstGeom>
          <a:solidFill>
            <a:srgbClr val="0B2C4E"/>
          </a:solidFill>
          <a:ln>
            <a:noFill/>
          </a:ln>
          <a:effectLst>
            <a:outerShdw blurRad="2540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8" name="Freeform: Shape 31">
            <a:extLst>
              <a:ext uri="{FF2B5EF4-FFF2-40B4-BE49-F238E27FC236}">
                <a16:creationId xmlns:a16="http://schemas.microsoft.com/office/drawing/2014/main" id="{CB664CB4-2B1C-EF48-9529-F9DEAA9DC55A}"/>
              </a:ext>
            </a:extLst>
          </p:cNvPr>
          <p:cNvSpPr/>
          <p:nvPr/>
        </p:nvSpPr>
        <p:spPr>
          <a:xfrm>
            <a:off x="11109221" y="644041"/>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a:gsLst>
              <a:gs pos="0">
                <a:schemeClr val="bg1">
                  <a:lumMod val="75000"/>
                </a:schemeClr>
              </a:gs>
              <a:gs pos="100000">
                <a:schemeClr val="bg1">
                  <a:lumMod val="8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5" name="Rectangle: Rounded Corners 9">
            <a:extLst>
              <a:ext uri="{FF2B5EF4-FFF2-40B4-BE49-F238E27FC236}">
                <a16:creationId xmlns:a16="http://schemas.microsoft.com/office/drawing/2014/main" id="{7E14FE30-96F8-F749-9D0C-070B4C2C30BF}"/>
              </a:ext>
            </a:extLst>
          </p:cNvPr>
          <p:cNvSpPr/>
          <p:nvPr/>
        </p:nvSpPr>
        <p:spPr>
          <a:xfrm rot="18900000">
            <a:off x="11230600" y="5143892"/>
            <a:ext cx="394982" cy="161330"/>
          </a:xfrm>
          <a:prstGeom prst="roundRect">
            <a:avLst>
              <a:gd name="adj" fmla="val 5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3928E22F-7D3B-E846-947E-97C5006E1AC6}"/>
              </a:ext>
            </a:extLst>
          </p:cNvPr>
          <p:cNvSpPr/>
          <p:nvPr/>
        </p:nvSpPr>
        <p:spPr>
          <a:xfrm>
            <a:off x="11643439" y="6321357"/>
            <a:ext cx="349820" cy="349820"/>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8">
            <a:extLst>
              <a:ext uri="{FF2B5EF4-FFF2-40B4-BE49-F238E27FC236}">
                <a16:creationId xmlns:a16="http://schemas.microsoft.com/office/drawing/2014/main" id="{85B76958-52BE-C84F-BF12-B3FEBA73450B}"/>
              </a:ext>
            </a:extLst>
          </p:cNvPr>
          <p:cNvSpPr/>
          <p:nvPr/>
        </p:nvSpPr>
        <p:spPr>
          <a:xfrm>
            <a:off x="5140163" y="1555053"/>
            <a:ext cx="856437" cy="45719"/>
          </a:xfrm>
          <a:prstGeom prst="roundRect">
            <a:avLst>
              <a:gd name="adj" fmla="val 50000"/>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B5D4248-12EF-443E-AD15-A152EB2E9F80}"/>
              </a:ext>
            </a:extLst>
          </p:cNvPr>
          <p:cNvPicPr/>
          <p:nvPr/>
        </p:nvPicPr>
        <p:blipFill>
          <a:blip r:embed="rId2"/>
          <a:stretch>
            <a:fillRect/>
          </a:stretch>
        </p:blipFill>
        <p:spPr>
          <a:xfrm>
            <a:off x="1244957" y="853976"/>
            <a:ext cx="3368938" cy="1977153"/>
          </a:xfrm>
          <a:prstGeom prst="rect">
            <a:avLst/>
          </a:prstGeom>
        </p:spPr>
      </p:pic>
      <p:pic>
        <p:nvPicPr>
          <p:cNvPr id="26" name="Picture 25">
            <a:extLst>
              <a:ext uri="{FF2B5EF4-FFF2-40B4-BE49-F238E27FC236}">
                <a16:creationId xmlns:a16="http://schemas.microsoft.com/office/drawing/2014/main" id="{D694EB89-F138-46BC-A214-B7ADFFBB5719}"/>
              </a:ext>
            </a:extLst>
          </p:cNvPr>
          <p:cNvPicPr/>
          <p:nvPr/>
        </p:nvPicPr>
        <p:blipFill>
          <a:blip r:embed="rId3"/>
          <a:stretch>
            <a:fillRect/>
          </a:stretch>
        </p:blipFill>
        <p:spPr>
          <a:xfrm>
            <a:off x="1237384" y="2981589"/>
            <a:ext cx="3392898" cy="2303327"/>
          </a:xfrm>
          <a:prstGeom prst="rect">
            <a:avLst/>
          </a:prstGeom>
        </p:spPr>
      </p:pic>
      <p:sp>
        <p:nvSpPr>
          <p:cNvPr id="29" name="TextBox 28">
            <a:extLst>
              <a:ext uri="{FF2B5EF4-FFF2-40B4-BE49-F238E27FC236}">
                <a16:creationId xmlns:a16="http://schemas.microsoft.com/office/drawing/2014/main" id="{580BF512-8CDB-48CD-96F4-5B9C1B4A83AE}"/>
              </a:ext>
            </a:extLst>
          </p:cNvPr>
          <p:cNvSpPr txBox="1"/>
          <p:nvPr/>
        </p:nvSpPr>
        <p:spPr>
          <a:xfrm>
            <a:off x="5456184" y="16317"/>
            <a:ext cx="6537075" cy="1077218"/>
          </a:xfrm>
          <a:prstGeom prst="rect">
            <a:avLst/>
          </a:prstGeom>
          <a:noFill/>
          <a:effectLst>
            <a:glow>
              <a:schemeClr val="accent5">
                <a:lumMod val="60000"/>
                <a:lumOff val="40000"/>
              </a:schemeClr>
            </a:glow>
            <a:softEdge rad="0"/>
          </a:effectLst>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latin typeface="Century Gothic" panose="020B0502020202020204" pitchFamily="34" charset="0"/>
                <a:cs typeface="Arial" panose="020B0604020202020204" pitchFamily="34" charset="0"/>
              </a:rPr>
              <a:t>Comparison with similar news banners</a:t>
            </a:r>
          </a:p>
        </p:txBody>
      </p:sp>
      <p:sp>
        <p:nvSpPr>
          <p:cNvPr id="30" name="TextBox 29">
            <a:extLst>
              <a:ext uri="{FF2B5EF4-FFF2-40B4-BE49-F238E27FC236}">
                <a16:creationId xmlns:a16="http://schemas.microsoft.com/office/drawing/2014/main" id="{A61EC800-4FDA-4D07-918A-2CF7BAF901A0}"/>
              </a:ext>
            </a:extLst>
          </p:cNvPr>
          <p:cNvSpPr txBox="1"/>
          <p:nvPr/>
        </p:nvSpPr>
        <p:spPr>
          <a:xfrm>
            <a:off x="6096000" y="1688326"/>
            <a:ext cx="4088396" cy="524695"/>
          </a:xfrm>
          <a:prstGeom prst="rect">
            <a:avLst/>
          </a:prstGeom>
          <a:noFill/>
        </p:spPr>
        <p:txBody>
          <a:bodyPr wrap="square" rtlCol="0">
            <a:spAutoFit/>
          </a:bodyPr>
          <a:lstStyle/>
          <a:p>
            <a:pPr>
              <a:lnSpc>
                <a:spcPct val="150000"/>
              </a:lnSpc>
              <a:spcAft>
                <a:spcPts val="1200"/>
              </a:spcAft>
            </a:pPr>
            <a:r>
              <a:rPr lang="en-US" sz="1000" dirty="0">
                <a:solidFill>
                  <a:schemeClr val="bg1"/>
                </a:solidFill>
                <a:latin typeface="Century Gothic" panose="020B0502020202020204" pitchFamily="34" charset="0"/>
              </a:rPr>
              <a:t>Images can help you to attract attention and to guide your visitor's line of sight.</a:t>
            </a:r>
          </a:p>
        </p:txBody>
      </p:sp>
      <p:sp>
        <p:nvSpPr>
          <p:cNvPr id="31" name="TextBox 30">
            <a:extLst>
              <a:ext uri="{FF2B5EF4-FFF2-40B4-BE49-F238E27FC236}">
                <a16:creationId xmlns:a16="http://schemas.microsoft.com/office/drawing/2014/main" id="{6C38F71C-9A91-4514-B8DE-D4DF51038ACD}"/>
              </a:ext>
            </a:extLst>
          </p:cNvPr>
          <p:cNvSpPr txBox="1"/>
          <p:nvPr/>
        </p:nvSpPr>
        <p:spPr>
          <a:xfrm>
            <a:off x="6053064" y="1314429"/>
            <a:ext cx="4657600" cy="414088"/>
          </a:xfrm>
          <a:prstGeom prst="rect">
            <a:avLst/>
          </a:prstGeom>
          <a:noFill/>
        </p:spPr>
        <p:txBody>
          <a:bodyPr wrap="square" rtlCol="0">
            <a:spAutoFit/>
          </a:bodyPr>
          <a:lstStyle/>
          <a:p>
            <a:pPr>
              <a:lnSpc>
                <a:spcPct val="150000"/>
              </a:lnSpc>
              <a:spcAft>
                <a:spcPts val="1200"/>
              </a:spcAft>
            </a:pPr>
            <a:r>
              <a:rPr lang="en-US" sz="1600" b="1" dirty="0">
                <a:solidFill>
                  <a:schemeClr val="bg1"/>
                </a:solidFill>
                <a:latin typeface="Century Gothic" panose="020B0502020202020204" pitchFamily="34" charset="0"/>
              </a:rPr>
              <a:t> Depth and Context Images</a:t>
            </a:r>
          </a:p>
        </p:txBody>
      </p:sp>
      <p:sp>
        <p:nvSpPr>
          <p:cNvPr id="41" name="Rectangle: Rounded Corners 28">
            <a:extLst>
              <a:ext uri="{FF2B5EF4-FFF2-40B4-BE49-F238E27FC236}">
                <a16:creationId xmlns:a16="http://schemas.microsoft.com/office/drawing/2014/main" id="{A49E71D0-9D7F-4712-B2F0-70E28B122EB9}"/>
              </a:ext>
            </a:extLst>
          </p:cNvPr>
          <p:cNvSpPr/>
          <p:nvPr/>
        </p:nvSpPr>
        <p:spPr>
          <a:xfrm>
            <a:off x="5140273" y="2616625"/>
            <a:ext cx="856437" cy="45719"/>
          </a:xfrm>
          <a:prstGeom prst="roundRect">
            <a:avLst>
              <a:gd name="adj" fmla="val 50000"/>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E12960C-6793-46B3-8C12-0EDD8AA1D072}"/>
              </a:ext>
            </a:extLst>
          </p:cNvPr>
          <p:cNvSpPr txBox="1"/>
          <p:nvPr/>
        </p:nvSpPr>
        <p:spPr>
          <a:xfrm>
            <a:off x="6096110" y="2749898"/>
            <a:ext cx="4318426" cy="755528"/>
          </a:xfrm>
          <a:prstGeom prst="rect">
            <a:avLst/>
          </a:prstGeom>
          <a:noFill/>
        </p:spPr>
        <p:txBody>
          <a:bodyPr wrap="square" rtlCol="0">
            <a:spAutoFit/>
          </a:bodyPr>
          <a:lstStyle/>
          <a:p>
            <a:pPr>
              <a:lnSpc>
                <a:spcPct val="150000"/>
              </a:lnSpc>
              <a:spcAft>
                <a:spcPts val="1200"/>
              </a:spcAft>
            </a:pPr>
            <a:r>
              <a:rPr lang="en-US" sz="1000" dirty="0">
                <a:solidFill>
                  <a:schemeClr val="bg1"/>
                </a:solidFill>
                <a:latin typeface="Century Gothic" panose="020B0502020202020204" pitchFamily="34" charset="0"/>
              </a:rPr>
              <a:t>Without a clear CTA, the user may not know the next steps to take to purchase a product or sign up for a newsletter and is likely to leave the site without accomplishing their task.</a:t>
            </a:r>
          </a:p>
        </p:txBody>
      </p:sp>
      <p:sp>
        <p:nvSpPr>
          <p:cNvPr id="50" name="TextBox 49">
            <a:extLst>
              <a:ext uri="{FF2B5EF4-FFF2-40B4-BE49-F238E27FC236}">
                <a16:creationId xmlns:a16="http://schemas.microsoft.com/office/drawing/2014/main" id="{14A6BCAC-BFCA-45F0-B75B-8199A15B82E3}"/>
              </a:ext>
            </a:extLst>
          </p:cNvPr>
          <p:cNvSpPr txBox="1"/>
          <p:nvPr/>
        </p:nvSpPr>
        <p:spPr>
          <a:xfrm>
            <a:off x="6095891" y="2336199"/>
            <a:ext cx="4657600" cy="414088"/>
          </a:xfrm>
          <a:prstGeom prst="rect">
            <a:avLst/>
          </a:prstGeom>
          <a:noFill/>
        </p:spPr>
        <p:txBody>
          <a:bodyPr wrap="square" rtlCol="0">
            <a:spAutoFit/>
          </a:bodyPr>
          <a:lstStyle/>
          <a:p>
            <a:pPr>
              <a:lnSpc>
                <a:spcPct val="150000"/>
              </a:lnSpc>
              <a:spcAft>
                <a:spcPts val="1200"/>
              </a:spcAft>
            </a:pPr>
            <a:r>
              <a:rPr lang="en-US" sz="1600" b="1" dirty="0">
                <a:solidFill>
                  <a:schemeClr val="bg1"/>
                </a:solidFill>
                <a:latin typeface="Century Gothic" panose="020B0502020202020204" pitchFamily="34" charset="0"/>
              </a:rPr>
              <a:t>Clear CTA</a:t>
            </a:r>
          </a:p>
        </p:txBody>
      </p:sp>
      <p:sp>
        <p:nvSpPr>
          <p:cNvPr id="51" name="Rectangle: Rounded Corners 28">
            <a:extLst>
              <a:ext uri="{FF2B5EF4-FFF2-40B4-BE49-F238E27FC236}">
                <a16:creationId xmlns:a16="http://schemas.microsoft.com/office/drawing/2014/main" id="{D470AD04-A1B3-4D30-AF99-CD1162A04B4B}"/>
              </a:ext>
            </a:extLst>
          </p:cNvPr>
          <p:cNvSpPr/>
          <p:nvPr/>
        </p:nvSpPr>
        <p:spPr>
          <a:xfrm>
            <a:off x="5140163" y="3683464"/>
            <a:ext cx="856437" cy="45719"/>
          </a:xfrm>
          <a:prstGeom prst="roundRect">
            <a:avLst>
              <a:gd name="adj" fmla="val 50000"/>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3413576-04EA-4CA8-A51E-8E8C82418526}"/>
              </a:ext>
            </a:extLst>
          </p:cNvPr>
          <p:cNvSpPr txBox="1"/>
          <p:nvPr/>
        </p:nvSpPr>
        <p:spPr>
          <a:xfrm>
            <a:off x="6095999" y="3816737"/>
            <a:ext cx="5298757" cy="755528"/>
          </a:xfrm>
          <a:prstGeom prst="rect">
            <a:avLst/>
          </a:prstGeom>
          <a:noFill/>
        </p:spPr>
        <p:txBody>
          <a:bodyPr wrap="square" rtlCol="0">
            <a:spAutoFit/>
          </a:bodyPr>
          <a:lstStyle/>
          <a:p>
            <a:pPr>
              <a:lnSpc>
                <a:spcPct val="150000"/>
              </a:lnSpc>
              <a:spcAft>
                <a:spcPts val="1200"/>
              </a:spcAft>
            </a:pPr>
            <a:r>
              <a:rPr lang="en-US" sz="1000" dirty="0">
                <a:solidFill>
                  <a:schemeClr val="bg1"/>
                </a:solidFill>
                <a:latin typeface="Century Gothic" panose="020B0502020202020204" pitchFamily="34" charset="0"/>
              </a:rPr>
              <a:t>Customers who can understand your content in their language are more likely to tell like-minded people creating familiarity and repeat business. You can truly become a 'global' brand once you offer a multilingual function on your website.</a:t>
            </a:r>
          </a:p>
        </p:txBody>
      </p:sp>
      <p:sp>
        <p:nvSpPr>
          <p:cNvPr id="54" name="TextBox 53">
            <a:extLst>
              <a:ext uri="{FF2B5EF4-FFF2-40B4-BE49-F238E27FC236}">
                <a16:creationId xmlns:a16="http://schemas.microsoft.com/office/drawing/2014/main" id="{4BBD3510-8D1E-4F3D-BB25-C1B878AEA3C0}"/>
              </a:ext>
            </a:extLst>
          </p:cNvPr>
          <p:cNvSpPr txBox="1"/>
          <p:nvPr/>
        </p:nvSpPr>
        <p:spPr>
          <a:xfrm>
            <a:off x="6123398" y="3451100"/>
            <a:ext cx="4614773" cy="414088"/>
          </a:xfrm>
          <a:prstGeom prst="rect">
            <a:avLst/>
          </a:prstGeom>
          <a:noFill/>
        </p:spPr>
        <p:txBody>
          <a:bodyPr wrap="square" rtlCol="0">
            <a:spAutoFit/>
          </a:bodyPr>
          <a:lstStyle/>
          <a:p>
            <a:pPr>
              <a:lnSpc>
                <a:spcPct val="150000"/>
              </a:lnSpc>
              <a:spcAft>
                <a:spcPts val="1200"/>
              </a:spcAft>
            </a:pPr>
            <a:r>
              <a:rPr lang="en-US" sz="1600" b="1" dirty="0">
                <a:solidFill>
                  <a:schemeClr val="bg1"/>
                </a:solidFill>
                <a:latin typeface="Century Gothic" panose="020B0502020202020204" pitchFamily="34" charset="0"/>
              </a:rPr>
              <a:t>Multilingual</a:t>
            </a:r>
          </a:p>
        </p:txBody>
      </p:sp>
      <p:sp>
        <p:nvSpPr>
          <p:cNvPr id="56" name="Rectangle: Rounded Corners 28">
            <a:extLst>
              <a:ext uri="{FF2B5EF4-FFF2-40B4-BE49-F238E27FC236}">
                <a16:creationId xmlns:a16="http://schemas.microsoft.com/office/drawing/2014/main" id="{8FE41CB2-F71D-4D0B-8C59-AE421CAF608F}"/>
              </a:ext>
            </a:extLst>
          </p:cNvPr>
          <p:cNvSpPr/>
          <p:nvPr/>
        </p:nvSpPr>
        <p:spPr>
          <a:xfrm>
            <a:off x="5140087" y="4839114"/>
            <a:ext cx="856437" cy="45719"/>
          </a:xfrm>
          <a:prstGeom prst="roundRect">
            <a:avLst>
              <a:gd name="adj" fmla="val 50000"/>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FCF669A-C03A-4B6E-BFB8-7ED64E0DC9B0}"/>
              </a:ext>
            </a:extLst>
          </p:cNvPr>
          <p:cNvSpPr txBox="1"/>
          <p:nvPr/>
        </p:nvSpPr>
        <p:spPr>
          <a:xfrm>
            <a:off x="6147574" y="4614646"/>
            <a:ext cx="4657600" cy="414088"/>
          </a:xfrm>
          <a:prstGeom prst="rect">
            <a:avLst/>
          </a:prstGeom>
          <a:noFill/>
        </p:spPr>
        <p:txBody>
          <a:bodyPr wrap="square" rtlCol="0">
            <a:spAutoFit/>
          </a:bodyPr>
          <a:lstStyle/>
          <a:p>
            <a:pPr>
              <a:lnSpc>
                <a:spcPct val="150000"/>
              </a:lnSpc>
              <a:spcAft>
                <a:spcPts val="1200"/>
              </a:spcAft>
            </a:pPr>
            <a:r>
              <a:rPr lang="en-US" sz="1600" b="1" dirty="0">
                <a:solidFill>
                  <a:schemeClr val="bg1"/>
                </a:solidFill>
                <a:latin typeface="Century Gothic" panose="020B0502020202020204" pitchFamily="34" charset="0"/>
              </a:rPr>
              <a:t>Video format</a:t>
            </a:r>
          </a:p>
        </p:txBody>
      </p:sp>
      <p:sp>
        <p:nvSpPr>
          <p:cNvPr id="44" name="Oval 43">
            <a:extLst>
              <a:ext uri="{FF2B5EF4-FFF2-40B4-BE49-F238E27FC236}">
                <a16:creationId xmlns:a16="http://schemas.microsoft.com/office/drawing/2014/main" id="{8F20BB8F-3A9D-AE42-8544-94BB181AF7C0}"/>
              </a:ext>
            </a:extLst>
          </p:cNvPr>
          <p:cNvSpPr/>
          <p:nvPr/>
        </p:nvSpPr>
        <p:spPr>
          <a:xfrm>
            <a:off x="322046" y="4850075"/>
            <a:ext cx="1119034" cy="1119034"/>
          </a:xfrm>
          <a:prstGeom prst="ellipse">
            <a:avLst/>
          </a:prstGeom>
          <a:gradFill>
            <a:gsLst>
              <a:gs pos="0">
                <a:schemeClr val="accent4"/>
              </a:gs>
              <a:gs pos="100000">
                <a:schemeClr val="accent5"/>
              </a:gs>
            </a:gsLst>
            <a:lin ang="13500000" scaled="1"/>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669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Horizontal)">
                                      <p:cBhvr>
                                        <p:cTn id="7" dur="2000"/>
                                        <p:tgtEl>
                                          <p:spTgt spid="43"/>
                                        </p:tgtEl>
                                      </p:cBhvr>
                                    </p:animEffect>
                                  </p:childTnLst>
                                </p:cTn>
                              </p:par>
                              <p:par>
                                <p:cTn id="8" presetID="2" presetClass="entr" presetSubtype="4" decel="5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3000" fill="hold"/>
                                        <p:tgtEl>
                                          <p:spTgt spid="44"/>
                                        </p:tgtEl>
                                        <p:attrNameLst>
                                          <p:attrName>ppt_x</p:attrName>
                                        </p:attrNameLst>
                                      </p:cBhvr>
                                      <p:tavLst>
                                        <p:tav tm="0">
                                          <p:val>
                                            <p:strVal val="#ppt_x"/>
                                          </p:val>
                                        </p:tav>
                                        <p:tav tm="100000">
                                          <p:val>
                                            <p:strVal val="#ppt_x"/>
                                          </p:val>
                                        </p:tav>
                                      </p:tavLst>
                                    </p:anim>
                                    <p:anim calcmode="lin" valueType="num">
                                      <p:cBhvr additive="base">
                                        <p:cTn id="11" dur="3000" fill="hold"/>
                                        <p:tgtEl>
                                          <p:spTgt spid="44"/>
                                        </p:tgtEl>
                                        <p:attrNameLst>
                                          <p:attrName>ppt_y</p:attrName>
                                        </p:attrNameLst>
                                      </p:cBhvr>
                                      <p:tavLst>
                                        <p:tav tm="0">
                                          <p:val>
                                            <p:strVal val="1+#ppt_h/2"/>
                                          </p:val>
                                        </p:tav>
                                        <p:tav tm="100000">
                                          <p:val>
                                            <p:strVal val="#ppt_y"/>
                                          </p:val>
                                        </p:tav>
                                      </p:tavLst>
                                    </p:anim>
                                  </p:childTnLst>
                                </p:cTn>
                              </p:par>
                              <p:par>
                                <p:cTn id="12" presetID="6" presetClass="emph" presetSubtype="0" repeatCount="indefinite" autoRev="1" fill="hold" grpId="0" nodeType="withEffect">
                                  <p:stCondLst>
                                    <p:cond delay="0"/>
                                  </p:stCondLst>
                                  <p:endCondLst>
                                    <p:cond evt="onNext" delay="0">
                                      <p:tgtEl>
                                        <p:sldTgt/>
                                      </p:tgtEl>
                                    </p:cond>
                                  </p:endCondLst>
                                  <p:childTnLst>
                                    <p:animScale>
                                      <p:cBhvr>
                                        <p:cTn id="13" dur="3000" fill="hold"/>
                                        <p:tgtEl>
                                          <p:spTgt spid="18"/>
                                        </p:tgtEl>
                                      </p:cBhvr>
                                      <p:by x="80000" y="80000"/>
                                    </p:animScale>
                                  </p:childTnLst>
                                </p:cTn>
                              </p:par>
                              <p:par>
                                <p:cTn id="14" presetID="6" presetClass="emph" presetSubtype="0" repeatCount="indefinite" autoRev="1" fill="hold" grpId="0" nodeType="withEffect">
                                  <p:stCondLst>
                                    <p:cond delay="0"/>
                                  </p:stCondLst>
                                  <p:endCondLst>
                                    <p:cond evt="onNext" delay="0">
                                      <p:tgtEl>
                                        <p:sldTgt/>
                                      </p:tgtEl>
                                    </p:cond>
                                  </p:endCondLst>
                                  <p:childTnLst>
                                    <p:animScale>
                                      <p:cBhvr>
                                        <p:cTn id="15" dur="3000" fill="hold"/>
                                        <p:tgtEl>
                                          <p:spTgt spid="46"/>
                                        </p:tgtEl>
                                      </p:cBhvr>
                                      <p:by x="200000" y="200000"/>
                                    </p:animScale>
                                  </p:childTnLst>
                                </p:cTn>
                              </p:par>
                              <p:par>
                                <p:cTn id="16" presetID="2" presetClass="entr" presetSubtype="4" decel="50000" fill="hold" grpId="0" nodeType="withEffect">
                                  <p:stCondLst>
                                    <p:cond delay="50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3000" fill="hold"/>
                                        <p:tgtEl>
                                          <p:spTgt spid="45"/>
                                        </p:tgtEl>
                                        <p:attrNameLst>
                                          <p:attrName>ppt_x</p:attrName>
                                        </p:attrNameLst>
                                      </p:cBhvr>
                                      <p:tavLst>
                                        <p:tav tm="0">
                                          <p:val>
                                            <p:strVal val="#ppt_x"/>
                                          </p:val>
                                        </p:tav>
                                        <p:tav tm="100000">
                                          <p:val>
                                            <p:strVal val="#ppt_x"/>
                                          </p:val>
                                        </p:tav>
                                      </p:tavLst>
                                    </p:anim>
                                    <p:anim calcmode="lin" valueType="num">
                                      <p:cBhvr additive="base">
                                        <p:cTn id="19" dur="3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8" grpId="0" animBg="1"/>
      <p:bldP spid="45" grpId="0" animBg="1"/>
      <p:bldP spid="46" grpId="0" animBg="1"/>
      <p:bldP spid="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B2C4E"/>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65449931-20C2-A641-9F0F-3623774A50AA}"/>
              </a:ext>
            </a:extLst>
          </p:cNvPr>
          <p:cNvCxnSpPr>
            <a:cxnSpLocks/>
          </p:cNvCxnSpPr>
          <p:nvPr/>
        </p:nvCxnSpPr>
        <p:spPr>
          <a:xfrm>
            <a:off x="461796" y="6520137"/>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32C6D87-6FE0-DD4B-81E1-74A45C76AE15}"/>
              </a:ext>
            </a:extLst>
          </p:cNvPr>
          <p:cNvGrpSpPr/>
          <p:nvPr/>
        </p:nvGrpSpPr>
        <p:grpSpPr>
          <a:xfrm>
            <a:off x="218284" y="3250811"/>
            <a:ext cx="5244019" cy="1841707"/>
            <a:chOff x="6295803" y="1442328"/>
            <a:chExt cx="5244019" cy="1841707"/>
          </a:xfrm>
        </p:grpSpPr>
        <p:sp>
          <p:nvSpPr>
            <p:cNvPr id="7" name="TextBox 6">
              <a:extLst>
                <a:ext uri="{FF2B5EF4-FFF2-40B4-BE49-F238E27FC236}">
                  <a16:creationId xmlns:a16="http://schemas.microsoft.com/office/drawing/2014/main" id="{1C578042-DA3A-7040-805C-16DD0193DA7D}"/>
                </a:ext>
              </a:extLst>
            </p:cNvPr>
            <p:cNvSpPr txBox="1"/>
            <p:nvPr/>
          </p:nvSpPr>
          <p:spPr>
            <a:xfrm>
              <a:off x="6295803" y="1841781"/>
              <a:ext cx="5244019" cy="1442254"/>
            </a:xfrm>
            <a:prstGeom prst="rect">
              <a:avLst/>
            </a:prstGeom>
            <a:noFill/>
          </p:spPr>
          <p:txBody>
            <a:bodyPr wrap="square" rtlCol="0">
              <a:spAutoFit/>
            </a:bodyPr>
            <a:lstStyle/>
            <a:p>
              <a:pPr algn="r">
                <a:spcAft>
                  <a:spcPts val="1200"/>
                </a:spcAft>
              </a:pPr>
              <a:r>
                <a:rPr lang="en-GB" sz="1200" dirty="0">
                  <a:solidFill>
                    <a:schemeClr val="bg1"/>
                  </a:solidFill>
                  <a:latin typeface="Century Gothic" panose="020B0502020202020204" pitchFamily="34" charset="0"/>
                </a:rPr>
                <a:t>  Unique features </a:t>
              </a:r>
            </a:p>
            <a:p>
              <a:pPr algn="r">
                <a:spcAft>
                  <a:spcPts val="1200"/>
                </a:spcAft>
              </a:pPr>
              <a:r>
                <a:rPr lang="en-GB" sz="1200" dirty="0">
                  <a:solidFill>
                    <a:schemeClr val="bg1"/>
                  </a:solidFill>
                  <a:latin typeface="Century Gothic" panose="020B0502020202020204" pitchFamily="34" charset="0"/>
                </a:rPr>
                <a:t>Tiled content placement</a:t>
              </a:r>
            </a:p>
            <a:p>
              <a:pPr algn="r">
                <a:lnSpc>
                  <a:spcPct val="150000"/>
                </a:lnSpc>
                <a:spcAft>
                  <a:spcPts val="1200"/>
                </a:spcAft>
              </a:pPr>
              <a:endParaRPr lang="en-GB" sz="1200" dirty="0">
                <a:solidFill>
                  <a:schemeClr val="bg1"/>
                </a:solidFill>
                <a:latin typeface="Century Gothic" panose="020B0502020202020204" pitchFamily="34" charset="0"/>
              </a:endParaRPr>
            </a:p>
            <a:p>
              <a:pPr algn="r">
                <a:lnSpc>
                  <a:spcPct val="150000"/>
                </a:lnSpc>
                <a:spcAft>
                  <a:spcPts val="1200"/>
                </a:spcAft>
              </a:pPr>
              <a:endParaRPr lang="en-US" sz="1200" dirty="0">
                <a:solidFill>
                  <a:schemeClr val="bg1"/>
                </a:solidFill>
                <a:latin typeface="Century Gothic" panose="020B0502020202020204" pitchFamily="34" charset="0"/>
              </a:endParaRPr>
            </a:p>
          </p:txBody>
        </p:sp>
        <p:sp>
          <p:nvSpPr>
            <p:cNvPr id="8" name="TextBox 7">
              <a:extLst>
                <a:ext uri="{FF2B5EF4-FFF2-40B4-BE49-F238E27FC236}">
                  <a16:creationId xmlns:a16="http://schemas.microsoft.com/office/drawing/2014/main" id="{BADB7752-B576-1249-BD89-2599BE5CED5B}"/>
                </a:ext>
              </a:extLst>
            </p:cNvPr>
            <p:cNvSpPr txBox="1"/>
            <p:nvPr/>
          </p:nvSpPr>
          <p:spPr>
            <a:xfrm>
              <a:off x="6844824" y="1442328"/>
              <a:ext cx="4668112" cy="414088"/>
            </a:xfrm>
            <a:prstGeom prst="rect">
              <a:avLst/>
            </a:prstGeom>
            <a:noFill/>
          </p:spPr>
          <p:txBody>
            <a:bodyPr wrap="square" rtlCol="0">
              <a:spAutoFit/>
            </a:bodyPr>
            <a:lstStyle/>
            <a:p>
              <a:pPr algn="r">
                <a:lnSpc>
                  <a:spcPct val="150000"/>
                </a:lnSpc>
                <a:spcAft>
                  <a:spcPts val="1200"/>
                </a:spcAft>
              </a:pPr>
              <a:r>
                <a:rPr lang="en-US" sz="1600" b="1" dirty="0">
                  <a:solidFill>
                    <a:schemeClr val="bg1"/>
                  </a:solidFill>
                  <a:latin typeface="Century Gothic" panose="020B0502020202020204" pitchFamily="34" charset="0"/>
                </a:rPr>
                <a:t>Pixstory:</a:t>
              </a:r>
            </a:p>
          </p:txBody>
        </p:sp>
      </p:grpSp>
      <p:grpSp>
        <p:nvGrpSpPr>
          <p:cNvPr id="10" name="Group 9">
            <a:extLst>
              <a:ext uri="{FF2B5EF4-FFF2-40B4-BE49-F238E27FC236}">
                <a16:creationId xmlns:a16="http://schemas.microsoft.com/office/drawing/2014/main" id="{501688BB-8B48-4E44-BF68-5C86B427F567}"/>
              </a:ext>
            </a:extLst>
          </p:cNvPr>
          <p:cNvGrpSpPr/>
          <p:nvPr/>
        </p:nvGrpSpPr>
        <p:grpSpPr>
          <a:xfrm>
            <a:off x="794292" y="702552"/>
            <a:ext cx="4674516" cy="904443"/>
            <a:chOff x="6871811" y="2692795"/>
            <a:chExt cx="4674516" cy="904443"/>
          </a:xfrm>
        </p:grpSpPr>
        <p:sp>
          <p:nvSpPr>
            <p:cNvPr id="11" name="TextBox 10">
              <a:extLst>
                <a:ext uri="{FF2B5EF4-FFF2-40B4-BE49-F238E27FC236}">
                  <a16:creationId xmlns:a16="http://schemas.microsoft.com/office/drawing/2014/main" id="{1C99ACA0-A104-F94C-9543-26A9E920BBA8}"/>
                </a:ext>
              </a:extLst>
            </p:cNvPr>
            <p:cNvSpPr txBox="1"/>
            <p:nvPr/>
          </p:nvSpPr>
          <p:spPr>
            <a:xfrm>
              <a:off x="7457931" y="2985980"/>
              <a:ext cx="4088396" cy="611258"/>
            </a:xfrm>
            <a:prstGeom prst="rect">
              <a:avLst/>
            </a:prstGeom>
            <a:noFill/>
          </p:spPr>
          <p:txBody>
            <a:bodyPr wrap="square" rtlCol="0">
              <a:spAutoFit/>
            </a:bodyPr>
            <a:lstStyle/>
            <a:p>
              <a:pPr algn="r">
                <a:lnSpc>
                  <a:spcPct val="150000"/>
                </a:lnSpc>
                <a:spcAft>
                  <a:spcPts val="1200"/>
                </a:spcAft>
              </a:pPr>
              <a:r>
                <a:rPr lang="en-US" sz="1200" dirty="0">
                  <a:solidFill>
                    <a:schemeClr val="bg1"/>
                  </a:solidFill>
                  <a:latin typeface="Century Gothic" panose="020B0502020202020204" pitchFamily="34" charset="0"/>
                </a:rPr>
                <a:t>Very segregated content | Format wise and feature wise</a:t>
              </a:r>
            </a:p>
          </p:txBody>
        </p:sp>
        <p:sp>
          <p:nvSpPr>
            <p:cNvPr id="12" name="TextBox 11">
              <a:extLst>
                <a:ext uri="{FF2B5EF4-FFF2-40B4-BE49-F238E27FC236}">
                  <a16:creationId xmlns:a16="http://schemas.microsoft.com/office/drawing/2014/main" id="{1DDD64B9-388A-E343-BCAA-79B42E861242}"/>
                </a:ext>
              </a:extLst>
            </p:cNvPr>
            <p:cNvSpPr txBox="1"/>
            <p:nvPr/>
          </p:nvSpPr>
          <p:spPr>
            <a:xfrm>
              <a:off x="6871811" y="2692795"/>
              <a:ext cx="4668112" cy="414088"/>
            </a:xfrm>
            <a:prstGeom prst="rect">
              <a:avLst/>
            </a:prstGeom>
            <a:noFill/>
          </p:spPr>
          <p:txBody>
            <a:bodyPr wrap="square" rtlCol="0">
              <a:spAutoFit/>
            </a:bodyPr>
            <a:lstStyle/>
            <a:p>
              <a:pPr algn="r">
                <a:lnSpc>
                  <a:spcPct val="150000"/>
                </a:lnSpc>
                <a:spcAft>
                  <a:spcPts val="1200"/>
                </a:spcAft>
              </a:pPr>
              <a:r>
                <a:rPr lang="en-US" sz="1600" b="1" dirty="0">
                  <a:solidFill>
                    <a:schemeClr val="bg1"/>
                  </a:solidFill>
                  <a:latin typeface="Century Gothic" panose="020B0502020202020204" pitchFamily="34" charset="0"/>
                </a:rPr>
                <a:t>The Quint:</a:t>
              </a:r>
            </a:p>
          </p:txBody>
        </p:sp>
      </p:grpSp>
      <p:grpSp>
        <p:nvGrpSpPr>
          <p:cNvPr id="13" name="Group 12">
            <a:extLst>
              <a:ext uri="{FF2B5EF4-FFF2-40B4-BE49-F238E27FC236}">
                <a16:creationId xmlns:a16="http://schemas.microsoft.com/office/drawing/2014/main" id="{7F04199D-33C8-CD48-BA60-168B0F11FE45}"/>
              </a:ext>
            </a:extLst>
          </p:cNvPr>
          <p:cNvGrpSpPr/>
          <p:nvPr/>
        </p:nvGrpSpPr>
        <p:grpSpPr>
          <a:xfrm>
            <a:off x="809905" y="2086171"/>
            <a:ext cx="4684491" cy="651472"/>
            <a:chOff x="6802901" y="2393292"/>
            <a:chExt cx="4684491" cy="651472"/>
          </a:xfrm>
        </p:grpSpPr>
        <p:sp>
          <p:nvSpPr>
            <p:cNvPr id="14" name="TextBox 13">
              <a:extLst>
                <a:ext uri="{FF2B5EF4-FFF2-40B4-BE49-F238E27FC236}">
                  <a16:creationId xmlns:a16="http://schemas.microsoft.com/office/drawing/2014/main" id="{0DBA6CE4-1FDD-D64F-9D03-C63906B39E51}"/>
                </a:ext>
              </a:extLst>
            </p:cNvPr>
            <p:cNvSpPr txBox="1"/>
            <p:nvPr/>
          </p:nvSpPr>
          <p:spPr>
            <a:xfrm>
              <a:off x="7115351" y="2710505"/>
              <a:ext cx="4372041" cy="334259"/>
            </a:xfrm>
            <a:prstGeom prst="rect">
              <a:avLst/>
            </a:prstGeom>
            <a:noFill/>
          </p:spPr>
          <p:txBody>
            <a:bodyPr wrap="square" rtlCol="0">
              <a:spAutoFit/>
            </a:bodyPr>
            <a:lstStyle/>
            <a:p>
              <a:pPr algn="r">
                <a:lnSpc>
                  <a:spcPct val="150000"/>
                </a:lnSpc>
                <a:spcAft>
                  <a:spcPts val="1200"/>
                </a:spcAft>
              </a:pPr>
              <a:r>
                <a:rPr lang="en-US" sz="1200" dirty="0">
                  <a:solidFill>
                    <a:schemeClr val="bg1"/>
                  </a:solidFill>
                  <a:latin typeface="Century Gothic" panose="020B0502020202020204" pitchFamily="34" charset="0"/>
                </a:rPr>
                <a:t>Well branded | The POD is evident in each frame</a:t>
              </a:r>
            </a:p>
          </p:txBody>
        </p:sp>
        <p:sp>
          <p:nvSpPr>
            <p:cNvPr id="15" name="TextBox 14">
              <a:extLst>
                <a:ext uri="{FF2B5EF4-FFF2-40B4-BE49-F238E27FC236}">
                  <a16:creationId xmlns:a16="http://schemas.microsoft.com/office/drawing/2014/main" id="{C907FDAA-DDB4-A140-B6C4-68574685D530}"/>
                </a:ext>
              </a:extLst>
            </p:cNvPr>
            <p:cNvSpPr txBox="1"/>
            <p:nvPr/>
          </p:nvSpPr>
          <p:spPr>
            <a:xfrm>
              <a:off x="6802901" y="2393292"/>
              <a:ext cx="4668112" cy="414088"/>
            </a:xfrm>
            <a:prstGeom prst="rect">
              <a:avLst/>
            </a:prstGeom>
            <a:noFill/>
          </p:spPr>
          <p:txBody>
            <a:bodyPr wrap="square" rtlCol="0">
              <a:spAutoFit/>
            </a:bodyPr>
            <a:lstStyle/>
            <a:p>
              <a:pPr algn="r">
                <a:lnSpc>
                  <a:spcPct val="150000"/>
                </a:lnSpc>
                <a:spcAft>
                  <a:spcPts val="1200"/>
                </a:spcAft>
              </a:pPr>
              <a:r>
                <a:rPr lang="en-US" sz="1600" b="1" dirty="0">
                  <a:solidFill>
                    <a:schemeClr val="bg1"/>
                  </a:solidFill>
                  <a:latin typeface="Century Gothic" panose="020B0502020202020204" pitchFamily="34" charset="0"/>
                </a:rPr>
                <a:t>ALT News:</a:t>
              </a:r>
            </a:p>
          </p:txBody>
        </p:sp>
      </p:grpSp>
      <p:sp>
        <p:nvSpPr>
          <p:cNvPr id="43" name="Rectangle: Rounded Corners 1">
            <a:extLst>
              <a:ext uri="{FF2B5EF4-FFF2-40B4-BE49-F238E27FC236}">
                <a16:creationId xmlns:a16="http://schemas.microsoft.com/office/drawing/2014/main" id="{39FA1984-F50C-364A-A33A-8BD2F58B5365}"/>
              </a:ext>
            </a:extLst>
          </p:cNvPr>
          <p:cNvSpPr/>
          <p:nvPr/>
        </p:nvSpPr>
        <p:spPr>
          <a:xfrm flipH="1">
            <a:off x="6399141" y="224724"/>
            <a:ext cx="5025554" cy="6408552"/>
          </a:xfrm>
          <a:prstGeom prst="roundRect">
            <a:avLst>
              <a:gd name="adj" fmla="val 0"/>
            </a:avLst>
          </a:prstGeom>
          <a:pattFill prst="pct5">
            <a:fgClr>
              <a:schemeClr val="accent3"/>
            </a:fgClr>
            <a:bgClr>
              <a:srgbClr val="F2F2F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9" name="Rectangle: Rounded Corners 1">
            <a:extLst>
              <a:ext uri="{FF2B5EF4-FFF2-40B4-BE49-F238E27FC236}">
                <a16:creationId xmlns:a16="http://schemas.microsoft.com/office/drawing/2014/main" id="{8B5EB007-7897-0246-9962-053E32604A20}"/>
              </a:ext>
            </a:extLst>
          </p:cNvPr>
          <p:cNvSpPr/>
          <p:nvPr/>
        </p:nvSpPr>
        <p:spPr>
          <a:xfrm flipH="1">
            <a:off x="6986951" y="852798"/>
            <a:ext cx="3849934" cy="5152405"/>
          </a:xfrm>
          <a:prstGeom prst="roundRect">
            <a:avLst>
              <a:gd name="adj" fmla="val 4837"/>
            </a:avLst>
          </a:prstGeom>
          <a:solidFill>
            <a:srgbClr val="0B2C4E"/>
          </a:solidFill>
          <a:ln>
            <a:noFill/>
          </a:ln>
          <a:effectLst>
            <a:outerShdw blurRad="2540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8" name="Freeform: Shape 31">
            <a:extLst>
              <a:ext uri="{FF2B5EF4-FFF2-40B4-BE49-F238E27FC236}">
                <a16:creationId xmlns:a16="http://schemas.microsoft.com/office/drawing/2014/main" id="{CB664CB4-2B1C-EF48-9529-F9DEAA9DC55A}"/>
              </a:ext>
            </a:extLst>
          </p:cNvPr>
          <p:cNvSpPr/>
          <p:nvPr/>
        </p:nvSpPr>
        <p:spPr>
          <a:xfrm flipH="1">
            <a:off x="-264875" y="644041"/>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a:gsLst>
              <a:gs pos="0">
                <a:schemeClr val="bg1">
                  <a:lumMod val="75000"/>
                </a:schemeClr>
              </a:gs>
              <a:gs pos="100000">
                <a:schemeClr val="bg1">
                  <a:lumMod val="8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4" name="Oval 43">
            <a:extLst>
              <a:ext uri="{FF2B5EF4-FFF2-40B4-BE49-F238E27FC236}">
                <a16:creationId xmlns:a16="http://schemas.microsoft.com/office/drawing/2014/main" id="{8F20BB8F-3A9D-AE42-8544-94BB181AF7C0}"/>
              </a:ext>
            </a:extLst>
          </p:cNvPr>
          <p:cNvSpPr/>
          <p:nvPr/>
        </p:nvSpPr>
        <p:spPr>
          <a:xfrm rot="17740757" flipH="1">
            <a:off x="10150429" y="119498"/>
            <a:ext cx="1119034" cy="1119034"/>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9">
            <a:extLst>
              <a:ext uri="{FF2B5EF4-FFF2-40B4-BE49-F238E27FC236}">
                <a16:creationId xmlns:a16="http://schemas.microsoft.com/office/drawing/2014/main" id="{7E14FE30-96F8-F749-9D0C-070B4C2C30BF}"/>
              </a:ext>
            </a:extLst>
          </p:cNvPr>
          <p:cNvSpPr/>
          <p:nvPr/>
        </p:nvSpPr>
        <p:spPr>
          <a:xfrm rot="2700000" flipH="1">
            <a:off x="67619" y="4818343"/>
            <a:ext cx="394982" cy="161330"/>
          </a:xfrm>
          <a:prstGeom prst="roundRect">
            <a:avLst>
              <a:gd name="adj" fmla="val 5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928E22F-7D3B-E846-947E-97C5006E1AC6}"/>
              </a:ext>
            </a:extLst>
          </p:cNvPr>
          <p:cNvSpPr/>
          <p:nvPr/>
        </p:nvSpPr>
        <p:spPr>
          <a:xfrm flipH="1">
            <a:off x="4188654" y="6604993"/>
            <a:ext cx="349820" cy="349820"/>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4160A9E-8123-6B46-8E32-FF6F94EAB6AB}"/>
              </a:ext>
            </a:extLst>
          </p:cNvPr>
          <p:cNvSpPr/>
          <p:nvPr/>
        </p:nvSpPr>
        <p:spPr>
          <a:xfrm flipH="1">
            <a:off x="3128348" y="-216074"/>
            <a:ext cx="787354" cy="787354"/>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DB1374E-AB8C-254A-A94B-FBA54FDCDAA1}"/>
              </a:ext>
            </a:extLst>
          </p:cNvPr>
          <p:cNvGrpSpPr/>
          <p:nvPr/>
        </p:nvGrpSpPr>
        <p:grpSpPr>
          <a:xfrm flipH="1">
            <a:off x="5583897" y="912586"/>
            <a:ext cx="1102081" cy="2646340"/>
            <a:chOff x="4881894" y="1840880"/>
            <a:chExt cx="1102081" cy="1674077"/>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grpSpPr>
        <p:sp>
          <p:nvSpPr>
            <p:cNvPr id="3" name="Rectangle: Rounded Corners 27">
              <a:extLst>
                <a:ext uri="{FF2B5EF4-FFF2-40B4-BE49-F238E27FC236}">
                  <a16:creationId xmlns:a16="http://schemas.microsoft.com/office/drawing/2014/main" id="{3EC2FD28-5B5A-544C-BB56-65B3B8DC9528}"/>
                </a:ext>
              </a:extLst>
            </p:cNvPr>
            <p:cNvSpPr/>
            <p:nvPr/>
          </p:nvSpPr>
          <p:spPr>
            <a:xfrm>
              <a:off x="4899344" y="1840880"/>
              <a:ext cx="1080000" cy="45719"/>
            </a:xfrm>
            <a:prstGeom prst="roundRect">
              <a:avLst>
                <a:gd name="adj" fmla="val 50000"/>
              </a:avLst>
            </a:prstGeom>
            <a:grp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28">
              <a:extLst>
                <a:ext uri="{FF2B5EF4-FFF2-40B4-BE49-F238E27FC236}">
                  <a16:creationId xmlns:a16="http://schemas.microsoft.com/office/drawing/2014/main" id="{85B76958-52BE-C84F-BF12-B3FEBA73450B}"/>
                </a:ext>
              </a:extLst>
            </p:cNvPr>
            <p:cNvSpPr/>
            <p:nvPr/>
          </p:nvSpPr>
          <p:spPr>
            <a:xfrm>
              <a:off x="4903975" y="2730797"/>
              <a:ext cx="1080000" cy="45719"/>
            </a:xfrm>
            <a:prstGeom prst="roundRect">
              <a:avLst>
                <a:gd name="adj" fmla="val 50000"/>
              </a:avLst>
            </a:prstGeom>
            <a:grp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29">
              <a:extLst>
                <a:ext uri="{FF2B5EF4-FFF2-40B4-BE49-F238E27FC236}">
                  <a16:creationId xmlns:a16="http://schemas.microsoft.com/office/drawing/2014/main" id="{EA22A7FE-F481-E447-B4F1-6090B3D2766A}"/>
                </a:ext>
              </a:extLst>
            </p:cNvPr>
            <p:cNvSpPr/>
            <p:nvPr/>
          </p:nvSpPr>
          <p:spPr>
            <a:xfrm>
              <a:off x="4881894" y="3469238"/>
              <a:ext cx="1080000" cy="45719"/>
            </a:xfrm>
            <a:prstGeom prst="roundRect">
              <a:avLst>
                <a:gd name="adj" fmla="val 50000"/>
              </a:avLst>
            </a:prstGeom>
            <a:grp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F411A84C-2061-448C-A038-2AA365573DC3}"/>
              </a:ext>
            </a:extLst>
          </p:cNvPr>
          <p:cNvPicPr/>
          <p:nvPr/>
        </p:nvPicPr>
        <p:blipFill>
          <a:blip r:embed="rId2"/>
          <a:stretch>
            <a:fillRect/>
          </a:stretch>
        </p:blipFill>
        <p:spPr>
          <a:xfrm>
            <a:off x="7235094" y="935642"/>
            <a:ext cx="3226710" cy="1901077"/>
          </a:xfrm>
          <a:prstGeom prst="rect">
            <a:avLst/>
          </a:prstGeom>
        </p:spPr>
      </p:pic>
      <p:pic>
        <p:nvPicPr>
          <p:cNvPr id="16" name="Picture 15" descr="Graphical user interface, application, website&#10;&#10;Description automatically generated">
            <a:extLst>
              <a:ext uri="{FF2B5EF4-FFF2-40B4-BE49-F238E27FC236}">
                <a16:creationId xmlns:a16="http://schemas.microsoft.com/office/drawing/2014/main" id="{2330CB3D-C2C5-4638-A3B0-D1484BA15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427" y="2956165"/>
            <a:ext cx="1272857" cy="2204337"/>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1E8A388D-8F7D-42BB-AF18-C30A1D43E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1177" y="2919028"/>
            <a:ext cx="1346409" cy="2887299"/>
          </a:xfrm>
          <a:prstGeom prst="rect">
            <a:avLst/>
          </a:prstGeom>
        </p:spPr>
      </p:pic>
    </p:spTree>
    <p:extLst>
      <p:ext uri="{BB962C8B-B14F-4D97-AF65-F5344CB8AC3E}">
        <p14:creationId xmlns:p14="http://schemas.microsoft.com/office/powerpoint/2010/main" val="888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1">
            <a:extLst>
              <a:ext uri="{FF2B5EF4-FFF2-40B4-BE49-F238E27FC236}">
                <a16:creationId xmlns:a16="http://schemas.microsoft.com/office/drawing/2014/main" id="{65FB5C61-EED9-4B42-9C1B-58313A9FD7A2}"/>
              </a:ext>
            </a:extLst>
          </p:cNvPr>
          <p:cNvSpPr/>
          <p:nvPr/>
        </p:nvSpPr>
        <p:spPr>
          <a:xfrm>
            <a:off x="-1" y="0"/>
            <a:ext cx="12192001" cy="6858000"/>
          </a:xfrm>
          <a:prstGeom prst="roundRect">
            <a:avLst>
              <a:gd name="adj" fmla="val 0"/>
            </a:avLst>
          </a:prstGeom>
          <a:pattFill prst="pct5">
            <a:fgClr>
              <a:schemeClr val="bg1"/>
            </a:fgClr>
            <a:bgClr>
              <a:schemeClr val="accent3">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2" name="Rectangle 31">
            <a:extLst>
              <a:ext uri="{FF2B5EF4-FFF2-40B4-BE49-F238E27FC236}">
                <a16:creationId xmlns:a16="http://schemas.microsoft.com/office/drawing/2014/main" id="{FAE42408-8CC7-B245-AE4F-EB3402AED97C}"/>
              </a:ext>
            </a:extLst>
          </p:cNvPr>
          <p:cNvSpPr/>
          <p:nvPr/>
        </p:nvSpPr>
        <p:spPr>
          <a:xfrm>
            <a:off x="0" y="0"/>
            <a:ext cx="12192000" cy="6858000"/>
          </a:xfrm>
          <a:prstGeom prst="rect">
            <a:avLst/>
          </a:prstGeom>
          <a:solidFill>
            <a:srgbClr val="0B2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B7DDEBA-45F7-4147-AD15-F4E50553674B}"/>
              </a:ext>
            </a:extLst>
          </p:cNvPr>
          <p:cNvSpPr/>
          <p:nvPr/>
        </p:nvSpPr>
        <p:spPr>
          <a:xfrm>
            <a:off x="7522025" y="1765987"/>
            <a:ext cx="939804" cy="939804"/>
          </a:xfrm>
          <a:prstGeom prst="ellipse">
            <a:avLst/>
          </a:prstGeom>
          <a:gradFill>
            <a:gsLst>
              <a:gs pos="0">
                <a:schemeClr val="accent1"/>
              </a:gs>
              <a:gs pos="100000">
                <a:schemeClr val="accent6"/>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
            <a:extLst>
              <a:ext uri="{FF2B5EF4-FFF2-40B4-BE49-F238E27FC236}">
                <a16:creationId xmlns:a16="http://schemas.microsoft.com/office/drawing/2014/main" id="{A46CEC58-9DCB-E04E-A983-1DF6E0ADB92B}"/>
              </a:ext>
            </a:extLst>
          </p:cNvPr>
          <p:cNvSpPr/>
          <p:nvPr/>
        </p:nvSpPr>
        <p:spPr>
          <a:xfrm>
            <a:off x="3976914" y="2362419"/>
            <a:ext cx="4238172" cy="1251666"/>
          </a:xfrm>
          <a:prstGeom prst="roundRect">
            <a:avLst>
              <a:gd name="adj" fmla="val 50000"/>
            </a:avLst>
          </a:prstGeom>
          <a:solidFill>
            <a:schemeClr val="bg1">
              <a:lumMod val="95000"/>
            </a:schemeClr>
          </a:soli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032AD405-759E-F14A-871E-8164897B2C1F}"/>
              </a:ext>
            </a:extLst>
          </p:cNvPr>
          <p:cNvSpPr txBox="1"/>
          <p:nvPr/>
        </p:nvSpPr>
        <p:spPr>
          <a:xfrm>
            <a:off x="4078514" y="2634310"/>
            <a:ext cx="4034972" cy="707886"/>
          </a:xfrm>
          <a:prstGeom prst="rect">
            <a:avLst/>
          </a:prstGeom>
          <a:noFill/>
        </p:spPr>
        <p:txBody>
          <a:bodyPr wrap="square" rtlCol="0" anchor="ctr">
            <a:spAutoFit/>
          </a:bodyPr>
          <a:lstStyle/>
          <a:p>
            <a:pPr algn="ctr"/>
            <a:r>
              <a:rPr lang="en-US" sz="4000" b="1" dirty="0">
                <a:solidFill>
                  <a:schemeClr val="accent3">
                    <a:lumMod val="75000"/>
                  </a:schemeClr>
                </a:solidFill>
                <a:latin typeface="Century Gothic" panose="020B0502020202020204" pitchFamily="34" charset="0"/>
              </a:rPr>
              <a:t>THANK YOU</a:t>
            </a:r>
          </a:p>
        </p:txBody>
      </p:sp>
      <p:sp>
        <p:nvSpPr>
          <p:cNvPr id="25" name="TextBox 24">
            <a:extLst>
              <a:ext uri="{FF2B5EF4-FFF2-40B4-BE49-F238E27FC236}">
                <a16:creationId xmlns:a16="http://schemas.microsoft.com/office/drawing/2014/main" id="{A4DC3CB3-DA13-C346-9D3A-209C07137091}"/>
              </a:ext>
            </a:extLst>
          </p:cNvPr>
          <p:cNvSpPr txBox="1"/>
          <p:nvPr/>
        </p:nvSpPr>
        <p:spPr>
          <a:xfrm>
            <a:off x="3556120" y="4043740"/>
            <a:ext cx="5116391" cy="578172"/>
          </a:xfrm>
          <a:prstGeom prst="rect">
            <a:avLst/>
          </a:prstGeom>
          <a:noFill/>
        </p:spPr>
        <p:txBody>
          <a:bodyPr wrap="square" rtlCol="0">
            <a:spAutoFit/>
          </a:bodyPr>
          <a:lstStyle/>
          <a:p>
            <a:pPr algn="ctr">
              <a:lnSpc>
                <a:spcPts val="2040"/>
              </a:lnSpc>
              <a:spcAft>
                <a:spcPts val="1200"/>
              </a:spcAft>
            </a:pPr>
            <a:r>
              <a:rPr lang="en-US" sz="1300" dirty="0">
                <a:solidFill>
                  <a:schemeClr val="bg1"/>
                </a:solidFill>
                <a:latin typeface="Century Gothic" panose="020B0502020202020204" pitchFamily="34" charset="0"/>
              </a:rPr>
              <a:t>Thank you for your attention. For information or questions, please feel free to ask at the end of this session or contact us</a:t>
            </a:r>
          </a:p>
        </p:txBody>
      </p:sp>
      <p:sp>
        <p:nvSpPr>
          <p:cNvPr id="26" name="Oval 25">
            <a:extLst>
              <a:ext uri="{FF2B5EF4-FFF2-40B4-BE49-F238E27FC236}">
                <a16:creationId xmlns:a16="http://schemas.microsoft.com/office/drawing/2014/main" id="{78CFDAE1-3709-D44D-ADE0-FB6CDE1FDEE8}"/>
              </a:ext>
            </a:extLst>
          </p:cNvPr>
          <p:cNvSpPr/>
          <p:nvPr/>
        </p:nvSpPr>
        <p:spPr>
          <a:xfrm>
            <a:off x="10712517" y="486894"/>
            <a:ext cx="478806" cy="478806"/>
          </a:xfrm>
          <a:prstGeom prst="ellipse">
            <a:avLst/>
          </a:prstGeom>
          <a:gradFill>
            <a:gsLst>
              <a:gs pos="0">
                <a:schemeClr val="accent1"/>
              </a:gs>
              <a:gs pos="100000">
                <a:schemeClr val="accent3"/>
              </a:gs>
            </a:gsLst>
            <a:lin ang="13500000" scaled="1"/>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7">
            <a:extLst>
              <a:ext uri="{FF2B5EF4-FFF2-40B4-BE49-F238E27FC236}">
                <a16:creationId xmlns:a16="http://schemas.microsoft.com/office/drawing/2014/main" id="{C56638EC-0492-8042-B496-0920CE9A0BE3}"/>
              </a:ext>
            </a:extLst>
          </p:cNvPr>
          <p:cNvSpPr/>
          <p:nvPr/>
        </p:nvSpPr>
        <p:spPr>
          <a:xfrm>
            <a:off x="9911036" y="5486747"/>
            <a:ext cx="611821" cy="249899"/>
          </a:xfrm>
          <a:prstGeom prst="roundRect">
            <a:avLst>
              <a:gd name="adj" fmla="val 50000"/>
            </a:avLst>
          </a:prstGeom>
          <a:gradFill>
            <a:gsLst>
              <a:gs pos="0">
                <a:schemeClr val="accent1"/>
              </a:gs>
              <a:gs pos="100000">
                <a:schemeClr val="accent6"/>
              </a:gs>
            </a:gsLst>
            <a:lin ang="13500000" scaled="1"/>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8" name="Freeform: Shape 31">
            <a:extLst>
              <a:ext uri="{FF2B5EF4-FFF2-40B4-BE49-F238E27FC236}">
                <a16:creationId xmlns:a16="http://schemas.microsoft.com/office/drawing/2014/main" id="{65F1113A-68AE-6844-8736-635E937B6D87}"/>
              </a:ext>
            </a:extLst>
          </p:cNvPr>
          <p:cNvSpPr/>
          <p:nvPr/>
        </p:nvSpPr>
        <p:spPr>
          <a:xfrm>
            <a:off x="2108382" y="901658"/>
            <a:ext cx="736418" cy="736418"/>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a:gsLst>
              <a:gs pos="0">
                <a:schemeClr val="accent1"/>
              </a:gs>
              <a:gs pos="100000">
                <a:schemeClr val="accent6"/>
              </a:gs>
            </a:gsLst>
            <a:lin ang="13500000" scaled="1"/>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9" name="Oval 28">
            <a:extLst>
              <a:ext uri="{FF2B5EF4-FFF2-40B4-BE49-F238E27FC236}">
                <a16:creationId xmlns:a16="http://schemas.microsoft.com/office/drawing/2014/main" id="{639556D2-70B3-DB4C-9F97-CA0B919922E1}"/>
              </a:ext>
            </a:extLst>
          </p:cNvPr>
          <p:cNvSpPr/>
          <p:nvPr/>
        </p:nvSpPr>
        <p:spPr>
          <a:xfrm>
            <a:off x="-699320" y="4926994"/>
            <a:ext cx="2402841" cy="2402841"/>
          </a:xfrm>
          <a:prstGeom prst="ellipse">
            <a:avLst/>
          </a:prstGeom>
          <a:gradFill>
            <a:gsLst>
              <a:gs pos="0">
                <a:schemeClr val="accent1"/>
              </a:gs>
              <a:gs pos="100000">
                <a:schemeClr val="accent3"/>
              </a:gs>
            </a:gsLst>
            <a:lin ang="13500000" scaled="1"/>
          </a:gradFill>
          <a:ln>
            <a:noFill/>
          </a:ln>
          <a:effectLst>
            <a:outerShdw blurRad="254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BD70CEB-94AA-A849-BC3C-242088D49936}"/>
              </a:ext>
            </a:extLst>
          </p:cNvPr>
          <p:cNvSpPr/>
          <p:nvPr/>
        </p:nvSpPr>
        <p:spPr>
          <a:xfrm>
            <a:off x="3793897" y="2773750"/>
            <a:ext cx="429004" cy="429004"/>
          </a:xfrm>
          <a:prstGeom prst="ellipse">
            <a:avLst/>
          </a:prstGeom>
          <a:gradFill>
            <a:gsLst>
              <a:gs pos="0">
                <a:schemeClr val="accent1"/>
              </a:gs>
              <a:gs pos="100000">
                <a:schemeClr val="accent3"/>
              </a:gs>
            </a:gsLst>
            <a:lin ang="13500000" scaled="1"/>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61029E9-937F-DC41-84E7-EA18AFA95D86}"/>
              </a:ext>
            </a:extLst>
          </p:cNvPr>
          <p:cNvSpPr/>
          <p:nvPr/>
        </p:nvSpPr>
        <p:spPr>
          <a:xfrm>
            <a:off x="2904942" y="5754242"/>
            <a:ext cx="1173572" cy="1173572"/>
          </a:xfrm>
          <a:prstGeom prst="ellipse">
            <a:avLst/>
          </a:prstGeom>
          <a:gradFill>
            <a:gsLst>
              <a:gs pos="0">
                <a:schemeClr val="accent1"/>
              </a:gs>
              <a:gs pos="100000">
                <a:schemeClr val="accent6"/>
              </a:gs>
            </a:gsLst>
            <a:lin ang="13500000" scaled="1"/>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F42796-ECD5-EF45-B4FA-C6638E7AA3CF}"/>
              </a:ext>
            </a:extLst>
          </p:cNvPr>
          <p:cNvSpPr/>
          <p:nvPr/>
        </p:nvSpPr>
        <p:spPr>
          <a:xfrm>
            <a:off x="9299321" y="151884"/>
            <a:ext cx="252913" cy="252913"/>
          </a:xfrm>
          <a:prstGeom prst="ellipse">
            <a:avLst/>
          </a:prstGeom>
          <a:gradFill>
            <a:gsLst>
              <a:gs pos="0">
                <a:schemeClr val="accent1"/>
              </a:gs>
              <a:gs pos="100000">
                <a:schemeClr val="accent6"/>
              </a:gs>
            </a:gsLst>
            <a:lin ang="13500000" scaled="1"/>
          </a:gradFill>
          <a:ln>
            <a:noFill/>
          </a:ln>
          <a:effectLst>
            <a:outerShdw blurRad="254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506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3000"/>
                                        <p:tgtEl>
                                          <p:spTgt spid="32"/>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p:cTn id="10" dur="1500" fill="hold"/>
                                        <p:tgtEl>
                                          <p:spTgt spid="24"/>
                                        </p:tgtEl>
                                        <p:attrNameLst>
                                          <p:attrName>ppt_w</p:attrName>
                                        </p:attrNameLst>
                                      </p:cBhvr>
                                      <p:tavLst>
                                        <p:tav tm="0">
                                          <p:val>
                                            <p:strVal val="#ppt_w*0.70"/>
                                          </p:val>
                                        </p:tav>
                                        <p:tav tm="100000">
                                          <p:val>
                                            <p:strVal val="#ppt_w"/>
                                          </p:val>
                                        </p:tav>
                                      </p:tavLst>
                                    </p:anim>
                                    <p:anim calcmode="lin" valueType="num">
                                      <p:cBhvr>
                                        <p:cTn id="11" dur="1500" fill="hold"/>
                                        <p:tgtEl>
                                          <p:spTgt spid="24"/>
                                        </p:tgtEl>
                                        <p:attrNameLst>
                                          <p:attrName>ppt_h</p:attrName>
                                        </p:attrNameLst>
                                      </p:cBhvr>
                                      <p:tavLst>
                                        <p:tav tm="0">
                                          <p:val>
                                            <p:strVal val="#ppt_h"/>
                                          </p:val>
                                        </p:tav>
                                        <p:tav tm="100000">
                                          <p:val>
                                            <p:strVal val="#ppt_h"/>
                                          </p:val>
                                        </p:tav>
                                      </p:tavLst>
                                    </p:anim>
                                    <p:animEffect transition="in" filter="fade">
                                      <p:cBhvr>
                                        <p:cTn id="12" dur="1500"/>
                                        <p:tgtEl>
                                          <p:spTgt spid="24"/>
                                        </p:tgtEl>
                                      </p:cBhvr>
                                    </p:animEffect>
                                  </p:childTnLst>
                                </p:cTn>
                              </p:par>
                              <p:par>
                                <p:cTn id="13" presetID="0" presetClass="path" presetSubtype="0" fill="hold" grpId="0" nodeType="withEffect">
                                  <p:stCondLst>
                                    <p:cond delay="0"/>
                                  </p:stCondLst>
                                  <p:childTnLst>
                                    <p:animMotion origin="layout" path="M 0 0 C 0.00117 -0.00903 0.00235 -0.03356 0.00703 -0.04583 C 0.01172 -0.05787 0.02136 -0.0669 0.02813 -0.07291 C 0.03503 -0.0787 0.0375 -0.07986 0.04805 -0.08125 C 0.0586 -0.08264 0.09141 -0.08125 0.09141 -0.08125 C 0.13282 -0.08125 0.25456 -0.09305 0.29649 -0.08125 C 0.33854 -0.06944 0.33776 -0.03611 0.34336 -0.01041 C 0.34909 0.01528 0.33972 0.0544 0.33047 0.07315 C 0.32136 0.0919 0.33542 0.09699 0.28828 0.10232 C 0.24128 0.10741 0.09362 0.10787 0.04805 0.1044 C 0.00261 0.10093 0.02253 0.09259 0.01524 0.08148 C 0.00808 0.07037 0.00729 0.04977 0.00469 0.0375 C 0.00222 0.02546 0 0.00834 0 0.00834 C -0.00078 0.00209 -0.00117 0.00903 0 0 Z " pathEditMode="relative" ptsTypes="AAAAAAAAAAAAAA">
                                      <p:cBhvr>
                                        <p:cTn id="14" dur="30000" fill="hold"/>
                                        <p:tgtEl>
                                          <p:spTgt spid="30"/>
                                        </p:tgtEl>
                                        <p:attrNameLst>
                                          <p:attrName>ppt_x</p:attrName>
                                          <p:attrName>ppt_y</p:attrName>
                                        </p:attrNameLst>
                                      </p:cBhvr>
                                    </p:animMotion>
                                  </p:childTnLst>
                                </p:cTn>
                              </p:par>
                              <p:par>
                                <p:cTn id="15" presetID="6" presetClass="emph" presetSubtype="0" repeatCount="indefinite" autoRev="1" fill="hold" grpId="0" nodeType="withEffect">
                                  <p:stCondLst>
                                    <p:cond delay="0"/>
                                  </p:stCondLst>
                                  <p:endCondLst>
                                    <p:cond evt="onNext" delay="0">
                                      <p:tgtEl>
                                        <p:sldTgt/>
                                      </p:tgtEl>
                                    </p:cond>
                                  </p:endCondLst>
                                  <p:childTnLst>
                                    <p:animScale>
                                      <p:cBhvr>
                                        <p:cTn id="16" dur="5000" fill="hold"/>
                                        <p:tgtEl>
                                          <p:spTgt spid="22"/>
                                        </p:tgtEl>
                                      </p:cBhvr>
                                      <p:by x="120000" y="120000"/>
                                    </p:animScale>
                                  </p:childTnLst>
                                </p:cTn>
                              </p:par>
                              <p:par>
                                <p:cTn id="17" presetID="8" presetClass="emph" presetSubtype="0" repeatCount="indefinite" fill="hold" grpId="1" nodeType="withEffect">
                                  <p:stCondLst>
                                    <p:cond delay="0"/>
                                  </p:stCondLst>
                                  <p:endCondLst>
                                    <p:cond evt="onNext" delay="0">
                                      <p:tgtEl>
                                        <p:sldTgt/>
                                      </p:tgtEl>
                                    </p:cond>
                                  </p:endCondLst>
                                  <p:childTnLst>
                                    <p:animRot by="21600000">
                                      <p:cBhvr>
                                        <p:cTn id="18" dur="20000" fill="hold"/>
                                        <p:tgtEl>
                                          <p:spTgt spid="22"/>
                                        </p:tgtEl>
                                        <p:attrNameLst>
                                          <p:attrName>r</p:attrName>
                                        </p:attrNameLst>
                                      </p:cBhvr>
                                    </p:animRot>
                                  </p:childTnLst>
                                </p:cTn>
                              </p:par>
                              <p:par>
                                <p:cTn id="19" presetID="6" presetClass="emph" presetSubtype="0" repeatCount="indefinite" autoRev="1" fill="hold" grpId="0" nodeType="withEffect">
                                  <p:stCondLst>
                                    <p:cond delay="0"/>
                                  </p:stCondLst>
                                  <p:endCondLst>
                                    <p:cond evt="onNext" delay="0">
                                      <p:tgtEl>
                                        <p:sldTgt/>
                                      </p:tgtEl>
                                    </p:cond>
                                  </p:endCondLst>
                                  <p:childTnLst>
                                    <p:animScale>
                                      <p:cBhvr>
                                        <p:cTn id="20" dur="10000" fill="hold"/>
                                        <p:tgtEl>
                                          <p:spTgt spid="29"/>
                                        </p:tgtEl>
                                      </p:cBhvr>
                                      <p:by x="170000" y="170000"/>
                                    </p:animScale>
                                  </p:childTnLst>
                                </p:cTn>
                              </p:par>
                              <p:par>
                                <p:cTn id="21" presetID="2" presetClass="entr" presetSubtype="4" decel="5000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4000" fill="hold"/>
                                        <p:tgtEl>
                                          <p:spTgt spid="28"/>
                                        </p:tgtEl>
                                        <p:attrNameLst>
                                          <p:attrName>ppt_x</p:attrName>
                                        </p:attrNameLst>
                                      </p:cBhvr>
                                      <p:tavLst>
                                        <p:tav tm="0">
                                          <p:val>
                                            <p:strVal val="#ppt_x"/>
                                          </p:val>
                                        </p:tav>
                                        <p:tav tm="100000">
                                          <p:val>
                                            <p:strVal val="#ppt_x"/>
                                          </p:val>
                                        </p:tav>
                                      </p:tavLst>
                                    </p:anim>
                                    <p:anim calcmode="lin" valueType="num">
                                      <p:cBhvr additive="base">
                                        <p:cTn id="24" dur="40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decel="50000" fill="hold" grpId="0" nodeType="withEffect">
                                  <p:stCondLst>
                                    <p:cond delay="15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2000" fill="hold"/>
                                        <p:tgtEl>
                                          <p:spTgt spid="34"/>
                                        </p:tgtEl>
                                        <p:attrNameLst>
                                          <p:attrName>ppt_x</p:attrName>
                                        </p:attrNameLst>
                                      </p:cBhvr>
                                      <p:tavLst>
                                        <p:tav tm="0">
                                          <p:val>
                                            <p:strVal val="#ppt_x"/>
                                          </p:val>
                                        </p:tav>
                                        <p:tav tm="100000">
                                          <p:val>
                                            <p:strVal val="#ppt_x"/>
                                          </p:val>
                                        </p:tav>
                                      </p:tavLst>
                                    </p:anim>
                                    <p:anim calcmode="lin" valueType="num">
                                      <p:cBhvr additive="base">
                                        <p:cTn id="28" dur="20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5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0" fill="hold"/>
                                        <p:tgtEl>
                                          <p:spTgt spid="35"/>
                                        </p:tgtEl>
                                        <p:attrNameLst>
                                          <p:attrName>ppt_x</p:attrName>
                                        </p:attrNameLst>
                                      </p:cBhvr>
                                      <p:tavLst>
                                        <p:tav tm="0">
                                          <p:val>
                                            <p:strVal val="#ppt_x"/>
                                          </p:val>
                                        </p:tav>
                                        <p:tav tm="100000">
                                          <p:val>
                                            <p:strVal val="#ppt_x"/>
                                          </p:val>
                                        </p:tav>
                                      </p:tavLst>
                                    </p:anim>
                                    <p:anim calcmode="lin" valueType="num">
                                      <p:cBhvr additive="base">
                                        <p:cTn id="32" dur="50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50000" fill="hold" grpId="0" nodeType="withEffect">
                                  <p:stCondLst>
                                    <p:cond delay="150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0" fill="hold"/>
                                        <p:tgtEl>
                                          <p:spTgt spid="26"/>
                                        </p:tgtEl>
                                        <p:attrNameLst>
                                          <p:attrName>ppt_x</p:attrName>
                                        </p:attrNameLst>
                                      </p:cBhvr>
                                      <p:tavLst>
                                        <p:tav tm="0">
                                          <p:val>
                                            <p:strVal val="#ppt_x"/>
                                          </p:val>
                                        </p:tav>
                                        <p:tav tm="100000">
                                          <p:val>
                                            <p:strVal val="#ppt_x"/>
                                          </p:val>
                                        </p:tav>
                                      </p:tavLst>
                                    </p:anim>
                                    <p:anim calcmode="lin" valueType="num">
                                      <p:cBhvr additive="base">
                                        <p:cTn id="36" dur="50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2" decel="50000" fill="hold" grpId="0" nodeType="withEffect">
                                  <p:stCondLst>
                                    <p:cond delay="100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3000" fill="hold"/>
                                        <p:tgtEl>
                                          <p:spTgt spid="27"/>
                                        </p:tgtEl>
                                        <p:attrNameLst>
                                          <p:attrName>ppt_x</p:attrName>
                                        </p:attrNameLst>
                                      </p:cBhvr>
                                      <p:tavLst>
                                        <p:tav tm="0">
                                          <p:val>
                                            <p:strVal val="1+#ppt_w/2"/>
                                          </p:val>
                                        </p:tav>
                                        <p:tav tm="100000">
                                          <p:val>
                                            <p:strVal val="#ppt_x"/>
                                          </p:val>
                                        </p:tav>
                                      </p:tavLst>
                                    </p:anim>
                                    <p:anim calcmode="lin" valueType="num">
                                      <p:cBhvr additive="base">
                                        <p:cTn id="40" dur="3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2" grpId="0" animBg="1"/>
      <p:bldP spid="22" grpId="1" animBg="1"/>
      <p:bldP spid="24" grpId="0"/>
      <p:bldP spid="26" grpId="0" animBg="1"/>
      <p:bldP spid="27" grpId="0" animBg="1"/>
      <p:bldP spid="28" grpId="0" animBg="1"/>
      <p:bldP spid="29" grpId="0" animBg="1"/>
      <p:bldP spid="30" grpId="0" animBg="1"/>
      <p:bldP spid="34" grpId="0" animBg="1"/>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2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2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extBox 12">
            <a:extLst>
              <a:ext uri="{FF2B5EF4-FFF2-40B4-BE49-F238E27FC236}">
                <a16:creationId xmlns:a16="http://schemas.microsoft.com/office/drawing/2014/main" id="{2E505D0A-735C-4541-B8B5-7F419AA12BB4}"/>
              </a:ext>
            </a:extLst>
          </p:cNvPr>
          <p:cNvSpPr txBox="1"/>
          <p:nvPr/>
        </p:nvSpPr>
        <p:spPr>
          <a:xfrm>
            <a:off x="298175" y="2699581"/>
            <a:ext cx="3442254"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rgbClr val="FFFFFF"/>
                </a:solidFill>
                <a:effectLst>
                  <a:outerShdw blurRad="38100" dist="38100" dir="2700000" algn="tl">
                    <a:srgbClr val="000000">
                      <a:alpha val="43137"/>
                    </a:srgbClr>
                  </a:outerShdw>
                </a:effectLst>
                <a:latin typeface="+mj-lt"/>
                <a:ea typeface="+mj-ea"/>
                <a:cs typeface="+mj-cs"/>
              </a:rPr>
              <a:t>DEPLOYMENT WITH REST API’S</a:t>
            </a:r>
          </a:p>
        </p:txBody>
      </p:sp>
      <p:pic>
        <p:nvPicPr>
          <p:cNvPr id="7" name="Picture 6" descr="Diagram&#10;&#10;Description automatically generated">
            <a:extLst>
              <a:ext uri="{FF2B5EF4-FFF2-40B4-BE49-F238E27FC236}">
                <a16:creationId xmlns:a16="http://schemas.microsoft.com/office/drawing/2014/main" id="{07FB226D-4714-4FB9-B2AA-D6AD1F05DC19}"/>
              </a:ext>
            </a:extLst>
          </p:cNvPr>
          <p:cNvPicPr>
            <a:picLocks noChangeAspect="1"/>
          </p:cNvPicPr>
          <p:nvPr/>
        </p:nvPicPr>
        <p:blipFill>
          <a:blip r:embed="rId2"/>
          <a:stretch>
            <a:fillRect/>
          </a:stretch>
        </p:blipFill>
        <p:spPr>
          <a:xfrm>
            <a:off x="4502428" y="1152890"/>
            <a:ext cx="7225748" cy="4552219"/>
          </a:xfrm>
          <a:prstGeom prst="rect">
            <a:avLst/>
          </a:prstGeom>
        </p:spPr>
      </p:pic>
    </p:spTree>
    <p:extLst>
      <p:ext uri="{BB962C8B-B14F-4D97-AF65-F5344CB8AC3E}">
        <p14:creationId xmlns:p14="http://schemas.microsoft.com/office/powerpoint/2010/main" val="2199651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6A1B3C22-FD3C-864A-B929-E079250F56C0}"/>
              </a:ext>
            </a:extLst>
          </p:cNvPr>
          <p:cNvGrpSpPr/>
          <p:nvPr/>
        </p:nvGrpSpPr>
        <p:grpSpPr>
          <a:xfrm rot="14021390">
            <a:off x="-1998498" y="4393004"/>
            <a:ext cx="6224808" cy="4374138"/>
            <a:chOff x="611419" y="4359426"/>
            <a:chExt cx="4439199" cy="3119400"/>
          </a:xfrm>
          <a:solidFill>
            <a:schemeClr val="tx2">
              <a:lumMod val="60000"/>
              <a:lumOff val="40000"/>
            </a:schemeClr>
          </a:solidFill>
        </p:grpSpPr>
        <p:grpSp>
          <p:nvGrpSpPr>
            <p:cNvPr id="155" name="Group 154">
              <a:extLst>
                <a:ext uri="{FF2B5EF4-FFF2-40B4-BE49-F238E27FC236}">
                  <a16:creationId xmlns:a16="http://schemas.microsoft.com/office/drawing/2014/main" id="{838C8CCC-03F9-AD4F-95DB-4912C269E277}"/>
                </a:ext>
              </a:extLst>
            </p:cNvPr>
            <p:cNvGrpSpPr/>
            <p:nvPr/>
          </p:nvGrpSpPr>
          <p:grpSpPr>
            <a:xfrm rot="11976916">
              <a:off x="707365" y="4359426"/>
              <a:ext cx="4019957" cy="3119400"/>
              <a:chOff x="2438400" y="1005871"/>
              <a:chExt cx="6414912" cy="4977833"/>
            </a:xfrm>
            <a:grpFill/>
          </p:grpSpPr>
          <p:cxnSp>
            <p:nvCxnSpPr>
              <p:cNvPr id="185" name="Straight Connector 184">
                <a:extLst>
                  <a:ext uri="{FF2B5EF4-FFF2-40B4-BE49-F238E27FC236}">
                    <a16:creationId xmlns:a16="http://schemas.microsoft.com/office/drawing/2014/main" id="{B24E1F36-5CB1-8B4A-A0BD-B004A2117E5A}"/>
                  </a:ext>
                </a:extLst>
              </p:cNvPr>
              <p:cNvCxnSpPr/>
              <p:nvPr/>
            </p:nvCxnSpPr>
            <p:spPr>
              <a:xfrm flipV="1">
                <a:off x="2614864" y="3850104"/>
                <a:ext cx="1411705" cy="2133600"/>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D41B850-2041-FD47-9873-F859BBA19048}"/>
                  </a:ext>
                </a:extLst>
              </p:cNvPr>
              <p:cNvCxnSpPr/>
              <p:nvPr/>
            </p:nvCxnSpPr>
            <p:spPr>
              <a:xfrm>
                <a:off x="4026569" y="3866146"/>
                <a:ext cx="1267327" cy="882316"/>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A818AE4A-C560-2E4C-BE61-4F4C509774A9}"/>
                  </a:ext>
                </a:extLst>
              </p:cNvPr>
              <p:cNvCxnSpPr/>
              <p:nvPr/>
            </p:nvCxnSpPr>
            <p:spPr>
              <a:xfrm flipH="1">
                <a:off x="2614864" y="4780546"/>
                <a:ext cx="2662990" cy="1199465"/>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A4D905B-7162-8047-A825-69FA85868E89}"/>
                  </a:ext>
                </a:extLst>
              </p:cNvPr>
              <p:cNvCxnSpPr/>
              <p:nvPr/>
            </p:nvCxnSpPr>
            <p:spPr>
              <a:xfrm>
                <a:off x="2470485" y="3850104"/>
                <a:ext cx="2823411" cy="914400"/>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BA8BDD2-03EF-BD4A-806E-74B02C685C4F}"/>
                  </a:ext>
                </a:extLst>
              </p:cNvPr>
              <p:cNvCxnSpPr/>
              <p:nvPr/>
            </p:nvCxnSpPr>
            <p:spPr>
              <a:xfrm flipV="1">
                <a:off x="2438400" y="2823411"/>
                <a:ext cx="3834062" cy="1026694"/>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31616D0-1875-784F-B671-798D6563D530}"/>
                  </a:ext>
                </a:extLst>
              </p:cNvPr>
              <p:cNvCxnSpPr>
                <a:cxnSpLocks/>
              </p:cNvCxnSpPr>
              <p:nvPr/>
            </p:nvCxnSpPr>
            <p:spPr>
              <a:xfrm flipH="1" flipV="1">
                <a:off x="4660231" y="2180695"/>
                <a:ext cx="1666449" cy="649161"/>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B54B1E3-8C01-944A-A61E-959233D38688}"/>
                  </a:ext>
                </a:extLst>
              </p:cNvPr>
              <p:cNvCxnSpPr/>
              <p:nvPr/>
            </p:nvCxnSpPr>
            <p:spPr>
              <a:xfrm flipH="1">
                <a:off x="4026568" y="2130450"/>
                <a:ext cx="633663" cy="1732003"/>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0A2F29E-74A3-7742-8953-F212A00EA0C3}"/>
                  </a:ext>
                </a:extLst>
              </p:cNvPr>
              <p:cNvCxnSpPr/>
              <p:nvPr/>
            </p:nvCxnSpPr>
            <p:spPr>
              <a:xfrm>
                <a:off x="4058654" y="3900350"/>
                <a:ext cx="3547859" cy="1029176"/>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CBD32DE-49FB-514D-AC08-757A0E05702D}"/>
                  </a:ext>
                </a:extLst>
              </p:cNvPr>
              <p:cNvCxnSpPr>
                <a:cxnSpLocks/>
              </p:cNvCxnSpPr>
              <p:nvPr/>
            </p:nvCxnSpPr>
            <p:spPr>
              <a:xfrm>
                <a:off x="5293895" y="4752157"/>
                <a:ext cx="2423966" cy="206942"/>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81A2639-565D-D144-B6E4-679929F6E1EC}"/>
                  </a:ext>
                </a:extLst>
              </p:cNvPr>
              <p:cNvCxnSpPr>
                <a:cxnSpLocks/>
              </p:cNvCxnSpPr>
              <p:nvPr/>
            </p:nvCxnSpPr>
            <p:spPr>
              <a:xfrm flipV="1">
                <a:off x="7720416" y="2374232"/>
                <a:ext cx="1107852" cy="2518579"/>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9E29073-17AA-C346-B409-1652A0440EBD}"/>
                  </a:ext>
                </a:extLst>
              </p:cNvPr>
              <p:cNvCxnSpPr/>
              <p:nvPr/>
            </p:nvCxnSpPr>
            <p:spPr>
              <a:xfrm flipH="1">
                <a:off x="5277855" y="2374233"/>
                <a:ext cx="3547859" cy="2406316"/>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3A816F15-F7A4-894C-A870-4D76ECF3E01F}"/>
                  </a:ext>
                </a:extLst>
              </p:cNvPr>
              <p:cNvCxnSpPr/>
              <p:nvPr/>
            </p:nvCxnSpPr>
            <p:spPr>
              <a:xfrm flipH="1" flipV="1">
                <a:off x="6248401" y="2823412"/>
                <a:ext cx="1435769" cy="2119645"/>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CABF6A3-CB6B-9241-B26F-A677BE0CB1A4}"/>
                  </a:ext>
                </a:extLst>
              </p:cNvPr>
              <p:cNvCxnSpPr/>
              <p:nvPr/>
            </p:nvCxnSpPr>
            <p:spPr>
              <a:xfrm flipV="1">
                <a:off x="6302617" y="2374233"/>
                <a:ext cx="2550695" cy="449180"/>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4C8E6C4-B10D-984D-9596-EC96D7869208}"/>
                  </a:ext>
                </a:extLst>
              </p:cNvPr>
              <p:cNvCxnSpPr/>
              <p:nvPr/>
            </p:nvCxnSpPr>
            <p:spPr>
              <a:xfrm flipV="1">
                <a:off x="4660231" y="1005871"/>
                <a:ext cx="1238496" cy="1124581"/>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02616F9-4D80-F446-A523-0BF5C65AB1FA}"/>
                  </a:ext>
                </a:extLst>
              </p:cNvPr>
              <p:cNvCxnSpPr>
                <a:cxnSpLocks/>
              </p:cNvCxnSpPr>
              <p:nvPr/>
            </p:nvCxnSpPr>
            <p:spPr>
              <a:xfrm>
                <a:off x="5889383" y="1005871"/>
                <a:ext cx="399120" cy="1858616"/>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C3EBC68B-20DD-564E-A03F-8A968F0BCC06}"/>
                  </a:ext>
                </a:extLst>
              </p:cNvPr>
              <p:cNvCxnSpPr/>
              <p:nvPr/>
            </p:nvCxnSpPr>
            <p:spPr>
              <a:xfrm flipH="1">
                <a:off x="5250253" y="2914731"/>
                <a:ext cx="995592" cy="1898902"/>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3C997A-49E5-EF4E-8779-956468ADE0D9}"/>
                  </a:ext>
                </a:extLst>
              </p:cNvPr>
              <p:cNvCxnSpPr/>
              <p:nvPr/>
            </p:nvCxnSpPr>
            <p:spPr>
              <a:xfrm>
                <a:off x="4644190" y="2164653"/>
                <a:ext cx="621140" cy="2671436"/>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56" name="Oval 155">
              <a:extLst>
                <a:ext uri="{FF2B5EF4-FFF2-40B4-BE49-F238E27FC236}">
                  <a16:creationId xmlns:a16="http://schemas.microsoft.com/office/drawing/2014/main" id="{157DCE2F-E4C7-0741-8F39-49338A21F175}"/>
                </a:ext>
              </a:extLst>
            </p:cNvPr>
            <p:cNvSpPr/>
            <p:nvPr/>
          </p:nvSpPr>
          <p:spPr>
            <a:xfrm rot="11976916">
              <a:off x="1995373" y="7229135"/>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Oval 160">
              <a:extLst>
                <a:ext uri="{FF2B5EF4-FFF2-40B4-BE49-F238E27FC236}">
                  <a16:creationId xmlns:a16="http://schemas.microsoft.com/office/drawing/2014/main" id="{A64B7214-D9EE-5F45-B2F9-68E8AE1B75AF}"/>
                </a:ext>
              </a:extLst>
            </p:cNvPr>
            <p:cNvSpPr/>
            <p:nvPr/>
          </p:nvSpPr>
          <p:spPr>
            <a:xfrm rot="11976916">
              <a:off x="2160308" y="6080614"/>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Oval 161">
              <a:extLst>
                <a:ext uri="{FF2B5EF4-FFF2-40B4-BE49-F238E27FC236}">
                  <a16:creationId xmlns:a16="http://schemas.microsoft.com/office/drawing/2014/main" id="{BBF2B03E-CDD3-6A4D-B79E-7A9589221C09}"/>
                </a:ext>
              </a:extLst>
            </p:cNvPr>
            <p:cNvSpPr/>
            <p:nvPr/>
          </p:nvSpPr>
          <p:spPr>
            <a:xfrm rot="11976916">
              <a:off x="611419" y="5840148"/>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03D13082-0A32-494B-A9EC-6B4DEFEF1F73}"/>
                </a:ext>
              </a:extLst>
            </p:cNvPr>
            <p:cNvSpPr/>
            <p:nvPr/>
          </p:nvSpPr>
          <p:spPr>
            <a:xfrm rot="11976916">
              <a:off x="1776603" y="4601071"/>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Oval 179">
              <a:extLst>
                <a:ext uri="{FF2B5EF4-FFF2-40B4-BE49-F238E27FC236}">
                  <a16:creationId xmlns:a16="http://schemas.microsoft.com/office/drawing/2014/main" id="{8B06E211-5F86-EC40-82FA-552F16A114C6}"/>
                </a:ext>
              </a:extLst>
            </p:cNvPr>
            <p:cNvSpPr/>
            <p:nvPr/>
          </p:nvSpPr>
          <p:spPr>
            <a:xfrm rot="11976916">
              <a:off x="3118274" y="5172891"/>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Oval 180">
              <a:extLst>
                <a:ext uri="{FF2B5EF4-FFF2-40B4-BE49-F238E27FC236}">
                  <a16:creationId xmlns:a16="http://schemas.microsoft.com/office/drawing/2014/main" id="{9713C02B-A468-ED40-8EBA-EF183B76B96E}"/>
                </a:ext>
              </a:extLst>
            </p:cNvPr>
            <p:cNvSpPr/>
            <p:nvPr/>
          </p:nvSpPr>
          <p:spPr>
            <a:xfrm rot="11976916">
              <a:off x="3658581" y="5951836"/>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Oval 181">
              <a:extLst>
                <a:ext uri="{FF2B5EF4-FFF2-40B4-BE49-F238E27FC236}">
                  <a16:creationId xmlns:a16="http://schemas.microsoft.com/office/drawing/2014/main" id="{8C66623E-1B5A-5A4A-B26D-88A68BA9BDB9}"/>
                </a:ext>
              </a:extLst>
            </p:cNvPr>
            <p:cNvSpPr/>
            <p:nvPr/>
          </p:nvSpPr>
          <p:spPr>
            <a:xfrm rot="11976916">
              <a:off x="4924261" y="5033399"/>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Oval 182">
              <a:extLst>
                <a:ext uri="{FF2B5EF4-FFF2-40B4-BE49-F238E27FC236}">
                  <a16:creationId xmlns:a16="http://schemas.microsoft.com/office/drawing/2014/main" id="{3F01C4F4-8246-C448-9652-DD60D491FF79}"/>
                </a:ext>
              </a:extLst>
            </p:cNvPr>
            <p:cNvSpPr/>
            <p:nvPr/>
          </p:nvSpPr>
          <p:spPr>
            <a:xfrm rot="11976916">
              <a:off x="4558229" y="6294499"/>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Oval 183">
              <a:extLst>
                <a:ext uri="{FF2B5EF4-FFF2-40B4-BE49-F238E27FC236}">
                  <a16:creationId xmlns:a16="http://schemas.microsoft.com/office/drawing/2014/main" id="{F3AE6CCC-D035-5744-BB73-7E938BBD7F2E}"/>
                </a:ext>
              </a:extLst>
            </p:cNvPr>
            <p:cNvSpPr/>
            <p:nvPr/>
          </p:nvSpPr>
          <p:spPr>
            <a:xfrm rot="11976916">
              <a:off x="2971179" y="6826958"/>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1" name="Group 120">
            <a:extLst>
              <a:ext uri="{FF2B5EF4-FFF2-40B4-BE49-F238E27FC236}">
                <a16:creationId xmlns:a16="http://schemas.microsoft.com/office/drawing/2014/main" id="{8899BE73-79D2-BF42-821E-858974786DCB}"/>
              </a:ext>
            </a:extLst>
          </p:cNvPr>
          <p:cNvGrpSpPr/>
          <p:nvPr/>
        </p:nvGrpSpPr>
        <p:grpSpPr>
          <a:xfrm rot="10800000">
            <a:off x="788554" y="757423"/>
            <a:ext cx="176215" cy="1107852"/>
            <a:chOff x="9483237" y="1321506"/>
            <a:chExt cx="273513" cy="1719570"/>
          </a:xfrm>
        </p:grpSpPr>
        <p:sp>
          <p:nvSpPr>
            <p:cNvPr id="123" name="Oval 122">
              <a:extLst>
                <a:ext uri="{FF2B5EF4-FFF2-40B4-BE49-F238E27FC236}">
                  <a16:creationId xmlns:a16="http://schemas.microsoft.com/office/drawing/2014/main" id="{B1CDDBAF-A7F1-1343-872A-2DDC8A6184D6}"/>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0C59798-0F91-1043-9462-B84333C0F0B4}"/>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6" name="Group 125">
            <a:extLst>
              <a:ext uri="{FF2B5EF4-FFF2-40B4-BE49-F238E27FC236}">
                <a16:creationId xmlns:a16="http://schemas.microsoft.com/office/drawing/2014/main" id="{96A1BA1F-3700-5840-AB81-5D7ED3D0A8D7}"/>
              </a:ext>
            </a:extLst>
          </p:cNvPr>
          <p:cNvGrpSpPr/>
          <p:nvPr/>
        </p:nvGrpSpPr>
        <p:grpSpPr>
          <a:xfrm rot="10800000">
            <a:off x="5198441" y="811730"/>
            <a:ext cx="139766" cy="878702"/>
            <a:chOff x="9483237" y="1321506"/>
            <a:chExt cx="273513" cy="1719570"/>
          </a:xfrm>
        </p:grpSpPr>
        <p:sp>
          <p:nvSpPr>
            <p:cNvPr id="133" name="Oval 132">
              <a:extLst>
                <a:ext uri="{FF2B5EF4-FFF2-40B4-BE49-F238E27FC236}">
                  <a16:creationId xmlns:a16="http://schemas.microsoft.com/office/drawing/2014/main" id="{33CA5880-1978-5E4B-AAA4-D061B069EB25}"/>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16C7A8E-0E5B-B74E-8454-D79FCEFDA5FA}"/>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a:extLst>
              <a:ext uri="{FF2B5EF4-FFF2-40B4-BE49-F238E27FC236}">
                <a16:creationId xmlns:a16="http://schemas.microsoft.com/office/drawing/2014/main" id="{3C75BF59-D23A-B043-AF68-7D0B3BC3DAE4}"/>
              </a:ext>
            </a:extLst>
          </p:cNvPr>
          <p:cNvGrpSpPr/>
          <p:nvPr/>
        </p:nvGrpSpPr>
        <p:grpSpPr>
          <a:xfrm rot="10800000">
            <a:off x="5722273" y="4783690"/>
            <a:ext cx="176215" cy="1107852"/>
            <a:chOff x="9483237" y="1321506"/>
            <a:chExt cx="273513" cy="1719570"/>
          </a:xfrm>
        </p:grpSpPr>
        <p:sp>
          <p:nvSpPr>
            <p:cNvPr id="136" name="Oval 135">
              <a:extLst>
                <a:ext uri="{FF2B5EF4-FFF2-40B4-BE49-F238E27FC236}">
                  <a16:creationId xmlns:a16="http://schemas.microsoft.com/office/drawing/2014/main" id="{C4913496-D28C-BA4C-8E98-0B0AC6B7E094}"/>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A7988BF-E21C-6B44-B012-BC6499C581CF}"/>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5" name="Group 144">
            <a:extLst>
              <a:ext uri="{FF2B5EF4-FFF2-40B4-BE49-F238E27FC236}">
                <a16:creationId xmlns:a16="http://schemas.microsoft.com/office/drawing/2014/main" id="{B23DFE43-6FF5-944B-9975-B38A04FD9652}"/>
              </a:ext>
            </a:extLst>
          </p:cNvPr>
          <p:cNvGrpSpPr/>
          <p:nvPr/>
        </p:nvGrpSpPr>
        <p:grpSpPr>
          <a:xfrm rot="10800000">
            <a:off x="4350216" y="2892744"/>
            <a:ext cx="176215" cy="1107852"/>
            <a:chOff x="9483237" y="1321506"/>
            <a:chExt cx="273513" cy="1719570"/>
          </a:xfrm>
        </p:grpSpPr>
        <p:sp>
          <p:nvSpPr>
            <p:cNvPr id="146" name="Oval 145">
              <a:extLst>
                <a:ext uri="{FF2B5EF4-FFF2-40B4-BE49-F238E27FC236}">
                  <a16:creationId xmlns:a16="http://schemas.microsoft.com/office/drawing/2014/main" id="{975C8815-6BC5-244C-B6A1-9BCF74F4E121}"/>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1815701C-E3AC-0946-9605-6E98021EA387}"/>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a:extLst>
              <a:ext uri="{FF2B5EF4-FFF2-40B4-BE49-F238E27FC236}">
                <a16:creationId xmlns:a16="http://schemas.microsoft.com/office/drawing/2014/main" id="{7B7249F9-B015-A94F-ACAA-6F6D1F1F7A90}"/>
              </a:ext>
            </a:extLst>
          </p:cNvPr>
          <p:cNvGrpSpPr/>
          <p:nvPr/>
        </p:nvGrpSpPr>
        <p:grpSpPr>
          <a:xfrm rot="10800000">
            <a:off x="362457" y="291991"/>
            <a:ext cx="139766" cy="878702"/>
            <a:chOff x="9483237" y="1321506"/>
            <a:chExt cx="273513" cy="1719570"/>
          </a:xfrm>
        </p:grpSpPr>
        <p:sp>
          <p:nvSpPr>
            <p:cNvPr id="159" name="Oval 158">
              <a:extLst>
                <a:ext uri="{FF2B5EF4-FFF2-40B4-BE49-F238E27FC236}">
                  <a16:creationId xmlns:a16="http://schemas.microsoft.com/office/drawing/2014/main" id="{462D1796-0CEF-BC4B-90DD-F5EC868CB603}"/>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4F5EA3-BF4B-8C43-A804-0D64E56B88E1}"/>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0" name="Rectangle: Single Corner Rounded 149">
            <a:extLst>
              <a:ext uri="{FF2B5EF4-FFF2-40B4-BE49-F238E27FC236}">
                <a16:creationId xmlns:a16="http://schemas.microsoft.com/office/drawing/2014/main" id="{2994C831-555E-4FE2-8CBA-39C8D5D31821}"/>
              </a:ext>
            </a:extLst>
          </p:cNvPr>
          <p:cNvSpPr/>
          <p:nvPr/>
        </p:nvSpPr>
        <p:spPr>
          <a:xfrm>
            <a:off x="8594169" y="2124930"/>
            <a:ext cx="2855082" cy="1479047"/>
          </a:xfrm>
          <a:prstGeom prst="round1Rect">
            <a:avLst>
              <a:gd name="adj" fmla="val 50000"/>
            </a:avLst>
          </a:prstGeom>
          <a:blipFill dpi="0" rotWithShape="1">
            <a:blip r:embed="rId2">
              <a:alphaModFix amt="54000"/>
              <a:extLst>
                <a:ext uri="{28A0092B-C50C-407E-A947-70E740481C1C}">
                  <a14:useLocalDpi xmlns:a14="http://schemas.microsoft.com/office/drawing/2010/main" val="0"/>
                </a:ext>
              </a:extLst>
            </a:blip>
            <a:srcRect/>
            <a:stretch>
              <a:fillRect t="-105436" b="-841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Single Corner Rounded 156">
            <a:extLst>
              <a:ext uri="{FF2B5EF4-FFF2-40B4-BE49-F238E27FC236}">
                <a16:creationId xmlns:a16="http://schemas.microsoft.com/office/drawing/2014/main" id="{1F60B40C-EA43-4955-B3D3-CD517440C2DE}"/>
              </a:ext>
            </a:extLst>
          </p:cNvPr>
          <p:cNvSpPr/>
          <p:nvPr/>
        </p:nvSpPr>
        <p:spPr>
          <a:xfrm>
            <a:off x="2797398" y="2124931"/>
            <a:ext cx="2855082" cy="1479047"/>
          </a:xfrm>
          <a:prstGeom prst="round1Rect">
            <a:avLst>
              <a:gd name="adj" fmla="val 50000"/>
            </a:avLst>
          </a:prstGeom>
          <a:blipFill>
            <a:blip r:embed="rId2">
              <a:alphaModFix amt="54000"/>
              <a:extLst>
                <a:ext uri="{28A0092B-C50C-407E-A947-70E740481C1C}">
                  <a14:useLocalDpi xmlns:a14="http://schemas.microsoft.com/office/drawing/2010/main" val="0"/>
                </a:ext>
              </a:extLst>
            </a:blip>
            <a:stretch>
              <a:fillRect t="-105436" b="-841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Single Corner Rounded 201">
            <a:extLst>
              <a:ext uri="{FF2B5EF4-FFF2-40B4-BE49-F238E27FC236}">
                <a16:creationId xmlns:a16="http://schemas.microsoft.com/office/drawing/2014/main" id="{84A24DFA-3EA5-4C7A-BF25-6B011A2E2F21}"/>
              </a:ext>
            </a:extLst>
          </p:cNvPr>
          <p:cNvSpPr/>
          <p:nvPr/>
        </p:nvSpPr>
        <p:spPr>
          <a:xfrm>
            <a:off x="5739087" y="3615387"/>
            <a:ext cx="2855082" cy="1479047"/>
          </a:xfrm>
          <a:prstGeom prst="round1Rect">
            <a:avLst>
              <a:gd name="adj" fmla="val 50000"/>
            </a:avLst>
          </a:prstGeom>
          <a:blipFill dpi="0" rotWithShape="1">
            <a:blip r:embed="rId2">
              <a:alphaModFix amt="54000"/>
              <a:extLst>
                <a:ext uri="{28A0092B-C50C-407E-A947-70E740481C1C}">
                  <a14:useLocalDpi xmlns:a14="http://schemas.microsoft.com/office/drawing/2010/main" val="0"/>
                </a:ext>
              </a:extLst>
            </a:blip>
            <a:srcRect/>
            <a:stretch>
              <a:fillRect t="-105436" b="-841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3C52C0D6-58E1-4691-8A97-112870C988D0}"/>
              </a:ext>
            </a:extLst>
          </p:cNvPr>
          <p:cNvSpPr txBox="1"/>
          <p:nvPr/>
        </p:nvSpPr>
        <p:spPr>
          <a:xfrm>
            <a:off x="6706048" y="4655675"/>
            <a:ext cx="2291708" cy="271869"/>
          </a:xfrm>
          <a:prstGeom prst="rect">
            <a:avLst/>
          </a:prstGeom>
          <a:noFill/>
        </p:spPr>
        <p:txBody>
          <a:bodyPr wrap="square" rtlCol="0">
            <a:spAutoFit/>
          </a:bodyPr>
          <a:lstStyle/>
          <a:p>
            <a:pPr>
              <a:lnSpc>
                <a:spcPts val="1400"/>
              </a:lnSpc>
            </a:pPr>
            <a:r>
              <a:rPr lang="en-US" sz="1600" b="1" dirty="0">
                <a:solidFill>
                  <a:schemeClr val="bg1"/>
                </a:solidFill>
                <a:latin typeface="Century Gothic" panose="020B0502020202020204" pitchFamily="34" charset="0"/>
              </a:rPr>
              <a:t>ADD THE STORY</a:t>
            </a:r>
          </a:p>
        </p:txBody>
      </p:sp>
      <p:sp>
        <p:nvSpPr>
          <p:cNvPr id="204" name="TextBox 203">
            <a:extLst>
              <a:ext uri="{FF2B5EF4-FFF2-40B4-BE49-F238E27FC236}">
                <a16:creationId xmlns:a16="http://schemas.microsoft.com/office/drawing/2014/main" id="{2F97AA1D-BA1A-487E-AE9E-6002F64EEC8B}"/>
              </a:ext>
            </a:extLst>
          </p:cNvPr>
          <p:cNvSpPr txBox="1"/>
          <p:nvPr/>
        </p:nvSpPr>
        <p:spPr>
          <a:xfrm>
            <a:off x="2977508" y="2056710"/>
            <a:ext cx="1337866" cy="1244995"/>
          </a:xfrm>
          <a:prstGeom prst="rect">
            <a:avLst/>
          </a:prstGeom>
          <a:noFill/>
        </p:spPr>
        <p:txBody>
          <a:bodyPr wrap="square" rtlCol="0">
            <a:noAutofit/>
          </a:bodyPr>
          <a:lstStyle/>
          <a:p>
            <a:r>
              <a:rPr lang="en-US" sz="12000" b="1" spc="-300" dirty="0">
                <a:solidFill>
                  <a:schemeClr val="bg1"/>
                </a:solidFill>
                <a:latin typeface="Arial" panose="020B0604020202020204" pitchFamily="34" charset="0"/>
                <a:cs typeface="Arial" panose="020B0604020202020204" pitchFamily="34" charset="0"/>
              </a:rPr>
              <a:t>1</a:t>
            </a:r>
          </a:p>
        </p:txBody>
      </p:sp>
      <p:sp>
        <p:nvSpPr>
          <p:cNvPr id="205" name="TextBox 204">
            <a:extLst>
              <a:ext uri="{FF2B5EF4-FFF2-40B4-BE49-F238E27FC236}">
                <a16:creationId xmlns:a16="http://schemas.microsoft.com/office/drawing/2014/main" id="{DB972594-BDA7-45BE-BC5E-B58C6F195E1E}"/>
              </a:ext>
            </a:extLst>
          </p:cNvPr>
          <p:cNvSpPr txBox="1"/>
          <p:nvPr/>
        </p:nvSpPr>
        <p:spPr>
          <a:xfrm>
            <a:off x="5832590" y="3539921"/>
            <a:ext cx="1337866" cy="1244995"/>
          </a:xfrm>
          <a:prstGeom prst="rect">
            <a:avLst/>
          </a:prstGeom>
          <a:noFill/>
        </p:spPr>
        <p:txBody>
          <a:bodyPr wrap="square" rtlCol="0">
            <a:noAutofit/>
          </a:bodyPr>
          <a:lstStyle/>
          <a:p>
            <a:r>
              <a:rPr lang="en-US" sz="12000" b="1" spc="-300" dirty="0">
                <a:solidFill>
                  <a:schemeClr val="bg1"/>
                </a:solidFill>
                <a:latin typeface="Arial" panose="020B0604020202020204" pitchFamily="34" charset="0"/>
                <a:cs typeface="Arial" panose="020B0604020202020204" pitchFamily="34" charset="0"/>
              </a:rPr>
              <a:t>2</a:t>
            </a:r>
          </a:p>
        </p:txBody>
      </p:sp>
      <p:sp>
        <p:nvSpPr>
          <p:cNvPr id="206" name="TextBox 205">
            <a:extLst>
              <a:ext uri="{FF2B5EF4-FFF2-40B4-BE49-F238E27FC236}">
                <a16:creationId xmlns:a16="http://schemas.microsoft.com/office/drawing/2014/main" id="{3DD154A7-E665-4846-AEB0-1927BBE46148}"/>
              </a:ext>
            </a:extLst>
          </p:cNvPr>
          <p:cNvSpPr txBox="1"/>
          <p:nvPr/>
        </p:nvSpPr>
        <p:spPr>
          <a:xfrm>
            <a:off x="9718524" y="3129726"/>
            <a:ext cx="944489" cy="338554"/>
          </a:xfrm>
          <a:prstGeom prst="rect">
            <a:avLst/>
          </a:prstGeom>
          <a:noFill/>
        </p:spPr>
        <p:txBody>
          <a:bodyPr wrap="none" rtlCol="0">
            <a:spAutoFit/>
          </a:bodyPr>
          <a:lstStyle/>
          <a:p>
            <a:r>
              <a:rPr lang="en-US" sz="1600" b="1" dirty="0">
                <a:solidFill>
                  <a:schemeClr val="bg1"/>
                </a:solidFill>
                <a:latin typeface="Century Gothic" panose="020B0502020202020204" pitchFamily="34" charset="0"/>
              </a:rPr>
              <a:t>PUBLISH</a:t>
            </a:r>
          </a:p>
        </p:txBody>
      </p:sp>
      <p:sp>
        <p:nvSpPr>
          <p:cNvPr id="207" name="TextBox 206">
            <a:extLst>
              <a:ext uri="{FF2B5EF4-FFF2-40B4-BE49-F238E27FC236}">
                <a16:creationId xmlns:a16="http://schemas.microsoft.com/office/drawing/2014/main" id="{0BDEF7A8-5221-4058-9222-CD638C2ED688}"/>
              </a:ext>
            </a:extLst>
          </p:cNvPr>
          <p:cNvSpPr txBox="1"/>
          <p:nvPr/>
        </p:nvSpPr>
        <p:spPr>
          <a:xfrm>
            <a:off x="8845021" y="2038692"/>
            <a:ext cx="1337866" cy="1244995"/>
          </a:xfrm>
          <a:prstGeom prst="rect">
            <a:avLst/>
          </a:prstGeom>
          <a:noFill/>
        </p:spPr>
        <p:txBody>
          <a:bodyPr wrap="square" rtlCol="0">
            <a:noAutofit/>
          </a:bodyPr>
          <a:lstStyle/>
          <a:p>
            <a:r>
              <a:rPr lang="en-US" sz="12000" b="1" spc="-300" dirty="0">
                <a:solidFill>
                  <a:schemeClr val="bg1"/>
                </a:solidFill>
                <a:latin typeface="Arial" panose="020B0604020202020204" pitchFamily="34" charset="0"/>
                <a:cs typeface="Arial" panose="020B0604020202020204" pitchFamily="34" charset="0"/>
              </a:rPr>
              <a:t>3</a:t>
            </a:r>
          </a:p>
        </p:txBody>
      </p:sp>
      <p:pic>
        <p:nvPicPr>
          <p:cNvPr id="208" name="object 3">
            <a:extLst>
              <a:ext uri="{FF2B5EF4-FFF2-40B4-BE49-F238E27FC236}">
                <a16:creationId xmlns:a16="http://schemas.microsoft.com/office/drawing/2014/main" id="{662D0159-048B-41E0-BF7D-DD6CFD9A5E4D}"/>
              </a:ext>
            </a:extLst>
          </p:cNvPr>
          <p:cNvPicPr/>
          <p:nvPr/>
        </p:nvPicPr>
        <p:blipFill>
          <a:blip r:embed="rId3" cstate="print"/>
          <a:stretch>
            <a:fillRect/>
          </a:stretch>
        </p:blipFill>
        <p:spPr>
          <a:xfrm>
            <a:off x="1210901" y="1921887"/>
            <a:ext cx="1845492" cy="2617297"/>
          </a:xfrm>
          <a:prstGeom prst="rect">
            <a:avLst/>
          </a:prstGeom>
        </p:spPr>
      </p:pic>
      <p:grpSp>
        <p:nvGrpSpPr>
          <p:cNvPr id="209" name="Group 208">
            <a:extLst>
              <a:ext uri="{FF2B5EF4-FFF2-40B4-BE49-F238E27FC236}">
                <a16:creationId xmlns:a16="http://schemas.microsoft.com/office/drawing/2014/main" id="{042FDE3B-BA3C-40E1-8337-209267F12CC6}"/>
              </a:ext>
            </a:extLst>
          </p:cNvPr>
          <p:cNvGrpSpPr/>
          <p:nvPr/>
        </p:nvGrpSpPr>
        <p:grpSpPr>
          <a:xfrm>
            <a:off x="5356925" y="1844906"/>
            <a:ext cx="3325440" cy="1780871"/>
            <a:chOff x="516192" y="1583593"/>
            <a:chExt cx="8412164" cy="3788771"/>
          </a:xfrm>
        </p:grpSpPr>
        <p:pic>
          <p:nvPicPr>
            <p:cNvPr id="210" name="object 2">
              <a:extLst>
                <a:ext uri="{FF2B5EF4-FFF2-40B4-BE49-F238E27FC236}">
                  <a16:creationId xmlns:a16="http://schemas.microsoft.com/office/drawing/2014/main" id="{8E78F55B-64C1-4BA5-9E00-EA15D3CACAD9}"/>
                </a:ext>
              </a:extLst>
            </p:cNvPr>
            <p:cNvPicPr/>
            <p:nvPr/>
          </p:nvPicPr>
          <p:blipFill>
            <a:blip r:embed="rId4" cstate="print"/>
            <a:stretch>
              <a:fillRect/>
            </a:stretch>
          </p:blipFill>
          <p:spPr>
            <a:xfrm>
              <a:off x="6306903" y="1583594"/>
              <a:ext cx="2621453" cy="3787826"/>
            </a:xfrm>
            <a:prstGeom prst="rect">
              <a:avLst/>
            </a:prstGeom>
          </p:spPr>
        </p:pic>
        <p:pic>
          <p:nvPicPr>
            <p:cNvPr id="211" name="object 3">
              <a:extLst>
                <a:ext uri="{FF2B5EF4-FFF2-40B4-BE49-F238E27FC236}">
                  <a16:creationId xmlns:a16="http://schemas.microsoft.com/office/drawing/2014/main" id="{7DAF64C6-29A1-4DF1-BF8F-1AC6D9C7231E}"/>
                </a:ext>
              </a:extLst>
            </p:cNvPr>
            <p:cNvPicPr/>
            <p:nvPr/>
          </p:nvPicPr>
          <p:blipFill>
            <a:blip r:embed="rId5" cstate="print"/>
            <a:stretch>
              <a:fillRect/>
            </a:stretch>
          </p:blipFill>
          <p:spPr>
            <a:xfrm>
              <a:off x="3383821" y="1583593"/>
              <a:ext cx="2621453" cy="3787826"/>
            </a:xfrm>
            <a:prstGeom prst="rect">
              <a:avLst/>
            </a:prstGeom>
          </p:spPr>
        </p:pic>
        <p:grpSp>
          <p:nvGrpSpPr>
            <p:cNvPr id="212" name="object 4">
              <a:extLst>
                <a:ext uri="{FF2B5EF4-FFF2-40B4-BE49-F238E27FC236}">
                  <a16:creationId xmlns:a16="http://schemas.microsoft.com/office/drawing/2014/main" id="{08694AED-167B-451D-8539-DB497082430C}"/>
                </a:ext>
              </a:extLst>
            </p:cNvPr>
            <p:cNvGrpSpPr/>
            <p:nvPr/>
          </p:nvGrpSpPr>
          <p:grpSpPr>
            <a:xfrm>
              <a:off x="516192" y="1584271"/>
              <a:ext cx="2872740" cy="3788093"/>
              <a:chOff x="688256" y="1274162"/>
              <a:chExt cx="3830320" cy="5050790"/>
            </a:xfrm>
          </p:grpSpPr>
          <p:pic>
            <p:nvPicPr>
              <p:cNvPr id="230" name="object 5">
                <a:extLst>
                  <a:ext uri="{FF2B5EF4-FFF2-40B4-BE49-F238E27FC236}">
                    <a16:creationId xmlns:a16="http://schemas.microsoft.com/office/drawing/2014/main" id="{8929C0B2-5640-4128-B466-787D8712B6DB}"/>
                  </a:ext>
                </a:extLst>
              </p:cNvPr>
              <p:cNvPicPr/>
              <p:nvPr/>
            </p:nvPicPr>
            <p:blipFill>
              <a:blip r:embed="rId6" cstate="print"/>
              <a:stretch>
                <a:fillRect/>
              </a:stretch>
            </p:blipFill>
            <p:spPr>
              <a:xfrm>
                <a:off x="688256" y="1274162"/>
                <a:ext cx="3488789" cy="5050436"/>
              </a:xfrm>
              <a:prstGeom prst="rect">
                <a:avLst/>
              </a:prstGeom>
            </p:spPr>
          </p:pic>
          <p:pic>
            <p:nvPicPr>
              <p:cNvPr id="231" name="object 6">
                <a:extLst>
                  <a:ext uri="{FF2B5EF4-FFF2-40B4-BE49-F238E27FC236}">
                    <a16:creationId xmlns:a16="http://schemas.microsoft.com/office/drawing/2014/main" id="{D89D16F2-F816-4875-9E46-DA953CB7CCE0}"/>
                  </a:ext>
                </a:extLst>
              </p:cNvPr>
              <p:cNvPicPr/>
              <p:nvPr/>
            </p:nvPicPr>
            <p:blipFill>
              <a:blip r:embed="rId7" cstate="print"/>
              <a:stretch>
                <a:fillRect/>
              </a:stretch>
            </p:blipFill>
            <p:spPr>
              <a:xfrm>
                <a:off x="4099143" y="3289166"/>
                <a:ext cx="85561" cy="82108"/>
              </a:xfrm>
              <a:prstGeom prst="rect">
                <a:avLst/>
              </a:prstGeom>
            </p:spPr>
          </p:pic>
          <p:pic>
            <p:nvPicPr>
              <p:cNvPr id="232" name="object 7">
                <a:extLst>
                  <a:ext uri="{FF2B5EF4-FFF2-40B4-BE49-F238E27FC236}">
                    <a16:creationId xmlns:a16="http://schemas.microsoft.com/office/drawing/2014/main" id="{D50FF896-5424-4609-BF8A-3F510585081B}"/>
                  </a:ext>
                </a:extLst>
              </p:cNvPr>
              <p:cNvPicPr/>
              <p:nvPr/>
            </p:nvPicPr>
            <p:blipFill>
              <a:blip r:embed="rId8" cstate="print"/>
              <a:stretch>
                <a:fillRect/>
              </a:stretch>
            </p:blipFill>
            <p:spPr>
              <a:xfrm>
                <a:off x="4099143" y="3407981"/>
                <a:ext cx="85561" cy="83074"/>
              </a:xfrm>
              <a:prstGeom prst="rect">
                <a:avLst/>
              </a:prstGeom>
            </p:spPr>
          </p:pic>
          <p:pic>
            <p:nvPicPr>
              <p:cNvPr id="233" name="object 8">
                <a:extLst>
                  <a:ext uri="{FF2B5EF4-FFF2-40B4-BE49-F238E27FC236}">
                    <a16:creationId xmlns:a16="http://schemas.microsoft.com/office/drawing/2014/main" id="{5EA269F7-11B1-47E0-AC30-A4B42FFCD0DA}"/>
                  </a:ext>
                </a:extLst>
              </p:cNvPr>
              <p:cNvPicPr/>
              <p:nvPr/>
            </p:nvPicPr>
            <p:blipFill>
              <a:blip r:embed="rId8" cstate="print"/>
              <a:stretch>
                <a:fillRect/>
              </a:stretch>
            </p:blipFill>
            <p:spPr>
              <a:xfrm>
                <a:off x="4099143" y="3526797"/>
                <a:ext cx="85561" cy="83073"/>
              </a:xfrm>
              <a:prstGeom prst="rect">
                <a:avLst/>
              </a:prstGeom>
            </p:spPr>
          </p:pic>
          <p:pic>
            <p:nvPicPr>
              <p:cNvPr id="234" name="object 9">
                <a:extLst>
                  <a:ext uri="{FF2B5EF4-FFF2-40B4-BE49-F238E27FC236}">
                    <a16:creationId xmlns:a16="http://schemas.microsoft.com/office/drawing/2014/main" id="{6249E7D5-412F-463B-B8C3-9DDB91DD375B}"/>
                  </a:ext>
                </a:extLst>
              </p:cNvPr>
              <p:cNvPicPr/>
              <p:nvPr/>
            </p:nvPicPr>
            <p:blipFill>
              <a:blip r:embed="rId9" cstate="print"/>
              <a:stretch>
                <a:fillRect/>
              </a:stretch>
            </p:blipFill>
            <p:spPr>
              <a:xfrm>
                <a:off x="4099143" y="3645612"/>
                <a:ext cx="85561" cy="83074"/>
              </a:xfrm>
              <a:prstGeom prst="rect">
                <a:avLst/>
              </a:prstGeom>
            </p:spPr>
          </p:pic>
          <p:pic>
            <p:nvPicPr>
              <p:cNvPr id="235" name="object 10">
                <a:extLst>
                  <a:ext uri="{FF2B5EF4-FFF2-40B4-BE49-F238E27FC236}">
                    <a16:creationId xmlns:a16="http://schemas.microsoft.com/office/drawing/2014/main" id="{AD25DE66-F99B-45D2-ABF5-481D1BE2FE0A}"/>
                  </a:ext>
                </a:extLst>
              </p:cNvPr>
              <p:cNvPicPr/>
              <p:nvPr/>
            </p:nvPicPr>
            <p:blipFill>
              <a:blip r:embed="rId8" cstate="print"/>
              <a:stretch>
                <a:fillRect/>
              </a:stretch>
            </p:blipFill>
            <p:spPr>
              <a:xfrm>
                <a:off x="4099143" y="3765393"/>
                <a:ext cx="85561" cy="83074"/>
              </a:xfrm>
              <a:prstGeom prst="rect">
                <a:avLst/>
              </a:prstGeom>
            </p:spPr>
          </p:pic>
          <p:pic>
            <p:nvPicPr>
              <p:cNvPr id="236" name="object 11">
                <a:extLst>
                  <a:ext uri="{FF2B5EF4-FFF2-40B4-BE49-F238E27FC236}">
                    <a16:creationId xmlns:a16="http://schemas.microsoft.com/office/drawing/2014/main" id="{62445DAC-5BB3-4E11-B8BF-1A1A819675BB}"/>
                  </a:ext>
                </a:extLst>
              </p:cNvPr>
              <p:cNvPicPr/>
              <p:nvPr/>
            </p:nvPicPr>
            <p:blipFill>
              <a:blip r:embed="rId8" cstate="print"/>
              <a:stretch>
                <a:fillRect/>
              </a:stretch>
            </p:blipFill>
            <p:spPr>
              <a:xfrm>
                <a:off x="4099143" y="3884209"/>
                <a:ext cx="85561" cy="83073"/>
              </a:xfrm>
              <a:prstGeom prst="rect">
                <a:avLst/>
              </a:prstGeom>
            </p:spPr>
          </p:pic>
          <p:pic>
            <p:nvPicPr>
              <p:cNvPr id="237" name="object 12">
                <a:extLst>
                  <a:ext uri="{FF2B5EF4-FFF2-40B4-BE49-F238E27FC236}">
                    <a16:creationId xmlns:a16="http://schemas.microsoft.com/office/drawing/2014/main" id="{061F4C0D-F43B-4A4C-B661-D2D88B1DEF6B}"/>
                  </a:ext>
                </a:extLst>
              </p:cNvPr>
              <p:cNvPicPr/>
              <p:nvPr/>
            </p:nvPicPr>
            <p:blipFill>
              <a:blip r:embed="rId10" cstate="print"/>
              <a:stretch>
                <a:fillRect/>
              </a:stretch>
            </p:blipFill>
            <p:spPr>
              <a:xfrm>
                <a:off x="4099143" y="4003024"/>
                <a:ext cx="85561" cy="74507"/>
              </a:xfrm>
              <a:prstGeom prst="rect">
                <a:avLst/>
              </a:prstGeom>
            </p:spPr>
          </p:pic>
          <p:pic>
            <p:nvPicPr>
              <p:cNvPr id="238" name="object 13">
                <a:extLst>
                  <a:ext uri="{FF2B5EF4-FFF2-40B4-BE49-F238E27FC236}">
                    <a16:creationId xmlns:a16="http://schemas.microsoft.com/office/drawing/2014/main" id="{0CADDADA-D833-442A-993F-8191B35888DA}"/>
                  </a:ext>
                </a:extLst>
              </p:cNvPr>
              <p:cNvPicPr/>
              <p:nvPr/>
            </p:nvPicPr>
            <p:blipFill>
              <a:blip r:embed="rId11" cstate="print"/>
              <a:stretch>
                <a:fillRect/>
              </a:stretch>
            </p:blipFill>
            <p:spPr>
              <a:xfrm>
                <a:off x="4215546" y="3407981"/>
                <a:ext cx="85561" cy="83074"/>
              </a:xfrm>
              <a:prstGeom prst="rect">
                <a:avLst/>
              </a:prstGeom>
            </p:spPr>
          </p:pic>
          <p:pic>
            <p:nvPicPr>
              <p:cNvPr id="239" name="object 14">
                <a:extLst>
                  <a:ext uri="{FF2B5EF4-FFF2-40B4-BE49-F238E27FC236}">
                    <a16:creationId xmlns:a16="http://schemas.microsoft.com/office/drawing/2014/main" id="{1A1D162F-9BA5-4B15-ADEB-6A321F1CC207}"/>
                  </a:ext>
                </a:extLst>
              </p:cNvPr>
              <p:cNvPicPr/>
              <p:nvPr/>
            </p:nvPicPr>
            <p:blipFill>
              <a:blip r:embed="rId11" cstate="print"/>
              <a:stretch>
                <a:fillRect/>
              </a:stretch>
            </p:blipFill>
            <p:spPr>
              <a:xfrm>
                <a:off x="4215546" y="3526797"/>
                <a:ext cx="85561" cy="83073"/>
              </a:xfrm>
              <a:prstGeom prst="rect">
                <a:avLst/>
              </a:prstGeom>
            </p:spPr>
          </p:pic>
          <p:pic>
            <p:nvPicPr>
              <p:cNvPr id="240" name="object 15">
                <a:extLst>
                  <a:ext uri="{FF2B5EF4-FFF2-40B4-BE49-F238E27FC236}">
                    <a16:creationId xmlns:a16="http://schemas.microsoft.com/office/drawing/2014/main" id="{9155AE44-5EB6-4E7C-AF80-0EA66B22AB63}"/>
                  </a:ext>
                </a:extLst>
              </p:cNvPr>
              <p:cNvPicPr/>
              <p:nvPr/>
            </p:nvPicPr>
            <p:blipFill>
              <a:blip r:embed="rId12" cstate="print"/>
              <a:stretch>
                <a:fillRect/>
              </a:stretch>
            </p:blipFill>
            <p:spPr>
              <a:xfrm>
                <a:off x="4215546" y="3645612"/>
                <a:ext cx="85561" cy="83074"/>
              </a:xfrm>
              <a:prstGeom prst="rect">
                <a:avLst/>
              </a:prstGeom>
            </p:spPr>
          </p:pic>
          <p:pic>
            <p:nvPicPr>
              <p:cNvPr id="241" name="object 16">
                <a:extLst>
                  <a:ext uri="{FF2B5EF4-FFF2-40B4-BE49-F238E27FC236}">
                    <a16:creationId xmlns:a16="http://schemas.microsoft.com/office/drawing/2014/main" id="{9DB07E43-20EB-47B2-AC3F-56DE8769BFB9}"/>
                  </a:ext>
                </a:extLst>
              </p:cNvPr>
              <p:cNvPicPr/>
              <p:nvPr/>
            </p:nvPicPr>
            <p:blipFill>
              <a:blip r:embed="rId11" cstate="print"/>
              <a:stretch>
                <a:fillRect/>
              </a:stretch>
            </p:blipFill>
            <p:spPr>
              <a:xfrm>
                <a:off x="4215546" y="3765393"/>
                <a:ext cx="85561" cy="83074"/>
              </a:xfrm>
              <a:prstGeom prst="rect">
                <a:avLst/>
              </a:prstGeom>
            </p:spPr>
          </p:pic>
          <p:pic>
            <p:nvPicPr>
              <p:cNvPr id="242" name="object 17">
                <a:extLst>
                  <a:ext uri="{FF2B5EF4-FFF2-40B4-BE49-F238E27FC236}">
                    <a16:creationId xmlns:a16="http://schemas.microsoft.com/office/drawing/2014/main" id="{568977D3-B67C-441C-A36C-3E2071BD6EA0}"/>
                  </a:ext>
                </a:extLst>
              </p:cNvPr>
              <p:cNvPicPr/>
              <p:nvPr/>
            </p:nvPicPr>
            <p:blipFill>
              <a:blip r:embed="rId11" cstate="print"/>
              <a:stretch>
                <a:fillRect/>
              </a:stretch>
            </p:blipFill>
            <p:spPr>
              <a:xfrm>
                <a:off x="4215546" y="3884209"/>
                <a:ext cx="85561" cy="83073"/>
              </a:xfrm>
              <a:prstGeom prst="rect">
                <a:avLst/>
              </a:prstGeom>
            </p:spPr>
          </p:pic>
          <p:pic>
            <p:nvPicPr>
              <p:cNvPr id="243" name="object 18">
                <a:extLst>
                  <a:ext uri="{FF2B5EF4-FFF2-40B4-BE49-F238E27FC236}">
                    <a16:creationId xmlns:a16="http://schemas.microsoft.com/office/drawing/2014/main" id="{DED15082-1CED-4A6C-B3F8-BF7023A84596}"/>
                  </a:ext>
                </a:extLst>
              </p:cNvPr>
              <p:cNvPicPr/>
              <p:nvPr/>
            </p:nvPicPr>
            <p:blipFill>
              <a:blip r:embed="rId13" cstate="print"/>
              <a:stretch>
                <a:fillRect/>
              </a:stretch>
            </p:blipFill>
            <p:spPr>
              <a:xfrm>
                <a:off x="4332944" y="3526797"/>
                <a:ext cx="85561" cy="83073"/>
              </a:xfrm>
              <a:prstGeom prst="rect">
                <a:avLst/>
              </a:prstGeom>
            </p:spPr>
          </p:pic>
          <p:pic>
            <p:nvPicPr>
              <p:cNvPr id="244" name="object 19">
                <a:extLst>
                  <a:ext uri="{FF2B5EF4-FFF2-40B4-BE49-F238E27FC236}">
                    <a16:creationId xmlns:a16="http://schemas.microsoft.com/office/drawing/2014/main" id="{EEDF76D2-6AD1-4EF9-9428-5DF2497AFDE5}"/>
                  </a:ext>
                </a:extLst>
              </p:cNvPr>
              <p:cNvPicPr/>
              <p:nvPr/>
            </p:nvPicPr>
            <p:blipFill>
              <a:blip r:embed="rId14" cstate="print"/>
              <a:stretch>
                <a:fillRect/>
              </a:stretch>
            </p:blipFill>
            <p:spPr>
              <a:xfrm>
                <a:off x="4332944" y="3645612"/>
                <a:ext cx="85561" cy="83074"/>
              </a:xfrm>
              <a:prstGeom prst="rect">
                <a:avLst/>
              </a:prstGeom>
            </p:spPr>
          </p:pic>
          <p:pic>
            <p:nvPicPr>
              <p:cNvPr id="245" name="object 20">
                <a:extLst>
                  <a:ext uri="{FF2B5EF4-FFF2-40B4-BE49-F238E27FC236}">
                    <a16:creationId xmlns:a16="http://schemas.microsoft.com/office/drawing/2014/main" id="{2FB112A0-D732-4639-AC38-4899EC90F1C5}"/>
                  </a:ext>
                </a:extLst>
              </p:cNvPr>
              <p:cNvPicPr/>
              <p:nvPr/>
            </p:nvPicPr>
            <p:blipFill>
              <a:blip r:embed="rId13" cstate="print"/>
              <a:stretch>
                <a:fillRect/>
              </a:stretch>
            </p:blipFill>
            <p:spPr>
              <a:xfrm>
                <a:off x="4332944" y="3765393"/>
                <a:ext cx="85561" cy="83074"/>
              </a:xfrm>
              <a:prstGeom prst="rect">
                <a:avLst/>
              </a:prstGeom>
            </p:spPr>
          </p:pic>
          <p:pic>
            <p:nvPicPr>
              <p:cNvPr id="246" name="object 21">
                <a:extLst>
                  <a:ext uri="{FF2B5EF4-FFF2-40B4-BE49-F238E27FC236}">
                    <a16:creationId xmlns:a16="http://schemas.microsoft.com/office/drawing/2014/main" id="{CBD200E3-BF20-4EE9-86BD-72D2873E8FF0}"/>
                  </a:ext>
                </a:extLst>
              </p:cNvPr>
              <p:cNvPicPr/>
              <p:nvPr/>
            </p:nvPicPr>
            <p:blipFill>
              <a:blip r:embed="rId15" cstate="print"/>
              <a:stretch>
                <a:fillRect/>
              </a:stretch>
            </p:blipFill>
            <p:spPr>
              <a:xfrm>
                <a:off x="4449347" y="3645612"/>
                <a:ext cx="68896" cy="83074"/>
              </a:xfrm>
              <a:prstGeom prst="rect">
                <a:avLst/>
              </a:prstGeom>
            </p:spPr>
          </p:pic>
        </p:grpSp>
        <p:grpSp>
          <p:nvGrpSpPr>
            <p:cNvPr id="213" name="object 23">
              <a:extLst>
                <a:ext uri="{FF2B5EF4-FFF2-40B4-BE49-F238E27FC236}">
                  <a16:creationId xmlns:a16="http://schemas.microsoft.com/office/drawing/2014/main" id="{55471DCE-8654-4F59-8093-2AA448939255}"/>
                </a:ext>
              </a:extLst>
            </p:cNvPr>
            <p:cNvGrpSpPr/>
            <p:nvPr/>
          </p:nvGrpSpPr>
          <p:grpSpPr>
            <a:xfrm>
              <a:off x="5896255" y="3095524"/>
              <a:ext cx="314325" cy="591503"/>
              <a:chOff x="7861673" y="3289166"/>
              <a:chExt cx="419100" cy="788670"/>
            </a:xfrm>
          </p:grpSpPr>
          <p:pic>
            <p:nvPicPr>
              <p:cNvPr id="214" name="object 24">
                <a:extLst>
                  <a:ext uri="{FF2B5EF4-FFF2-40B4-BE49-F238E27FC236}">
                    <a16:creationId xmlns:a16="http://schemas.microsoft.com/office/drawing/2014/main" id="{23DB5480-DAA1-4813-8E17-F9FA0DACBB9B}"/>
                  </a:ext>
                </a:extLst>
              </p:cNvPr>
              <p:cNvPicPr/>
              <p:nvPr/>
            </p:nvPicPr>
            <p:blipFill>
              <a:blip r:embed="rId16" cstate="print"/>
              <a:stretch>
                <a:fillRect/>
              </a:stretch>
            </p:blipFill>
            <p:spPr>
              <a:xfrm>
                <a:off x="7861673" y="3289166"/>
                <a:ext cx="85561" cy="82108"/>
              </a:xfrm>
              <a:prstGeom prst="rect">
                <a:avLst/>
              </a:prstGeom>
            </p:spPr>
          </p:pic>
          <p:pic>
            <p:nvPicPr>
              <p:cNvPr id="215" name="object 25">
                <a:extLst>
                  <a:ext uri="{FF2B5EF4-FFF2-40B4-BE49-F238E27FC236}">
                    <a16:creationId xmlns:a16="http://schemas.microsoft.com/office/drawing/2014/main" id="{64473B3C-CD96-48CB-81E2-14B7F461D43D}"/>
                  </a:ext>
                </a:extLst>
              </p:cNvPr>
              <p:cNvPicPr/>
              <p:nvPr/>
            </p:nvPicPr>
            <p:blipFill>
              <a:blip r:embed="rId17" cstate="print"/>
              <a:stretch>
                <a:fillRect/>
              </a:stretch>
            </p:blipFill>
            <p:spPr>
              <a:xfrm>
                <a:off x="7861673" y="3407981"/>
                <a:ext cx="85561" cy="83074"/>
              </a:xfrm>
              <a:prstGeom prst="rect">
                <a:avLst/>
              </a:prstGeom>
            </p:spPr>
          </p:pic>
          <p:pic>
            <p:nvPicPr>
              <p:cNvPr id="216" name="object 26">
                <a:extLst>
                  <a:ext uri="{FF2B5EF4-FFF2-40B4-BE49-F238E27FC236}">
                    <a16:creationId xmlns:a16="http://schemas.microsoft.com/office/drawing/2014/main" id="{2B8D45EC-1745-44FC-B758-33398B0865FE}"/>
                  </a:ext>
                </a:extLst>
              </p:cNvPr>
              <p:cNvPicPr/>
              <p:nvPr/>
            </p:nvPicPr>
            <p:blipFill>
              <a:blip r:embed="rId17" cstate="print"/>
              <a:stretch>
                <a:fillRect/>
              </a:stretch>
            </p:blipFill>
            <p:spPr>
              <a:xfrm>
                <a:off x="7861673" y="3526797"/>
                <a:ext cx="85561" cy="83073"/>
              </a:xfrm>
              <a:prstGeom prst="rect">
                <a:avLst/>
              </a:prstGeom>
            </p:spPr>
          </p:pic>
          <p:pic>
            <p:nvPicPr>
              <p:cNvPr id="217" name="object 27">
                <a:extLst>
                  <a:ext uri="{FF2B5EF4-FFF2-40B4-BE49-F238E27FC236}">
                    <a16:creationId xmlns:a16="http://schemas.microsoft.com/office/drawing/2014/main" id="{8A4B186D-4BCF-4F56-AA04-038AACF13D03}"/>
                  </a:ext>
                </a:extLst>
              </p:cNvPr>
              <p:cNvPicPr/>
              <p:nvPr/>
            </p:nvPicPr>
            <p:blipFill>
              <a:blip r:embed="rId18" cstate="print"/>
              <a:stretch>
                <a:fillRect/>
              </a:stretch>
            </p:blipFill>
            <p:spPr>
              <a:xfrm>
                <a:off x="7861673" y="3645612"/>
                <a:ext cx="85561" cy="83074"/>
              </a:xfrm>
              <a:prstGeom prst="rect">
                <a:avLst/>
              </a:prstGeom>
            </p:spPr>
          </p:pic>
          <p:pic>
            <p:nvPicPr>
              <p:cNvPr id="218" name="object 28">
                <a:extLst>
                  <a:ext uri="{FF2B5EF4-FFF2-40B4-BE49-F238E27FC236}">
                    <a16:creationId xmlns:a16="http://schemas.microsoft.com/office/drawing/2014/main" id="{9ED165A3-7C89-4F5C-9A52-CA4299D52378}"/>
                  </a:ext>
                </a:extLst>
              </p:cNvPr>
              <p:cNvPicPr/>
              <p:nvPr/>
            </p:nvPicPr>
            <p:blipFill>
              <a:blip r:embed="rId17" cstate="print"/>
              <a:stretch>
                <a:fillRect/>
              </a:stretch>
            </p:blipFill>
            <p:spPr>
              <a:xfrm>
                <a:off x="7861673" y="3765393"/>
                <a:ext cx="85561" cy="83074"/>
              </a:xfrm>
              <a:prstGeom prst="rect">
                <a:avLst/>
              </a:prstGeom>
            </p:spPr>
          </p:pic>
          <p:pic>
            <p:nvPicPr>
              <p:cNvPr id="219" name="object 29">
                <a:extLst>
                  <a:ext uri="{FF2B5EF4-FFF2-40B4-BE49-F238E27FC236}">
                    <a16:creationId xmlns:a16="http://schemas.microsoft.com/office/drawing/2014/main" id="{C69948DD-D97F-4653-BAD9-25CCF507CC28}"/>
                  </a:ext>
                </a:extLst>
              </p:cNvPr>
              <p:cNvPicPr/>
              <p:nvPr/>
            </p:nvPicPr>
            <p:blipFill>
              <a:blip r:embed="rId17" cstate="print"/>
              <a:stretch>
                <a:fillRect/>
              </a:stretch>
            </p:blipFill>
            <p:spPr>
              <a:xfrm>
                <a:off x="7861673" y="3884209"/>
                <a:ext cx="85561" cy="83073"/>
              </a:xfrm>
              <a:prstGeom prst="rect">
                <a:avLst/>
              </a:prstGeom>
            </p:spPr>
          </p:pic>
          <p:pic>
            <p:nvPicPr>
              <p:cNvPr id="220" name="object 30">
                <a:extLst>
                  <a:ext uri="{FF2B5EF4-FFF2-40B4-BE49-F238E27FC236}">
                    <a16:creationId xmlns:a16="http://schemas.microsoft.com/office/drawing/2014/main" id="{4AFA3B95-6990-4D9D-8DAE-51C4E85E9B4E}"/>
                  </a:ext>
                </a:extLst>
              </p:cNvPr>
              <p:cNvPicPr/>
              <p:nvPr/>
            </p:nvPicPr>
            <p:blipFill>
              <a:blip r:embed="rId19" cstate="print"/>
              <a:stretch>
                <a:fillRect/>
              </a:stretch>
            </p:blipFill>
            <p:spPr>
              <a:xfrm>
                <a:off x="7861673" y="4003024"/>
                <a:ext cx="85561" cy="74507"/>
              </a:xfrm>
              <a:prstGeom prst="rect">
                <a:avLst/>
              </a:prstGeom>
            </p:spPr>
          </p:pic>
          <p:pic>
            <p:nvPicPr>
              <p:cNvPr id="221" name="object 31">
                <a:extLst>
                  <a:ext uri="{FF2B5EF4-FFF2-40B4-BE49-F238E27FC236}">
                    <a16:creationId xmlns:a16="http://schemas.microsoft.com/office/drawing/2014/main" id="{E749D84D-10E5-4118-9398-D2E3E3FCF129}"/>
                  </a:ext>
                </a:extLst>
              </p:cNvPr>
              <p:cNvPicPr/>
              <p:nvPr/>
            </p:nvPicPr>
            <p:blipFill>
              <a:blip r:embed="rId20" cstate="print"/>
              <a:stretch>
                <a:fillRect/>
              </a:stretch>
            </p:blipFill>
            <p:spPr>
              <a:xfrm>
                <a:off x="7978076" y="3407981"/>
                <a:ext cx="85561" cy="83074"/>
              </a:xfrm>
              <a:prstGeom prst="rect">
                <a:avLst/>
              </a:prstGeom>
            </p:spPr>
          </p:pic>
          <p:pic>
            <p:nvPicPr>
              <p:cNvPr id="222" name="object 32">
                <a:extLst>
                  <a:ext uri="{FF2B5EF4-FFF2-40B4-BE49-F238E27FC236}">
                    <a16:creationId xmlns:a16="http://schemas.microsoft.com/office/drawing/2014/main" id="{39F8611E-17EC-4907-B151-7DC4108D85DC}"/>
                  </a:ext>
                </a:extLst>
              </p:cNvPr>
              <p:cNvPicPr/>
              <p:nvPr/>
            </p:nvPicPr>
            <p:blipFill>
              <a:blip r:embed="rId20" cstate="print"/>
              <a:stretch>
                <a:fillRect/>
              </a:stretch>
            </p:blipFill>
            <p:spPr>
              <a:xfrm>
                <a:off x="7978076" y="3526797"/>
                <a:ext cx="85561" cy="83073"/>
              </a:xfrm>
              <a:prstGeom prst="rect">
                <a:avLst/>
              </a:prstGeom>
            </p:spPr>
          </p:pic>
          <p:pic>
            <p:nvPicPr>
              <p:cNvPr id="223" name="object 33">
                <a:extLst>
                  <a:ext uri="{FF2B5EF4-FFF2-40B4-BE49-F238E27FC236}">
                    <a16:creationId xmlns:a16="http://schemas.microsoft.com/office/drawing/2014/main" id="{ED1DED28-B1F7-4149-837F-34360C4C5D17}"/>
                  </a:ext>
                </a:extLst>
              </p:cNvPr>
              <p:cNvPicPr/>
              <p:nvPr/>
            </p:nvPicPr>
            <p:blipFill>
              <a:blip r:embed="rId21" cstate="print"/>
              <a:stretch>
                <a:fillRect/>
              </a:stretch>
            </p:blipFill>
            <p:spPr>
              <a:xfrm>
                <a:off x="7978076" y="3645612"/>
                <a:ext cx="85561" cy="83074"/>
              </a:xfrm>
              <a:prstGeom prst="rect">
                <a:avLst/>
              </a:prstGeom>
            </p:spPr>
          </p:pic>
          <p:pic>
            <p:nvPicPr>
              <p:cNvPr id="224" name="object 34">
                <a:extLst>
                  <a:ext uri="{FF2B5EF4-FFF2-40B4-BE49-F238E27FC236}">
                    <a16:creationId xmlns:a16="http://schemas.microsoft.com/office/drawing/2014/main" id="{1CC802C8-E72A-499C-A36D-0EEADDFD0429}"/>
                  </a:ext>
                </a:extLst>
              </p:cNvPr>
              <p:cNvPicPr/>
              <p:nvPr/>
            </p:nvPicPr>
            <p:blipFill>
              <a:blip r:embed="rId20" cstate="print"/>
              <a:stretch>
                <a:fillRect/>
              </a:stretch>
            </p:blipFill>
            <p:spPr>
              <a:xfrm>
                <a:off x="7978076" y="3765393"/>
                <a:ext cx="85561" cy="83074"/>
              </a:xfrm>
              <a:prstGeom prst="rect">
                <a:avLst/>
              </a:prstGeom>
            </p:spPr>
          </p:pic>
          <p:pic>
            <p:nvPicPr>
              <p:cNvPr id="225" name="object 35">
                <a:extLst>
                  <a:ext uri="{FF2B5EF4-FFF2-40B4-BE49-F238E27FC236}">
                    <a16:creationId xmlns:a16="http://schemas.microsoft.com/office/drawing/2014/main" id="{1F4B9278-9F87-41AF-B4EF-5E1DC1131869}"/>
                  </a:ext>
                </a:extLst>
              </p:cNvPr>
              <p:cNvPicPr/>
              <p:nvPr/>
            </p:nvPicPr>
            <p:blipFill>
              <a:blip r:embed="rId20" cstate="print"/>
              <a:stretch>
                <a:fillRect/>
              </a:stretch>
            </p:blipFill>
            <p:spPr>
              <a:xfrm>
                <a:off x="7978076" y="3884209"/>
                <a:ext cx="85561" cy="83073"/>
              </a:xfrm>
              <a:prstGeom prst="rect">
                <a:avLst/>
              </a:prstGeom>
            </p:spPr>
          </p:pic>
          <p:pic>
            <p:nvPicPr>
              <p:cNvPr id="226" name="object 36">
                <a:extLst>
                  <a:ext uri="{FF2B5EF4-FFF2-40B4-BE49-F238E27FC236}">
                    <a16:creationId xmlns:a16="http://schemas.microsoft.com/office/drawing/2014/main" id="{21C12150-17BA-46B8-962A-86A40139CB0E}"/>
                  </a:ext>
                </a:extLst>
              </p:cNvPr>
              <p:cNvPicPr/>
              <p:nvPr/>
            </p:nvPicPr>
            <p:blipFill>
              <a:blip r:embed="rId13" cstate="print"/>
              <a:stretch>
                <a:fillRect/>
              </a:stretch>
            </p:blipFill>
            <p:spPr>
              <a:xfrm>
                <a:off x="8095475" y="3526797"/>
                <a:ext cx="85561" cy="83073"/>
              </a:xfrm>
              <a:prstGeom prst="rect">
                <a:avLst/>
              </a:prstGeom>
            </p:spPr>
          </p:pic>
          <p:pic>
            <p:nvPicPr>
              <p:cNvPr id="227" name="object 37">
                <a:extLst>
                  <a:ext uri="{FF2B5EF4-FFF2-40B4-BE49-F238E27FC236}">
                    <a16:creationId xmlns:a16="http://schemas.microsoft.com/office/drawing/2014/main" id="{292F1735-80B6-4A51-95CE-423ACB07CE94}"/>
                  </a:ext>
                </a:extLst>
              </p:cNvPr>
              <p:cNvPicPr/>
              <p:nvPr/>
            </p:nvPicPr>
            <p:blipFill>
              <a:blip r:embed="rId14" cstate="print"/>
              <a:stretch>
                <a:fillRect/>
              </a:stretch>
            </p:blipFill>
            <p:spPr>
              <a:xfrm>
                <a:off x="8095475" y="3645612"/>
                <a:ext cx="85561" cy="83074"/>
              </a:xfrm>
              <a:prstGeom prst="rect">
                <a:avLst/>
              </a:prstGeom>
            </p:spPr>
          </p:pic>
          <p:pic>
            <p:nvPicPr>
              <p:cNvPr id="228" name="object 38">
                <a:extLst>
                  <a:ext uri="{FF2B5EF4-FFF2-40B4-BE49-F238E27FC236}">
                    <a16:creationId xmlns:a16="http://schemas.microsoft.com/office/drawing/2014/main" id="{929E4199-5E8C-45D5-8355-8749FD6EB406}"/>
                  </a:ext>
                </a:extLst>
              </p:cNvPr>
              <p:cNvPicPr/>
              <p:nvPr/>
            </p:nvPicPr>
            <p:blipFill>
              <a:blip r:embed="rId13" cstate="print"/>
              <a:stretch>
                <a:fillRect/>
              </a:stretch>
            </p:blipFill>
            <p:spPr>
              <a:xfrm>
                <a:off x="8095475" y="3765393"/>
                <a:ext cx="85561" cy="83074"/>
              </a:xfrm>
              <a:prstGeom prst="rect">
                <a:avLst/>
              </a:prstGeom>
            </p:spPr>
          </p:pic>
          <p:pic>
            <p:nvPicPr>
              <p:cNvPr id="229" name="object 39">
                <a:extLst>
                  <a:ext uri="{FF2B5EF4-FFF2-40B4-BE49-F238E27FC236}">
                    <a16:creationId xmlns:a16="http://schemas.microsoft.com/office/drawing/2014/main" id="{4E1961E2-7805-494A-AD81-FC52B1ACB839}"/>
                  </a:ext>
                </a:extLst>
              </p:cNvPr>
              <p:cNvPicPr/>
              <p:nvPr/>
            </p:nvPicPr>
            <p:blipFill>
              <a:blip r:embed="rId15" cstate="print"/>
              <a:stretch>
                <a:fillRect/>
              </a:stretch>
            </p:blipFill>
            <p:spPr>
              <a:xfrm>
                <a:off x="8211878" y="3645612"/>
                <a:ext cx="68894" cy="83074"/>
              </a:xfrm>
              <a:prstGeom prst="rect">
                <a:avLst/>
              </a:prstGeom>
            </p:spPr>
          </p:pic>
        </p:grpSp>
      </p:grpSp>
      <p:pic>
        <p:nvPicPr>
          <p:cNvPr id="247" name="object 3">
            <a:extLst>
              <a:ext uri="{FF2B5EF4-FFF2-40B4-BE49-F238E27FC236}">
                <a16:creationId xmlns:a16="http://schemas.microsoft.com/office/drawing/2014/main" id="{42FEB4E0-E890-4E07-A5F0-A53C5814C7A4}"/>
              </a:ext>
            </a:extLst>
          </p:cNvPr>
          <p:cNvPicPr>
            <a:picLocks/>
          </p:cNvPicPr>
          <p:nvPr/>
        </p:nvPicPr>
        <p:blipFill>
          <a:blip r:embed="rId22" cstate="print"/>
          <a:stretch>
            <a:fillRect/>
          </a:stretch>
        </p:blipFill>
        <p:spPr>
          <a:xfrm>
            <a:off x="8743604" y="3820082"/>
            <a:ext cx="1447165" cy="2071462"/>
          </a:xfrm>
          <a:prstGeom prst="rect">
            <a:avLst/>
          </a:prstGeom>
        </p:spPr>
      </p:pic>
      <p:pic>
        <p:nvPicPr>
          <p:cNvPr id="248" name="object 2">
            <a:extLst>
              <a:ext uri="{FF2B5EF4-FFF2-40B4-BE49-F238E27FC236}">
                <a16:creationId xmlns:a16="http://schemas.microsoft.com/office/drawing/2014/main" id="{4F9E8B9F-809E-4F22-A259-B5A64BF19DDD}"/>
              </a:ext>
            </a:extLst>
          </p:cNvPr>
          <p:cNvPicPr/>
          <p:nvPr/>
        </p:nvPicPr>
        <p:blipFill>
          <a:blip r:embed="rId23" cstate="print"/>
          <a:stretch>
            <a:fillRect/>
          </a:stretch>
        </p:blipFill>
        <p:spPr>
          <a:xfrm>
            <a:off x="10043706" y="3835397"/>
            <a:ext cx="1578939" cy="2056146"/>
          </a:xfrm>
          <a:prstGeom prst="rect">
            <a:avLst/>
          </a:prstGeom>
        </p:spPr>
      </p:pic>
      <p:sp>
        <p:nvSpPr>
          <p:cNvPr id="249" name="TextBox 248">
            <a:extLst>
              <a:ext uri="{FF2B5EF4-FFF2-40B4-BE49-F238E27FC236}">
                <a16:creationId xmlns:a16="http://schemas.microsoft.com/office/drawing/2014/main" id="{13E78D0D-911F-4122-B15D-AB2F725E215F}"/>
              </a:ext>
            </a:extLst>
          </p:cNvPr>
          <p:cNvSpPr txBox="1"/>
          <p:nvPr/>
        </p:nvSpPr>
        <p:spPr>
          <a:xfrm>
            <a:off x="1519151" y="4581979"/>
            <a:ext cx="4091296" cy="1020216"/>
          </a:xfrm>
          <a:prstGeom prst="rect">
            <a:avLst/>
          </a:prstGeom>
          <a:noFill/>
        </p:spPr>
        <p:txBody>
          <a:bodyPr wrap="square">
            <a:spAutoFit/>
          </a:bodyPr>
          <a:lstStyle/>
          <a:p>
            <a:pPr>
              <a:lnSpc>
                <a:spcPct val="150000"/>
              </a:lnSpc>
            </a:pPr>
            <a:r>
              <a:rPr lang="en-US" sz="1400" b="1" dirty="0">
                <a:solidFill>
                  <a:schemeClr val="bg1"/>
                </a:solidFill>
                <a:latin typeface="Century Gothic" panose="020B0502020202020204" pitchFamily="34" charset="0"/>
              </a:rPr>
              <a:t>Contributors can "support" and "challenge" stories and earn a higher Integrity  Score</a:t>
            </a:r>
          </a:p>
          <a:p>
            <a:pPr>
              <a:lnSpc>
                <a:spcPct val="150000"/>
              </a:lnSpc>
            </a:pPr>
            <a:r>
              <a:rPr lang="en-US" sz="1400" b="1" dirty="0">
                <a:solidFill>
                  <a:schemeClr val="bg1"/>
                </a:solidFill>
                <a:latin typeface="Century Gothic" panose="020B0502020202020204" pitchFamily="34" charset="0"/>
              </a:rPr>
              <a:t>Challenges to a story are reviewed by SME</a:t>
            </a:r>
          </a:p>
        </p:txBody>
      </p:sp>
      <p:sp>
        <p:nvSpPr>
          <p:cNvPr id="250" name="TextBox 249">
            <a:extLst>
              <a:ext uri="{FF2B5EF4-FFF2-40B4-BE49-F238E27FC236}">
                <a16:creationId xmlns:a16="http://schemas.microsoft.com/office/drawing/2014/main" id="{29BE130E-CC3E-44F9-B7D6-1D80364A0F8E}"/>
              </a:ext>
            </a:extLst>
          </p:cNvPr>
          <p:cNvSpPr txBox="1"/>
          <p:nvPr/>
        </p:nvSpPr>
        <p:spPr>
          <a:xfrm>
            <a:off x="2057567" y="352715"/>
            <a:ext cx="8076865" cy="984885"/>
          </a:xfrm>
          <a:prstGeom prst="rect">
            <a:avLst/>
          </a:prstGeom>
          <a:noFill/>
        </p:spPr>
        <p:txBody>
          <a:bodyPr wrap="square" lIns="0" tIns="0" rIns="0" bIns="0" rtlCol="0">
            <a:spAutoFit/>
          </a:bodyPr>
          <a:lstStyle/>
          <a:p>
            <a:pPr algn="ctr"/>
            <a:r>
              <a:rPr lang="en-US" sz="3200" b="1" dirty="0">
                <a:solidFill>
                  <a:schemeClr val="bg1"/>
                </a:solidFill>
                <a:latin typeface="Century Gothic" panose="020B0502020202020204" pitchFamily="34" charset="0"/>
                <a:cs typeface="Arial" panose="020B0604020202020204" pitchFamily="34" charset="0"/>
              </a:rPr>
              <a:t>1,2,3 AND YOUR CONTENT IS PUBLISHED: SIMPLE!!</a:t>
            </a:r>
          </a:p>
        </p:txBody>
      </p:sp>
      <p:sp>
        <p:nvSpPr>
          <p:cNvPr id="251" name="TextBox 250">
            <a:extLst>
              <a:ext uri="{FF2B5EF4-FFF2-40B4-BE49-F238E27FC236}">
                <a16:creationId xmlns:a16="http://schemas.microsoft.com/office/drawing/2014/main" id="{DC09A4CF-499E-47B2-8401-9F15C4EDD143}"/>
              </a:ext>
            </a:extLst>
          </p:cNvPr>
          <p:cNvSpPr txBox="1"/>
          <p:nvPr/>
        </p:nvSpPr>
        <p:spPr>
          <a:xfrm>
            <a:off x="3752694" y="3175086"/>
            <a:ext cx="917239" cy="338554"/>
          </a:xfrm>
          <a:prstGeom prst="rect">
            <a:avLst/>
          </a:prstGeom>
          <a:noFill/>
        </p:spPr>
        <p:txBody>
          <a:bodyPr wrap="none" rtlCol="0">
            <a:spAutoFit/>
          </a:bodyPr>
          <a:lstStyle/>
          <a:p>
            <a:r>
              <a:rPr lang="en-US" sz="1600" b="1" dirty="0">
                <a:solidFill>
                  <a:schemeClr val="bg1"/>
                </a:solidFill>
                <a:latin typeface="Century Gothic" panose="020B0502020202020204" pitchFamily="34" charset="0"/>
              </a:rPr>
              <a:t>CREATE</a:t>
            </a:r>
          </a:p>
        </p:txBody>
      </p:sp>
    </p:spTree>
    <p:extLst>
      <p:ext uri="{BB962C8B-B14F-4D97-AF65-F5344CB8AC3E}">
        <p14:creationId xmlns:p14="http://schemas.microsoft.com/office/powerpoint/2010/main" val="3304811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500"/>
                                        <p:tgtEl>
                                          <p:spTgt spid="158"/>
                                        </p:tgtEl>
                                      </p:cBhvr>
                                    </p:animEffect>
                                  </p:childTnLst>
                                </p:cTn>
                              </p:par>
                              <p:par>
                                <p:cTn id="8" presetID="64" presetClass="path" presetSubtype="0" accel="50000" decel="50000" fill="hold" nodeType="withEffect">
                                  <p:stCondLst>
                                    <p:cond delay="3000"/>
                                  </p:stCondLst>
                                  <p:childTnLst>
                                    <p:animMotion origin="layout" path="M 3.33333E-6 0.11991 L 3.33333E-6 3.33333E-6 " pathEditMode="relative" rAng="0" ptsTypes="AA">
                                      <p:cBhvr>
                                        <p:cTn id="9" dur="1500" fill="hold"/>
                                        <p:tgtEl>
                                          <p:spTgt spid="158"/>
                                        </p:tgtEl>
                                        <p:attrNameLst>
                                          <p:attrName>ppt_x</p:attrName>
                                          <p:attrName>ppt_y</p:attrName>
                                        </p:attrNameLst>
                                      </p:cBhvr>
                                      <p:rCtr x="0" y="-5810"/>
                                    </p:animMotion>
                                  </p:childTnLst>
                                </p:cTn>
                              </p:par>
                              <p:par>
                                <p:cTn id="10" presetID="10" presetClass="entr" presetSubtype="0" fill="hold" nodeType="withEffect">
                                  <p:stCondLst>
                                    <p:cond delay="350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1500"/>
                                        <p:tgtEl>
                                          <p:spTgt spid="121"/>
                                        </p:tgtEl>
                                      </p:cBhvr>
                                    </p:animEffect>
                                  </p:childTnLst>
                                </p:cTn>
                              </p:par>
                              <p:par>
                                <p:cTn id="13" presetID="64" presetClass="path" presetSubtype="0" accel="50000" decel="50000" fill="hold" nodeType="withEffect">
                                  <p:stCondLst>
                                    <p:cond delay="3500"/>
                                  </p:stCondLst>
                                  <p:childTnLst>
                                    <p:animMotion origin="layout" path="M 3.33333E-6 0.11991 L 3.33333E-6 3.33333E-6 " pathEditMode="relative" rAng="0" ptsTypes="AA">
                                      <p:cBhvr>
                                        <p:cTn id="14" dur="1500" fill="hold"/>
                                        <p:tgtEl>
                                          <p:spTgt spid="121"/>
                                        </p:tgtEl>
                                        <p:attrNameLst>
                                          <p:attrName>ppt_x</p:attrName>
                                          <p:attrName>ppt_y</p:attrName>
                                        </p:attrNameLst>
                                      </p:cBhvr>
                                      <p:rCtr x="0" y="-5810"/>
                                    </p:animMotion>
                                  </p:childTnLst>
                                </p:cTn>
                              </p:par>
                              <p:par>
                                <p:cTn id="15" presetID="10" presetClass="entr" presetSubtype="0" fill="hold" nodeType="withEffect">
                                  <p:stCondLst>
                                    <p:cond delay="325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1500"/>
                                        <p:tgtEl>
                                          <p:spTgt spid="126"/>
                                        </p:tgtEl>
                                      </p:cBhvr>
                                    </p:animEffect>
                                  </p:childTnLst>
                                </p:cTn>
                              </p:par>
                              <p:par>
                                <p:cTn id="18" presetID="64" presetClass="path" presetSubtype="0" accel="50000" decel="50000" fill="hold" nodeType="withEffect">
                                  <p:stCondLst>
                                    <p:cond delay="3250"/>
                                  </p:stCondLst>
                                  <p:childTnLst>
                                    <p:animMotion origin="layout" path="M 3.33333E-6 0.11991 L 3.33333E-6 3.33333E-6 " pathEditMode="relative" rAng="0" ptsTypes="AA">
                                      <p:cBhvr>
                                        <p:cTn id="19" dur="1500" fill="hold"/>
                                        <p:tgtEl>
                                          <p:spTgt spid="126"/>
                                        </p:tgtEl>
                                        <p:attrNameLst>
                                          <p:attrName>ppt_x</p:attrName>
                                          <p:attrName>ppt_y</p:attrName>
                                        </p:attrNameLst>
                                      </p:cBhvr>
                                      <p:rCtr x="0" y="-5810"/>
                                    </p:animMotion>
                                  </p:childTnLst>
                                </p:cTn>
                              </p:par>
                              <p:par>
                                <p:cTn id="20" presetID="10" presetClass="entr" presetSubtype="0" fill="hold" nodeType="withEffect">
                                  <p:stCondLst>
                                    <p:cond delay="3500"/>
                                  </p:stCondLst>
                                  <p:childTnLst>
                                    <p:set>
                                      <p:cBhvr>
                                        <p:cTn id="21" dur="1" fill="hold">
                                          <p:stCondLst>
                                            <p:cond delay="0"/>
                                          </p:stCondLst>
                                        </p:cTn>
                                        <p:tgtEl>
                                          <p:spTgt spid="135"/>
                                        </p:tgtEl>
                                        <p:attrNameLst>
                                          <p:attrName>style.visibility</p:attrName>
                                        </p:attrNameLst>
                                      </p:cBhvr>
                                      <p:to>
                                        <p:strVal val="visible"/>
                                      </p:to>
                                    </p:set>
                                    <p:animEffect transition="in" filter="fade">
                                      <p:cBhvr>
                                        <p:cTn id="22" dur="1500"/>
                                        <p:tgtEl>
                                          <p:spTgt spid="135"/>
                                        </p:tgtEl>
                                      </p:cBhvr>
                                    </p:animEffect>
                                  </p:childTnLst>
                                </p:cTn>
                              </p:par>
                              <p:par>
                                <p:cTn id="23" presetID="64" presetClass="path" presetSubtype="0" accel="50000" decel="50000" fill="hold" nodeType="withEffect">
                                  <p:stCondLst>
                                    <p:cond delay="3500"/>
                                  </p:stCondLst>
                                  <p:childTnLst>
                                    <p:animMotion origin="layout" path="M 3.33333E-6 0.11991 L 3.33333E-6 3.33333E-6 " pathEditMode="relative" rAng="0" ptsTypes="AA">
                                      <p:cBhvr>
                                        <p:cTn id="24" dur="1500" fill="hold"/>
                                        <p:tgtEl>
                                          <p:spTgt spid="135"/>
                                        </p:tgtEl>
                                        <p:attrNameLst>
                                          <p:attrName>ppt_x</p:attrName>
                                          <p:attrName>ppt_y</p:attrName>
                                        </p:attrNameLst>
                                      </p:cBhvr>
                                      <p:rCtr x="0" y="-5810"/>
                                    </p:animMotion>
                                  </p:childTnLst>
                                </p:cTn>
                              </p:par>
                              <p:par>
                                <p:cTn id="25" presetID="42" presetClass="entr" presetSubtype="0" fill="hold" nodeType="withEffect">
                                  <p:stCondLst>
                                    <p:cond delay="200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2500"/>
                                        <p:tgtEl>
                                          <p:spTgt spid="117"/>
                                        </p:tgtEl>
                                      </p:cBhvr>
                                    </p:animEffect>
                                    <p:anim calcmode="lin" valueType="num">
                                      <p:cBhvr>
                                        <p:cTn id="28" dur="2500" fill="hold"/>
                                        <p:tgtEl>
                                          <p:spTgt spid="117"/>
                                        </p:tgtEl>
                                        <p:attrNameLst>
                                          <p:attrName>ppt_x</p:attrName>
                                        </p:attrNameLst>
                                      </p:cBhvr>
                                      <p:tavLst>
                                        <p:tav tm="0">
                                          <p:val>
                                            <p:strVal val="#ppt_x"/>
                                          </p:val>
                                        </p:tav>
                                        <p:tav tm="100000">
                                          <p:val>
                                            <p:strVal val="#ppt_x"/>
                                          </p:val>
                                        </p:tav>
                                      </p:tavLst>
                                    </p:anim>
                                    <p:anim calcmode="lin" valueType="num">
                                      <p:cBhvr>
                                        <p:cTn id="29" dur="2500" fill="hold"/>
                                        <p:tgtEl>
                                          <p:spTgt spid="1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0"/>
                                  </p:stCondLst>
                                  <p:childTnLst>
                                    <p:set>
                                      <p:cBhvr>
                                        <p:cTn id="31" dur="1" fill="hold">
                                          <p:stCondLst>
                                            <p:cond delay="0"/>
                                          </p:stCondLst>
                                        </p:cTn>
                                        <p:tgtEl>
                                          <p:spTgt spid="251"/>
                                        </p:tgtEl>
                                        <p:attrNameLst>
                                          <p:attrName>style.visibility</p:attrName>
                                        </p:attrNameLst>
                                      </p:cBhvr>
                                      <p:to>
                                        <p:strVal val="visible"/>
                                      </p:to>
                                    </p:set>
                                    <p:animEffect transition="in" filter="fade">
                                      <p:cBhvr>
                                        <p:cTn id="32" dur="1000"/>
                                        <p:tgtEl>
                                          <p:spTgt spid="251"/>
                                        </p:tgtEl>
                                      </p:cBhvr>
                                    </p:animEffect>
                                    <p:anim calcmode="lin" valueType="num">
                                      <p:cBhvr>
                                        <p:cTn id="33" dur="1000" fill="hold"/>
                                        <p:tgtEl>
                                          <p:spTgt spid="251"/>
                                        </p:tgtEl>
                                        <p:attrNameLst>
                                          <p:attrName>ppt_x</p:attrName>
                                        </p:attrNameLst>
                                      </p:cBhvr>
                                      <p:tavLst>
                                        <p:tav tm="0">
                                          <p:val>
                                            <p:strVal val="#ppt_x"/>
                                          </p:val>
                                        </p:tav>
                                        <p:tav tm="100000">
                                          <p:val>
                                            <p:strVal val="#ppt_x"/>
                                          </p:val>
                                        </p:tav>
                                      </p:tavLst>
                                    </p:anim>
                                    <p:anim calcmode="lin" valueType="num">
                                      <p:cBhvr>
                                        <p:cTn id="34" dur="1000" fill="hold"/>
                                        <p:tgtEl>
                                          <p:spTgt spid="25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0"/>
                                  </p:stCondLst>
                                  <p:childTnLst>
                                    <p:set>
                                      <p:cBhvr>
                                        <p:cTn id="36" dur="1" fill="hold">
                                          <p:stCondLst>
                                            <p:cond delay="0"/>
                                          </p:stCondLst>
                                        </p:cTn>
                                        <p:tgtEl>
                                          <p:spTgt spid="203"/>
                                        </p:tgtEl>
                                        <p:attrNameLst>
                                          <p:attrName>style.visibility</p:attrName>
                                        </p:attrNameLst>
                                      </p:cBhvr>
                                      <p:to>
                                        <p:strVal val="visible"/>
                                      </p:to>
                                    </p:set>
                                    <p:animEffect transition="in" filter="fade">
                                      <p:cBhvr>
                                        <p:cTn id="37" dur="1000"/>
                                        <p:tgtEl>
                                          <p:spTgt spid="203"/>
                                        </p:tgtEl>
                                      </p:cBhvr>
                                    </p:animEffect>
                                    <p:anim calcmode="lin" valueType="num">
                                      <p:cBhvr>
                                        <p:cTn id="38" dur="1000" fill="hold"/>
                                        <p:tgtEl>
                                          <p:spTgt spid="203"/>
                                        </p:tgtEl>
                                        <p:attrNameLst>
                                          <p:attrName>ppt_x</p:attrName>
                                        </p:attrNameLst>
                                      </p:cBhvr>
                                      <p:tavLst>
                                        <p:tav tm="0">
                                          <p:val>
                                            <p:strVal val="#ppt_x"/>
                                          </p:val>
                                        </p:tav>
                                        <p:tav tm="100000">
                                          <p:val>
                                            <p:strVal val="#ppt_x"/>
                                          </p:val>
                                        </p:tav>
                                      </p:tavLst>
                                    </p:anim>
                                    <p:anim calcmode="lin" valueType="num">
                                      <p:cBhvr>
                                        <p:cTn id="39" dur="1000" fill="hold"/>
                                        <p:tgtEl>
                                          <p:spTgt spid="20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000"/>
                                  </p:stCondLst>
                                  <p:childTnLst>
                                    <p:set>
                                      <p:cBhvr>
                                        <p:cTn id="41" dur="1" fill="hold">
                                          <p:stCondLst>
                                            <p:cond delay="0"/>
                                          </p:stCondLst>
                                        </p:cTn>
                                        <p:tgtEl>
                                          <p:spTgt spid="206"/>
                                        </p:tgtEl>
                                        <p:attrNameLst>
                                          <p:attrName>style.visibility</p:attrName>
                                        </p:attrNameLst>
                                      </p:cBhvr>
                                      <p:to>
                                        <p:strVal val="visible"/>
                                      </p:to>
                                    </p:set>
                                    <p:animEffect transition="in" filter="fade">
                                      <p:cBhvr>
                                        <p:cTn id="42" dur="1000"/>
                                        <p:tgtEl>
                                          <p:spTgt spid="206"/>
                                        </p:tgtEl>
                                      </p:cBhvr>
                                    </p:animEffect>
                                    <p:anim calcmode="lin" valueType="num">
                                      <p:cBhvr>
                                        <p:cTn id="43" dur="1000" fill="hold"/>
                                        <p:tgtEl>
                                          <p:spTgt spid="206"/>
                                        </p:tgtEl>
                                        <p:attrNameLst>
                                          <p:attrName>ppt_x</p:attrName>
                                        </p:attrNameLst>
                                      </p:cBhvr>
                                      <p:tavLst>
                                        <p:tav tm="0">
                                          <p:val>
                                            <p:strVal val="#ppt_x"/>
                                          </p:val>
                                        </p:tav>
                                        <p:tav tm="100000">
                                          <p:val>
                                            <p:strVal val="#ppt_x"/>
                                          </p:val>
                                        </p:tav>
                                      </p:tavLst>
                                    </p:anim>
                                    <p:anim calcmode="lin" valueType="num">
                                      <p:cBhvr>
                                        <p:cTn id="44" dur="1000" fill="hold"/>
                                        <p:tgtEl>
                                          <p:spTgt spid="2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6" grpId="0"/>
      <p:bldP spid="25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F086DAB-C2F8-4497-87A6-040C0989852D}"/>
              </a:ext>
            </a:extLst>
          </p:cNvPr>
          <p:cNvSpPr/>
          <p:nvPr/>
        </p:nvSpPr>
        <p:spPr>
          <a:xfrm flipV="1">
            <a:off x="-1" y="3510750"/>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4" name="Freeform: Shape 113">
            <a:extLst>
              <a:ext uri="{FF2B5EF4-FFF2-40B4-BE49-F238E27FC236}">
                <a16:creationId xmlns:a16="http://schemas.microsoft.com/office/drawing/2014/main" id="{B4151DF9-7DF3-410C-B205-21C13A35A563}"/>
              </a:ext>
            </a:extLst>
          </p:cNvPr>
          <p:cNvSpPr/>
          <p:nvPr/>
        </p:nvSpPr>
        <p:spPr>
          <a:xfrm flipV="1">
            <a:off x="-1" y="4086838"/>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5" name="Freeform: Shape 114">
            <a:extLst>
              <a:ext uri="{FF2B5EF4-FFF2-40B4-BE49-F238E27FC236}">
                <a16:creationId xmlns:a16="http://schemas.microsoft.com/office/drawing/2014/main" id="{6F6AF472-08DD-4DDC-8228-A0398787CC23}"/>
              </a:ext>
            </a:extLst>
          </p:cNvPr>
          <p:cNvSpPr/>
          <p:nvPr/>
        </p:nvSpPr>
        <p:spPr>
          <a:xfrm flipV="1">
            <a:off x="-1" y="4662926"/>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6" name="Freeform: Shape 115">
            <a:extLst>
              <a:ext uri="{FF2B5EF4-FFF2-40B4-BE49-F238E27FC236}">
                <a16:creationId xmlns:a16="http://schemas.microsoft.com/office/drawing/2014/main" id="{7AF8F2CD-BB32-43D0-ADBB-D39BE6BA9B85}"/>
              </a:ext>
            </a:extLst>
          </p:cNvPr>
          <p:cNvSpPr/>
          <p:nvPr/>
        </p:nvSpPr>
        <p:spPr>
          <a:xfrm flipV="1">
            <a:off x="-1" y="5190514"/>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7" name="Freeform: Shape 116">
            <a:extLst>
              <a:ext uri="{FF2B5EF4-FFF2-40B4-BE49-F238E27FC236}">
                <a16:creationId xmlns:a16="http://schemas.microsoft.com/office/drawing/2014/main" id="{D793877C-3B01-4BCB-9412-7CC9C88BE71C}"/>
              </a:ext>
            </a:extLst>
          </p:cNvPr>
          <p:cNvSpPr/>
          <p:nvPr/>
        </p:nvSpPr>
        <p:spPr>
          <a:xfrm flipV="1">
            <a:off x="-1" y="5711963"/>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8" name="Freeform: Shape 117">
            <a:extLst>
              <a:ext uri="{FF2B5EF4-FFF2-40B4-BE49-F238E27FC236}">
                <a16:creationId xmlns:a16="http://schemas.microsoft.com/office/drawing/2014/main" id="{FE26B8F6-066C-4EF0-A3BB-DC9C19DAE16C}"/>
              </a:ext>
            </a:extLst>
          </p:cNvPr>
          <p:cNvSpPr/>
          <p:nvPr/>
        </p:nvSpPr>
        <p:spPr>
          <a:xfrm flipV="1">
            <a:off x="-1" y="6156617"/>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9" name="Freeform: Shape 118">
            <a:extLst>
              <a:ext uri="{FF2B5EF4-FFF2-40B4-BE49-F238E27FC236}">
                <a16:creationId xmlns:a16="http://schemas.microsoft.com/office/drawing/2014/main" id="{ED6C1D7E-C5B7-4929-856E-D2E272B2034B}"/>
              </a:ext>
            </a:extLst>
          </p:cNvPr>
          <p:cNvSpPr/>
          <p:nvPr/>
        </p:nvSpPr>
        <p:spPr>
          <a:xfrm flipV="1">
            <a:off x="-1" y="6557186"/>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55" name="TextBox 154">
            <a:extLst>
              <a:ext uri="{FF2B5EF4-FFF2-40B4-BE49-F238E27FC236}">
                <a16:creationId xmlns:a16="http://schemas.microsoft.com/office/drawing/2014/main" id="{A6EEC730-041C-7844-93E5-26014EC4A9BC}"/>
              </a:ext>
            </a:extLst>
          </p:cNvPr>
          <p:cNvSpPr txBox="1"/>
          <p:nvPr/>
        </p:nvSpPr>
        <p:spPr>
          <a:xfrm>
            <a:off x="3611379" y="847903"/>
            <a:ext cx="4969244" cy="436017"/>
          </a:xfrm>
          <a:prstGeom prst="rect">
            <a:avLst/>
          </a:prstGeom>
          <a:noFill/>
        </p:spPr>
        <p:txBody>
          <a:bodyPr wrap="square" lIns="0" tIns="0" rIns="0" bIns="0" rtlCol="0">
            <a:spAutoFit/>
          </a:bodyPr>
          <a:lstStyle>
            <a:defPPr>
              <a:defRPr lang="id-ID"/>
            </a:defPPr>
            <a:lvl1pPr algn="ctr">
              <a:lnSpc>
                <a:spcPct val="150000"/>
              </a:lnSpc>
              <a:defRPr sz="2400" b="1" spc="50">
                <a:solidFill>
                  <a:schemeClr val="tx1">
                    <a:lumMod val="65000"/>
                    <a:lumOff val="35000"/>
                  </a:schemeClr>
                </a:solidFill>
                <a:latin typeface="Century Gothic" panose="020B0502020202020204" pitchFamily="34" charset="0"/>
              </a:defRPr>
            </a:lvl1pPr>
          </a:lstStyle>
          <a:p>
            <a:pPr>
              <a:lnSpc>
                <a:spcPts val="3400"/>
              </a:lnSpc>
            </a:pPr>
            <a:r>
              <a:rPr lang="en-US" sz="3200" b="1" dirty="0">
                <a:solidFill>
                  <a:schemeClr val="bg1"/>
                </a:solidFill>
                <a:latin typeface="Century Gothic" panose="020B0502020202020204" pitchFamily="34" charset="0"/>
              </a:rPr>
              <a:t>PROBLEM STATEMENTS</a:t>
            </a:r>
          </a:p>
        </p:txBody>
      </p:sp>
      <p:sp>
        <p:nvSpPr>
          <p:cNvPr id="188" name="Graphic 175">
            <a:extLst>
              <a:ext uri="{FF2B5EF4-FFF2-40B4-BE49-F238E27FC236}">
                <a16:creationId xmlns:a16="http://schemas.microsoft.com/office/drawing/2014/main" id="{0119BBFE-2248-4245-80F2-211014D30F50}"/>
              </a:ext>
            </a:extLst>
          </p:cNvPr>
          <p:cNvSpPr/>
          <p:nvPr/>
        </p:nvSpPr>
        <p:spPr>
          <a:xfrm rot="12674216">
            <a:off x="7940738" y="-1226779"/>
            <a:ext cx="5356454" cy="3287756"/>
          </a:xfrm>
          <a:custGeom>
            <a:avLst/>
            <a:gdLst>
              <a:gd name="connsiteX0" fmla="*/ 4143245 w 4143375"/>
              <a:gd name="connsiteY0" fmla="*/ 1411073 h 2543175"/>
              <a:gd name="connsiteX1" fmla="*/ 4144864 w 4143375"/>
              <a:gd name="connsiteY1" fmla="*/ 1403834 h 2543175"/>
              <a:gd name="connsiteX2" fmla="*/ 4129243 w 4143375"/>
              <a:gd name="connsiteY2" fmla="*/ 1400309 h 2543175"/>
              <a:gd name="connsiteX3" fmla="*/ 4129148 w 4143375"/>
              <a:gd name="connsiteY3" fmla="*/ 1400214 h 2543175"/>
              <a:gd name="connsiteX4" fmla="*/ 4128671 w 4143375"/>
              <a:gd name="connsiteY4" fmla="*/ 1397642 h 2543175"/>
              <a:gd name="connsiteX5" fmla="*/ 4127243 w 4143375"/>
              <a:gd name="connsiteY5" fmla="*/ 1397928 h 2543175"/>
              <a:gd name="connsiteX6" fmla="*/ 4123052 w 4143375"/>
              <a:gd name="connsiteY6" fmla="*/ 1381545 h 2543175"/>
              <a:gd name="connsiteX7" fmla="*/ 4089047 w 4143375"/>
              <a:gd name="connsiteY7" fmla="*/ 1347350 h 2543175"/>
              <a:gd name="connsiteX8" fmla="*/ 4010466 w 4143375"/>
              <a:gd name="connsiteY8" fmla="*/ 1373449 h 2543175"/>
              <a:gd name="connsiteX9" fmla="*/ 2710209 w 4143375"/>
              <a:gd name="connsiteY9" fmla="*/ 1080460 h 2543175"/>
              <a:gd name="connsiteX10" fmla="*/ 2683348 w 4143375"/>
              <a:gd name="connsiteY10" fmla="*/ 1052837 h 2543175"/>
              <a:gd name="connsiteX11" fmla="*/ 2856894 w 4143375"/>
              <a:gd name="connsiteY11" fmla="*/ 125674 h 2543175"/>
              <a:gd name="connsiteX12" fmla="*/ 2862323 w 4143375"/>
              <a:gd name="connsiteY12" fmla="*/ 125960 h 2543175"/>
              <a:gd name="connsiteX13" fmla="*/ 2920616 w 4143375"/>
              <a:gd name="connsiteY13" fmla="*/ 87288 h 2543175"/>
              <a:gd name="connsiteX14" fmla="*/ 2920806 w 4143375"/>
              <a:gd name="connsiteY14" fmla="*/ 39092 h 2543175"/>
              <a:gd name="connsiteX15" fmla="*/ 2886802 w 4143375"/>
              <a:gd name="connsiteY15" fmla="*/ 4897 h 2543175"/>
              <a:gd name="connsiteX16" fmla="*/ 2804316 w 4143375"/>
              <a:gd name="connsiteY16" fmla="*/ 38711 h 2543175"/>
              <a:gd name="connsiteX17" fmla="*/ 2801458 w 4143375"/>
              <a:gd name="connsiteY17" fmla="*/ 47474 h 2543175"/>
              <a:gd name="connsiteX18" fmla="*/ 1987070 w 4143375"/>
              <a:gd name="connsiteY18" fmla="*/ 335986 h 2543175"/>
              <a:gd name="connsiteX19" fmla="*/ 1970497 w 4143375"/>
              <a:gd name="connsiteY19" fmla="*/ 325508 h 2543175"/>
              <a:gd name="connsiteX20" fmla="*/ 1888010 w 4143375"/>
              <a:gd name="connsiteY20" fmla="*/ 359322 h 2543175"/>
              <a:gd name="connsiteX21" fmla="*/ 1887820 w 4143375"/>
              <a:gd name="connsiteY21" fmla="*/ 407519 h 2543175"/>
              <a:gd name="connsiteX22" fmla="*/ 1895154 w 4143375"/>
              <a:gd name="connsiteY22" fmla="*/ 420377 h 2543175"/>
              <a:gd name="connsiteX23" fmla="*/ 1447289 w 4143375"/>
              <a:gd name="connsiteY23" fmla="*/ 903295 h 2543175"/>
              <a:gd name="connsiteX24" fmla="*/ 522983 w 4143375"/>
              <a:gd name="connsiteY24" fmla="*/ 778232 h 2543175"/>
              <a:gd name="connsiteX25" fmla="*/ 520220 w 4143375"/>
              <a:gd name="connsiteY25" fmla="*/ 769469 h 2543175"/>
              <a:gd name="connsiteX26" fmla="*/ 486216 w 4143375"/>
              <a:gd name="connsiteY26" fmla="*/ 735274 h 2543175"/>
              <a:gd name="connsiteX27" fmla="*/ 406968 w 4143375"/>
              <a:gd name="connsiteY27" fmla="*/ 762516 h 2543175"/>
              <a:gd name="connsiteX28" fmla="*/ 404873 w 4143375"/>
              <a:gd name="connsiteY28" fmla="*/ 762230 h 2543175"/>
              <a:gd name="connsiteX29" fmla="*/ 404015 w 4143375"/>
              <a:gd name="connsiteY29" fmla="*/ 768326 h 2543175"/>
              <a:gd name="connsiteX30" fmla="*/ 403634 w 4143375"/>
              <a:gd name="connsiteY30" fmla="*/ 769088 h 2543175"/>
              <a:gd name="connsiteX31" fmla="*/ 403444 w 4143375"/>
              <a:gd name="connsiteY31" fmla="*/ 817284 h 2543175"/>
              <a:gd name="connsiteX32" fmla="*/ 437448 w 4143375"/>
              <a:gd name="connsiteY32" fmla="*/ 851479 h 2543175"/>
              <a:gd name="connsiteX33" fmla="*/ 461737 w 4143375"/>
              <a:gd name="connsiteY33" fmla="*/ 856337 h 2543175"/>
              <a:gd name="connsiteX34" fmla="*/ 498694 w 4143375"/>
              <a:gd name="connsiteY34" fmla="*/ 844240 h 2543175"/>
              <a:gd name="connsiteX35" fmla="*/ 1004376 w 4143375"/>
              <a:gd name="connsiteY35" fmla="*/ 1277818 h 2543175"/>
              <a:gd name="connsiteX36" fmla="*/ 100930 w 4143375"/>
              <a:gd name="connsiteY36" fmla="*/ 1881798 h 2543175"/>
              <a:gd name="connsiteX37" fmla="*/ 87404 w 4143375"/>
              <a:gd name="connsiteY37" fmla="*/ 1873797 h 2543175"/>
              <a:gd name="connsiteX38" fmla="*/ 4918 w 4143375"/>
              <a:gd name="connsiteY38" fmla="*/ 1907611 h 2543175"/>
              <a:gd name="connsiteX39" fmla="*/ 4727 w 4143375"/>
              <a:gd name="connsiteY39" fmla="*/ 1955808 h 2543175"/>
              <a:gd name="connsiteX40" fmla="*/ 38732 w 4143375"/>
              <a:gd name="connsiteY40" fmla="*/ 1990002 h 2543175"/>
              <a:gd name="connsiteX41" fmla="*/ 63020 w 4143375"/>
              <a:gd name="connsiteY41" fmla="*/ 1994860 h 2543175"/>
              <a:gd name="connsiteX42" fmla="*/ 121313 w 4143375"/>
              <a:gd name="connsiteY42" fmla="*/ 1956188 h 2543175"/>
              <a:gd name="connsiteX43" fmla="*/ 125981 w 4143375"/>
              <a:gd name="connsiteY43" fmla="*/ 1937043 h 2543175"/>
              <a:gd name="connsiteX44" fmla="*/ 1665983 w 4143375"/>
              <a:gd name="connsiteY44" fmla="*/ 1895609 h 2543175"/>
              <a:gd name="connsiteX45" fmla="*/ 1670650 w 4143375"/>
              <a:gd name="connsiteY45" fmla="*/ 1917231 h 2543175"/>
              <a:gd name="connsiteX46" fmla="*/ 1704654 w 4143375"/>
              <a:gd name="connsiteY46" fmla="*/ 1951426 h 2543175"/>
              <a:gd name="connsiteX47" fmla="*/ 1728943 w 4143375"/>
              <a:gd name="connsiteY47" fmla="*/ 1956284 h 2543175"/>
              <a:gd name="connsiteX48" fmla="*/ 1787236 w 4143375"/>
              <a:gd name="connsiteY48" fmla="*/ 1917612 h 2543175"/>
              <a:gd name="connsiteX49" fmla="*/ 1787331 w 4143375"/>
              <a:gd name="connsiteY49" fmla="*/ 1917326 h 2543175"/>
              <a:gd name="connsiteX50" fmla="*/ 2870133 w 4143375"/>
              <a:gd name="connsiteY50" fmla="*/ 2482159 h 2543175"/>
              <a:gd name="connsiteX51" fmla="*/ 2874801 w 4143375"/>
              <a:gd name="connsiteY51" fmla="*/ 2507972 h 2543175"/>
              <a:gd name="connsiteX52" fmla="*/ 2908805 w 4143375"/>
              <a:gd name="connsiteY52" fmla="*/ 2542167 h 2543175"/>
              <a:gd name="connsiteX53" fmla="*/ 2933094 w 4143375"/>
              <a:gd name="connsiteY53" fmla="*/ 2547024 h 2543175"/>
              <a:gd name="connsiteX54" fmla="*/ 2991291 w 4143375"/>
              <a:gd name="connsiteY54" fmla="*/ 2508353 h 2543175"/>
              <a:gd name="connsiteX55" fmla="*/ 2996244 w 4143375"/>
              <a:gd name="connsiteY55" fmla="*/ 2483969 h 2543175"/>
              <a:gd name="connsiteX56" fmla="*/ 4066187 w 4143375"/>
              <a:gd name="connsiteY56" fmla="*/ 1468413 h 2543175"/>
              <a:gd name="connsiteX57" fmla="*/ 4122861 w 4143375"/>
              <a:gd name="connsiteY57" fmla="*/ 1429837 h 2543175"/>
              <a:gd name="connsiteX58" fmla="*/ 4127528 w 4143375"/>
              <a:gd name="connsiteY58" fmla="*/ 1410120 h 2543175"/>
              <a:gd name="connsiteX59" fmla="*/ 4129719 w 4143375"/>
              <a:gd name="connsiteY59" fmla="*/ 1408025 h 2543175"/>
              <a:gd name="connsiteX60" fmla="*/ 4143245 w 4143375"/>
              <a:gd name="connsiteY60" fmla="*/ 1411073 h 2543175"/>
              <a:gd name="connsiteX61" fmla="*/ 4006466 w 4143375"/>
              <a:gd name="connsiteY61" fmla="*/ 1381164 h 2543175"/>
              <a:gd name="connsiteX62" fmla="*/ 4004085 w 4143375"/>
              <a:gd name="connsiteY62" fmla="*/ 1422884 h 2543175"/>
              <a:gd name="connsiteX63" fmla="*/ 2784313 w 4143375"/>
              <a:gd name="connsiteY63" fmla="*/ 1669391 h 2543175"/>
              <a:gd name="connsiteX64" fmla="*/ 2682300 w 4143375"/>
              <a:gd name="connsiteY64" fmla="*/ 1164280 h 2543175"/>
              <a:gd name="connsiteX65" fmla="*/ 2712018 w 4143375"/>
              <a:gd name="connsiteY65" fmla="*/ 1132562 h 2543175"/>
              <a:gd name="connsiteX66" fmla="*/ 2713828 w 4143375"/>
              <a:gd name="connsiteY66" fmla="*/ 1088937 h 2543175"/>
              <a:gd name="connsiteX67" fmla="*/ 4006942 w 4143375"/>
              <a:gd name="connsiteY67" fmla="*/ 1380307 h 2543175"/>
              <a:gd name="connsiteX68" fmla="*/ 4006466 w 4143375"/>
              <a:gd name="connsiteY68" fmla="*/ 1381164 h 2543175"/>
              <a:gd name="connsiteX69" fmla="*/ 2877468 w 4143375"/>
              <a:gd name="connsiteY69" fmla="*/ 2454441 h 2543175"/>
              <a:gd name="connsiteX70" fmla="*/ 2086988 w 4143375"/>
              <a:gd name="connsiteY70" fmla="*/ 1817981 h 2543175"/>
              <a:gd name="connsiteX71" fmla="*/ 2778598 w 4143375"/>
              <a:gd name="connsiteY71" fmla="*/ 1678249 h 2543175"/>
              <a:gd name="connsiteX72" fmla="*/ 2928807 w 4143375"/>
              <a:gd name="connsiteY72" fmla="*/ 2421675 h 2543175"/>
              <a:gd name="connsiteX73" fmla="*/ 2877468 w 4143375"/>
              <a:gd name="connsiteY73" fmla="*/ 2454441 h 2543175"/>
              <a:gd name="connsiteX74" fmla="*/ 2079463 w 4143375"/>
              <a:gd name="connsiteY74" fmla="*/ 1811885 h 2543175"/>
              <a:gd name="connsiteX75" fmla="*/ 1938112 w 4143375"/>
              <a:gd name="connsiteY75" fmla="*/ 1698061 h 2543175"/>
              <a:gd name="connsiteX76" fmla="*/ 2604481 w 4143375"/>
              <a:gd name="connsiteY76" fmla="*/ 1147040 h 2543175"/>
              <a:gd name="connsiteX77" fmla="*/ 2629532 w 4143375"/>
              <a:gd name="connsiteY77" fmla="*/ 1166375 h 2543175"/>
              <a:gd name="connsiteX78" fmla="*/ 2653820 w 4143375"/>
              <a:gd name="connsiteY78" fmla="*/ 1171233 h 2543175"/>
              <a:gd name="connsiteX79" fmla="*/ 2675347 w 4143375"/>
              <a:gd name="connsiteY79" fmla="*/ 1167233 h 2543175"/>
              <a:gd name="connsiteX80" fmla="*/ 2777074 w 4143375"/>
              <a:gd name="connsiteY80" fmla="*/ 1670820 h 2543175"/>
              <a:gd name="connsiteX81" fmla="*/ 2079463 w 4143375"/>
              <a:gd name="connsiteY81" fmla="*/ 1811885 h 2543175"/>
              <a:gd name="connsiteX82" fmla="*/ 1945922 w 4143375"/>
              <a:gd name="connsiteY82" fmla="*/ 446571 h 2543175"/>
              <a:gd name="connsiteX83" fmla="*/ 1998596 w 4143375"/>
              <a:gd name="connsiteY83" fmla="*/ 418091 h 2543175"/>
              <a:gd name="connsiteX84" fmla="*/ 2649534 w 4143375"/>
              <a:gd name="connsiteY84" fmla="*/ 1045503 h 2543175"/>
              <a:gd name="connsiteX85" fmla="*/ 2612387 w 4143375"/>
              <a:gd name="connsiteY85" fmla="*/ 1060839 h 2543175"/>
              <a:gd name="connsiteX86" fmla="*/ 1854673 w 4143375"/>
              <a:gd name="connsiteY86" fmla="*/ 958349 h 2543175"/>
              <a:gd name="connsiteX87" fmla="*/ 1941541 w 4143375"/>
              <a:gd name="connsiteY87" fmla="*/ 446285 h 2543175"/>
              <a:gd name="connsiteX88" fmla="*/ 1945922 w 4143375"/>
              <a:gd name="connsiteY88" fmla="*/ 446571 h 2543175"/>
              <a:gd name="connsiteX89" fmla="*/ 2605814 w 4143375"/>
              <a:gd name="connsiteY89" fmla="*/ 1067411 h 2543175"/>
              <a:gd name="connsiteX90" fmla="*/ 2595623 w 4143375"/>
              <a:gd name="connsiteY90" fmla="*/ 1083889 h 2543175"/>
              <a:gd name="connsiteX91" fmla="*/ 2595432 w 4143375"/>
              <a:gd name="connsiteY91" fmla="*/ 1132085 h 2543175"/>
              <a:gd name="connsiteX92" fmla="*/ 2600100 w 4143375"/>
              <a:gd name="connsiteY92" fmla="*/ 1140944 h 2543175"/>
              <a:gd name="connsiteX93" fmla="*/ 1932111 w 4143375"/>
              <a:gd name="connsiteY93" fmla="*/ 1693203 h 2543175"/>
              <a:gd name="connsiteX94" fmla="*/ 1754279 w 4143375"/>
              <a:gd name="connsiteY94" fmla="*/ 1550042 h 2543175"/>
              <a:gd name="connsiteX95" fmla="*/ 1853435 w 4143375"/>
              <a:gd name="connsiteY95" fmla="*/ 965589 h 2543175"/>
              <a:gd name="connsiteX96" fmla="*/ 2605814 w 4143375"/>
              <a:gd name="connsiteY96" fmla="*/ 1067411 h 2543175"/>
              <a:gd name="connsiteX97" fmla="*/ 1309843 w 4143375"/>
              <a:gd name="connsiteY97" fmla="*/ 1201713 h 2543175"/>
              <a:gd name="connsiteX98" fmla="*/ 1746278 w 4143375"/>
              <a:gd name="connsiteY98" fmla="*/ 1553186 h 2543175"/>
              <a:gd name="connsiteX99" fmla="*/ 1698844 w 4143375"/>
              <a:gd name="connsiteY99" fmla="*/ 1832745 h 2543175"/>
              <a:gd name="connsiteX100" fmla="*/ 1300794 w 4143375"/>
              <a:gd name="connsiteY100" fmla="*/ 1207619 h 2543175"/>
              <a:gd name="connsiteX101" fmla="*/ 1309843 w 4143375"/>
              <a:gd name="connsiteY101" fmla="*/ 1201713 h 2543175"/>
              <a:gd name="connsiteX102" fmla="*/ 1753232 w 4143375"/>
              <a:gd name="connsiteY102" fmla="*/ 1835316 h 2543175"/>
              <a:gd name="connsiteX103" fmla="*/ 1706083 w 4143375"/>
              <a:gd name="connsiteY103" fmla="*/ 1834745 h 2543175"/>
              <a:gd name="connsiteX104" fmla="*/ 1752946 w 4143375"/>
              <a:gd name="connsiteY104" fmla="*/ 1558425 h 2543175"/>
              <a:gd name="connsiteX105" fmla="*/ 1926396 w 4143375"/>
              <a:gd name="connsiteY105" fmla="*/ 1698061 h 2543175"/>
              <a:gd name="connsiteX106" fmla="*/ 1757613 w 4143375"/>
              <a:gd name="connsiteY106" fmla="*/ 1837602 h 2543175"/>
              <a:gd name="connsiteX107" fmla="*/ 1753232 w 4143375"/>
              <a:gd name="connsiteY107" fmla="*/ 1835316 h 2543175"/>
              <a:gd name="connsiteX108" fmla="*/ 1747707 w 4143375"/>
              <a:gd name="connsiteY108" fmla="*/ 1544804 h 2543175"/>
              <a:gd name="connsiteX109" fmla="*/ 1315463 w 4143375"/>
              <a:gd name="connsiteY109" fmla="*/ 1196760 h 2543175"/>
              <a:gd name="connsiteX110" fmla="*/ 1329274 w 4143375"/>
              <a:gd name="connsiteY110" fmla="*/ 1176472 h 2543175"/>
              <a:gd name="connsiteX111" fmla="*/ 1329464 w 4143375"/>
              <a:gd name="connsiteY111" fmla="*/ 1128275 h 2543175"/>
              <a:gd name="connsiteX112" fmla="*/ 1295460 w 4143375"/>
              <a:gd name="connsiteY112" fmla="*/ 1094081 h 2543175"/>
              <a:gd name="connsiteX113" fmla="*/ 1283459 w 4143375"/>
              <a:gd name="connsiteY113" fmla="*/ 1090366 h 2543175"/>
              <a:gd name="connsiteX114" fmla="*/ 1449765 w 4143375"/>
              <a:gd name="connsiteY114" fmla="*/ 911010 h 2543175"/>
              <a:gd name="connsiteX115" fmla="*/ 1846005 w 4143375"/>
              <a:gd name="connsiteY115" fmla="*/ 964636 h 2543175"/>
              <a:gd name="connsiteX116" fmla="*/ 1747707 w 4143375"/>
              <a:gd name="connsiteY116" fmla="*/ 1544804 h 2543175"/>
              <a:gd name="connsiteX117" fmla="*/ 1212878 w 4143375"/>
              <a:gd name="connsiteY117" fmla="*/ 1176091 h 2543175"/>
              <a:gd name="connsiteX118" fmla="*/ 1246883 w 4143375"/>
              <a:gd name="connsiteY118" fmla="*/ 1210286 h 2543175"/>
              <a:gd name="connsiteX119" fmla="*/ 1271172 w 4143375"/>
              <a:gd name="connsiteY119" fmla="*/ 1215144 h 2543175"/>
              <a:gd name="connsiteX120" fmla="*/ 1294127 w 4143375"/>
              <a:gd name="connsiteY120" fmla="*/ 1210667 h 2543175"/>
              <a:gd name="connsiteX121" fmla="*/ 1695034 w 4143375"/>
              <a:gd name="connsiteY121" fmla="*/ 1840365 h 2543175"/>
              <a:gd name="connsiteX122" fmla="*/ 1683318 w 4143375"/>
              <a:gd name="connsiteY122" fmla="*/ 1850080 h 2543175"/>
              <a:gd name="connsiteX123" fmla="*/ 1016663 w 4143375"/>
              <a:gd name="connsiteY123" fmla="*/ 1278580 h 2543175"/>
              <a:gd name="connsiteX124" fmla="*/ 1208211 w 4143375"/>
              <a:gd name="connsiteY124" fmla="*/ 1150469 h 2543175"/>
              <a:gd name="connsiteX125" fmla="*/ 1212878 w 4143375"/>
              <a:gd name="connsiteY125" fmla="*/ 1176091 h 2543175"/>
              <a:gd name="connsiteX126" fmla="*/ 1787236 w 4143375"/>
              <a:gd name="connsiteY126" fmla="*/ 1869511 h 2543175"/>
              <a:gd name="connsiteX127" fmla="*/ 1764566 w 4143375"/>
              <a:gd name="connsiteY127" fmla="*/ 1841508 h 2543175"/>
              <a:gd name="connsiteX128" fmla="*/ 1932302 w 4143375"/>
              <a:gd name="connsiteY128" fmla="*/ 1702824 h 2543175"/>
              <a:gd name="connsiteX129" fmla="*/ 2070033 w 4143375"/>
              <a:gd name="connsiteY129" fmla="*/ 1813790 h 2543175"/>
              <a:gd name="connsiteX130" fmla="*/ 1787712 w 4143375"/>
              <a:gd name="connsiteY130" fmla="*/ 1870845 h 2543175"/>
              <a:gd name="connsiteX131" fmla="*/ 1787236 w 4143375"/>
              <a:gd name="connsiteY131" fmla="*/ 1869511 h 2543175"/>
              <a:gd name="connsiteX132" fmla="*/ 2803935 w 4143375"/>
              <a:gd name="connsiteY132" fmla="*/ 86907 h 2543175"/>
              <a:gd name="connsiteX133" fmla="*/ 2837939 w 4143375"/>
              <a:gd name="connsiteY133" fmla="*/ 121102 h 2543175"/>
              <a:gd name="connsiteX134" fmla="*/ 2849464 w 4143375"/>
              <a:gd name="connsiteY134" fmla="*/ 124626 h 2543175"/>
              <a:gd name="connsiteX135" fmla="*/ 2676395 w 4143375"/>
              <a:gd name="connsiteY135" fmla="*/ 1049504 h 2543175"/>
              <a:gd name="connsiteX136" fmla="*/ 2660488 w 4143375"/>
              <a:gd name="connsiteY136" fmla="*/ 1045598 h 2543175"/>
              <a:gd name="connsiteX137" fmla="*/ 2002501 w 4143375"/>
              <a:gd name="connsiteY137" fmla="*/ 411329 h 2543175"/>
              <a:gd name="connsiteX138" fmla="*/ 2004311 w 4143375"/>
              <a:gd name="connsiteY138" fmla="*/ 407804 h 2543175"/>
              <a:gd name="connsiteX139" fmla="*/ 2004501 w 4143375"/>
              <a:gd name="connsiteY139" fmla="*/ 359608 h 2543175"/>
              <a:gd name="connsiteX140" fmla="*/ 1992976 w 4143375"/>
              <a:gd name="connsiteY140" fmla="*/ 341606 h 2543175"/>
              <a:gd name="connsiteX141" fmla="*/ 2799744 w 4143375"/>
              <a:gd name="connsiteY141" fmla="*/ 55760 h 2543175"/>
              <a:gd name="connsiteX142" fmla="*/ 2803935 w 4143375"/>
              <a:gd name="connsiteY142" fmla="*/ 86907 h 2543175"/>
              <a:gd name="connsiteX143" fmla="*/ 1899726 w 4143375"/>
              <a:gd name="connsiteY143" fmla="*/ 426092 h 2543175"/>
              <a:gd name="connsiteX144" fmla="*/ 1921729 w 4143375"/>
              <a:gd name="connsiteY144" fmla="*/ 441713 h 2543175"/>
              <a:gd name="connsiteX145" fmla="*/ 1934302 w 4143375"/>
              <a:gd name="connsiteY145" fmla="*/ 445523 h 2543175"/>
              <a:gd name="connsiteX146" fmla="*/ 1847434 w 4143375"/>
              <a:gd name="connsiteY146" fmla="*/ 957492 h 2543175"/>
              <a:gd name="connsiteX147" fmla="*/ 1456052 w 4143375"/>
              <a:gd name="connsiteY147" fmla="*/ 904533 h 2543175"/>
              <a:gd name="connsiteX148" fmla="*/ 1899726 w 4143375"/>
              <a:gd name="connsiteY148" fmla="*/ 426092 h 2543175"/>
              <a:gd name="connsiteX149" fmla="*/ 504599 w 4143375"/>
              <a:gd name="connsiteY149" fmla="*/ 839477 h 2543175"/>
              <a:gd name="connsiteX150" fmla="*/ 520030 w 4143375"/>
              <a:gd name="connsiteY150" fmla="*/ 817665 h 2543175"/>
              <a:gd name="connsiteX151" fmla="*/ 524411 w 4143375"/>
              <a:gd name="connsiteY151" fmla="*/ 785852 h 2543175"/>
              <a:gd name="connsiteX152" fmla="*/ 1440907 w 4143375"/>
              <a:gd name="connsiteY152" fmla="*/ 909867 h 2543175"/>
              <a:gd name="connsiteX153" fmla="*/ 1274410 w 4143375"/>
              <a:gd name="connsiteY153" fmla="*/ 1089414 h 2543175"/>
              <a:gd name="connsiteX154" fmla="*/ 1212974 w 4143375"/>
              <a:gd name="connsiteY154" fmla="*/ 1127895 h 2543175"/>
              <a:gd name="connsiteX155" fmla="*/ 1209164 w 4143375"/>
              <a:gd name="connsiteY155" fmla="*/ 1140848 h 2543175"/>
              <a:gd name="connsiteX156" fmla="*/ 1010758 w 4143375"/>
              <a:gd name="connsiteY156" fmla="*/ 1273532 h 2543175"/>
              <a:gd name="connsiteX157" fmla="*/ 504599 w 4143375"/>
              <a:gd name="connsiteY157" fmla="*/ 839477 h 2543175"/>
              <a:gd name="connsiteX158" fmla="*/ 1010186 w 4143375"/>
              <a:gd name="connsiteY158" fmla="*/ 1282771 h 2543175"/>
              <a:gd name="connsiteX159" fmla="*/ 1678365 w 4143375"/>
              <a:gd name="connsiteY159" fmla="*/ 1855700 h 2543175"/>
              <a:gd name="connsiteX160" fmla="*/ 1670650 w 4143375"/>
              <a:gd name="connsiteY160" fmla="*/ 1869130 h 2543175"/>
              <a:gd name="connsiteX161" fmla="*/ 1665983 w 4143375"/>
              <a:gd name="connsiteY161" fmla="*/ 1888275 h 2543175"/>
              <a:gd name="connsiteX162" fmla="*/ 125981 w 4143375"/>
              <a:gd name="connsiteY162" fmla="*/ 1929709 h 2543175"/>
              <a:gd name="connsiteX163" fmla="*/ 121313 w 4143375"/>
              <a:gd name="connsiteY163" fmla="*/ 1908087 h 2543175"/>
              <a:gd name="connsiteX164" fmla="*/ 106740 w 4143375"/>
              <a:gd name="connsiteY164" fmla="*/ 1886751 h 2543175"/>
              <a:gd name="connsiteX165" fmla="*/ 1010186 w 4143375"/>
              <a:gd name="connsiteY165" fmla="*/ 1282771 h 2543175"/>
              <a:gd name="connsiteX166" fmla="*/ 1789522 w 4143375"/>
              <a:gd name="connsiteY166" fmla="*/ 1910373 h 2543175"/>
              <a:gd name="connsiteX167" fmla="*/ 1789903 w 4143375"/>
              <a:gd name="connsiteY167" fmla="*/ 1877988 h 2543175"/>
              <a:gd name="connsiteX168" fmla="*/ 2077463 w 4143375"/>
              <a:gd name="connsiteY168" fmla="*/ 1819886 h 2543175"/>
              <a:gd name="connsiteX169" fmla="*/ 2874229 w 4143375"/>
              <a:gd name="connsiteY169" fmla="*/ 2461395 h 2543175"/>
              <a:gd name="connsiteX170" fmla="*/ 2870705 w 4143375"/>
              <a:gd name="connsiteY170" fmla="*/ 2474444 h 2543175"/>
              <a:gd name="connsiteX171" fmla="*/ 1789522 w 4143375"/>
              <a:gd name="connsiteY171" fmla="*/ 1910373 h 2543175"/>
              <a:gd name="connsiteX172" fmla="*/ 2991291 w 4143375"/>
              <a:gd name="connsiteY172" fmla="*/ 2460442 h 2543175"/>
              <a:gd name="connsiteX173" fmla="*/ 2957287 w 4143375"/>
              <a:gd name="connsiteY173" fmla="*/ 2426247 h 2543175"/>
              <a:gd name="connsiteX174" fmla="*/ 2936332 w 4143375"/>
              <a:gd name="connsiteY174" fmla="*/ 2421485 h 2543175"/>
              <a:gd name="connsiteX175" fmla="*/ 2785837 w 4143375"/>
              <a:gd name="connsiteY175" fmla="*/ 1676630 h 2543175"/>
              <a:gd name="connsiteX176" fmla="*/ 4006656 w 4143375"/>
              <a:gd name="connsiteY176" fmla="*/ 1429932 h 2543175"/>
              <a:gd name="connsiteX177" fmla="*/ 4040375 w 4143375"/>
              <a:gd name="connsiteY177" fmla="*/ 1463555 h 2543175"/>
              <a:gd name="connsiteX178" fmla="*/ 4055996 w 4143375"/>
              <a:gd name="connsiteY178" fmla="*/ 1467746 h 2543175"/>
              <a:gd name="connsiteX179" fmla="*/ 2995196 w 4143375"/>
              <a:gd name="connsiteY179" fmla="*/ 2474730 h 2543175"/>
              <a:gd name="connsiteX180" fmla="*/ 2991291 w 4143375"/>
              <a:gd name="connsiteY180" fmla="*/ 2460442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143375" h="2543175">
                <a:moveTo>
                  <a:pt x="4143245" y="1411073"/>
                </a:moveTo>
                <a:lnTo>
                  <a:pt x="4144864" y="1403834"/>
                </a:lnTo>
                <a:lnTo>
                  <a:pt x="4129243" y="1400309"/>
                </a:lnTo>
                <a:lnTo>
                  <a:pt x="4129148" y="1400214"/>
                </a:lnTo>
                <a:lnTo>
                  <a:pt x="4128671" y="1397642"/>
                </a:lnTo>
                <a:lnTo>
                  <a:pt x="4127243" y="1397928"/>
                </a:lnTo>
                <a:cubicBezTo>
                  <a:pt x="4126576" y="1392404"/>
                  <a:pt x="4125243" y="1386879"/>
                  <a:pt x="4123052" y="1381545"/>
                </a:cubicBezTo>
                <a:cubicBezTo>
                  <a:pt x="4116670" y="1365924"/>
                  <a:pt x="4104573" y="1353828"/>
                  <a:pt x="4089047" y="1347350"/>
                </a:cubicBezTo>
                <a:cubicBezTo>
                  <a:pt x="4059615" y="1335063"/>
                  <a:pt x="4026183" y="1346779"/>
                  <a:pt x="4010466" y="1373449"/>
                </a:cubicBezTo>
                <a:lnTo>
                  <a:pt x="2710209" y="1080460"/>
                </a:lnTo>
                <a:cubicBezTo>
                  <a:pt x="2704303" y="1068554"/>
                  <a:pt x="2695064" y="1059029"/>
                  <a:pt x="2683348" y="1052837"/>
                </a:cubicBezTo>
                <a:lnTo>
                  <a:pt x="2856894" y="125674"/>
                </a:lnTo>
                <a:cubicBezTo>
                  <a:pt x="2858703" y="125864"/>
                  <a:pt x="2860513" y="125960"/>
                  <a:pt x="2862323" y="125960"/>
                </a:cubicBezTo>
                <a:cubicBezTo>
                  <a:pt x="2886993" y="125960"/>
                  <a:pt x="2910424" y="111386"/>
                  <a:pt x="2920616" y="87288"/>
                </a:cubicBezTo>
                <a:cubicBezTo>
                  <a:pt x="2927093" y="71762"/>
                  <a:pt x="2927188" y="54713"/>
                  <a:pt x="2920806" y="39092"/>
                </a:cubicBezTo>
                <a:cubicBezTo>
                  <a:pt x="2914425" y="23471"/>
                  <a:pt x="2902328" y="11374"/>
                  <a:pt x="2886802" y="4897"/>
                </a:cubicBezTo>
                <a:cubicBezTo>
                  <a:pt x="2854703" y="-8533"/>
                  <a:pt x="2817746" y="6611"/>
                  <a:pt x="2804316" y="38711"/>
                </a:cubicBezTo>
                <a:cubicBezTo>
                  <a:pt x="2803077" y="41568"/>
                  <a:pt x="2802220" y="44521"/>
                  <a:pt x="2801458" y="47474"/>
                </a:cubicBezTo>
                <a:lnTo>
                  <a:pt x="1987070" y="335986"/>
                </a:lnTo>
                <a:cubicBezTo>
                  <a:pt x="1982117" y="331795"/>
                  <a:pt x="1976688" y="328080"/>
                  <a:pt x="1970497" y="325508"/>
                </a:cubicBezTo>
                <a:cubicBezTo>
                  <a:pt x="1938398" y="312078"/>
                  <a:pt x="1901441" y="327223"/>
                  <a:pt x="1888010" y="359322"/>
                </a:cubicBezTo>
                <a:cubicBezTo>
                  <a:pt x="1881533" y="374848"/>
                  <a:pt x="1881438" y="391898"/>
                  <a:pt x="1887820" y="407519"/>
                </a:cubicBezTo>
                <a:cubicBezTo>
                  <a:pt x="1889725" y="412186"/>
                  <a:pt x="1892297" y="416377"/>
                  <a:pt x="1895154" y="420377"/>
                </a:cubicBezTo>
                <a:lnTo>
                  <a:pt x="1447289" y="903295"/>
                </a:lnTo>
                <a:lnTo>
                  <a:pt x="522983" y="778232"/>
                </a:lnTo>
                <a:cubicBezTo>
                  <a:pt x="522221" y="775279"/>
                  <a:pt x="521363" y="772326"/>
                  <a:pt x="520220" y="769469"/>
                </a:cubicBezTo>
                <a:cubicBezTo>
                  <a:pt x="513839" y="753943"/>
                  <a:pt x="501742" y="741751"/>
                  <a:pt x="486216" y="735274"/>
                </a:cubicBezTo>
                <a:cubicBezTo>
                  <a:pt x="456403" y="722796"/>
                  <a:pt x="422399" y="735083"/>
                  <a:pt x="406968" y="762516"/>
                </a:cubicBezTo>
                <a:lnTo>
                  <a:pt x="404873" y="762230"/>
                </a:lnTo>
                <a:lnTo>
                  <a:pt x="404015" y="768326"/>
                </a:lnTo>
                <a:cubicBezTo>
                  <a:pt x="403920" y="768612"/>
                  <a:pt x="403730" y="768802"/>
                  <a:pt x="403634" y="769088"/>
                </a:cubicBezTo>
                <a:cubicBezTo>
                  <a:pt x="397157" y="784614"/>
                  <a:pt x="397062" y="801758"/>
                  <a:pt x="403444" y="817284"/>
                </a:cubicBezTo>
                <a:cubicBezTo>
                  <a:pt x="409826" y="832810"/>
                  <a:pt x="421922" y="845002"/>
                  <a:pt x="437448" y="851479"/>
                </a:cubicBezTo>
                <a:cubicBezTo>
                  <a:pt x="445354" y="854813"/>
                  <a:pt x="453641" y="856337"/>
                  <a:pt x="461737" y="856337"/>
                </a:cubicBezTo>
                <a:cubicBezTo>
                  <a:pt x="475072" y="856337"/>
                  <a:pt x="488026" y="851955"/>
                  <a:pt x="498694" y="844240"/>
                </a:cubicBezTo>
                <a:lnTo>
                  <a:pt x="1004376" y="1277818"/>
                </a:lnTo>
                <a:lnTo>
                  <a:pt x="100930" y="1881798"/>
                </a:lnTo>
                <a:cubicBezTo>
                  <a:pt x="96739" y="1878655"/>
                  <a:pt x="92357" y="1875893"/>
                  <a:pt x="87404" y="1873797"/>
                </a:cubicBezTo>
                <a:cubicBezTo>
                  <a:pt x="55305" y="1860367"/>
                  <a:pt x="18348" y="1875512"/>
                  <a:pt x="4918" y="1907611"/>
                </a:cubicBezTo>
                <a:cubicBezTo>
                  <a:pt x="-1559" y="1923137"/>
                  <a:pt x="-1654" y="1940187"/>
                  <a:pt x="4727" y="1955808"/>
                </a:cubicBezTo>
                <a:cubicBezTo>
                  <a:pt x="11109" y="1971429"/>
                  <a:pt x="23206" y="1983525"/>
                  <a:pt x="38732" y="1990002"/>
                </a:cubicBezTo>
                <a:cubicBezTo>
                  <a:pt x="46637" y="1993336"/>
                  <a:pt x="54924" y="1994860"/>
                  <a:pt x="63020" y="1994860"/>
                </a:cubicBezTo>
                <a:cubicBezTo>
                  <a:pt x="87690" y="1994860"/>
                  <a:pt x="111122" y="1980287"/>
                  <a:pt x="121313" y="1956188"/>
                </a:cubicBezTo>
                <a:cubicBezTo>
                  <a:pt x="123885" y="1949997"/>
                  <a:pt x="125409" y="1943520"/>
                  <a:pt x="125981" y="1937043"/>
                </a:cubicBezTo>
                <a:lnTo>
                  <a:pt x="1665983" y="1895609"/>
                </a:lnTo>
                <a:cubicBezTo>
                  <a:pt x="1666268" y="1902944"/>
                  <a:pt x="1667697" y="1910183"/>
                  <a:pt x="1670650" y="1917231"/>
                </a:cubicBezTo>
                <a:cubicBezTo>
                  <a:pt x="1677032" y="1932757"/>
                  <a:pt x="1689128" y="1944949"/>
                  <a:pt x="1704654" y="1951426"/>
                </a:cubicBezTo>
                <a:cubicBezTo>
                  <a:pt x="1712560" y="1954760"/>
                  <a:pt x="1720847" y="1956284"/>
                  <a:pt x="1728943" y="1956284"/>
                </a:cubicBezTo>
                <a:cubicBezTo>
                  <a:pt x="1753613" y="1956284"/>
                  <a:pt x="1777044" y="1941711"/>
                  <a:pt x="1787236" y="1917612"/>
                </a:cubicBezTo>
                <a:cubicBezTo>
                  <a:pt x="1787236" y="1917517"/>
                  <a:pt x="1787331" y="1917422"/>
                  <a:pt x="1787331" y="1917326"/>
                </a:cubicBezTo>
                <a:lnTo>
                  <a:pt x="2870133" y="2482159"/>
                </a:lnTo>
                <a:cubicBezTo>
                  <a:pt x="2869847" y="2490922"/>
                  <a:pt x="2871371" y="2499685"/>
                  <a:pt x="2874801" y="2507972"/>
                </a:cubicBezTo>
                <a:cubicBezTo>
                  <a:pt x="2881182" y="2523593"/>
                  <a:pt x="2893279" y="2535689"/>
                  <a:pt x="2908805" y="2542167"/>
                </a:cubicBezTo>
                <a:cubicBezTo>
                  <a:pt x="2916711" y="2545500"/>
                  <a:pt x="2924997" y="2547024"/>
                  <a:pt x="2933094" y="2547024"/>
                </a:cubicBezTo>
                <a:cubicBezTo>
                  <a:pt x="2957763" y="2547024"/>
                  <a:pt x="2981195" y="2532451"/>
                  <a:pt x="2991291" y="2508353"/>
                </a:cubicBezTo>
                <a:cubicBezTo>
                  <a:pt x="2994625" y="2500542"/>
                  <a:pt x="2996244" y="2492256"/>
                  <a:pt x="2996244" y="2483969"/>
                </a:cubicBezTo>
                <a:lnTo>
                  <a:pt x="4066187" y="1468413"/>
                </a:lnTo>
                <a:cubicBezTo>
                  <a:pt x="4090286" y="1467842"/>
                  <a:pt x="4112955" y="1453459"/>
                  <a:pt x="4122861" y="1429837"/>
                </a:cubicBezTo>
                <a:cubicBezTo>
                  <a:pt x="4125528" y="1423455"/>
                  <a:pt x="4127052" y="1416788"/>
                  <a:pt x="4127528" y="1410120"/>
                </a:cubicBezTo>
                <a:lnTo>
                  <a:pt x="4129719" y="1408025"/>
                </a:lnTo>
                <a:lnTo>
                  <a:pt x="4143245" y="1411073"/>
                </a:lnTo>
                <a:close/>
                <a:moveTo>
                  <a:pt x="4006466" y="1381164"/>
                </a:moveTo>
                <a:cubicBezTo>
                  <a:pt x="4000846" y="1394595"/>
                  <a:pt x="4000084" y="1409168"/>
                  <a:pt x="4004085" y="1422884"/>
                </a:cubicBezTo>
                <a:lnTo>
                  <a:pt x="2784313" y="1669391"/>
                </a:lnTo>
                <a:lnTo>
                  <a:pt x="2682300" y="1164280"/>
                </a:lnTo>
                <a:cubicBezTo>
                  <a:pt x="2695254" y="1157708"/>
                  <a:pt x="2706018" y="1146945"/>
                  <a:pt x="2712018" y="1132562"/>
                </a:cubicBezTo>
                <a:cubicBezTo>
                  <a:pt x="2717924" y="1118560"/>
                  <a:pt x="2718495" y="1103225"/>
                  <a:pt x="2713828" y="1088937"/>
                </a:cubicBezTo>
                <a:lnTo>
                  <a:pt x="4006942" y="1380307"/>
                </a:lnTo>
                <a:cubicBezTo>
                  <a:pt x="4006752" y="1380688"/>
                  <a:pt x="4006656" y="1380974"/>
                  <a:pt x="4006466" y="1381164"/>
                </a:cubicBezTo>
                <a:close/>
                <a:moveTo>
                  <a:pt x="2877468" y="2454441"/>
                </a:moveTo>
                <a:lnTo>
                  <a:pt x="2086988" y="1817981"/>
                </a:lnTo>
                <a:lnTo>
                  <a:pt x="2778598" y="1678249"/>
                </a:lnTo>
                <a:lnTo>
                  <a:pt x="2928807" y="2421675"/>
                </a:lnTo>
                <a:cubicBezTo>
                  <a:pt x="2907662" y="2423009"/>
                  <a:pt x="2887945" y="2435010"/>
                  <a:pt x="2877468" y="2454441"/>
                </a:cubicBezTo>
                <a:close/>
                <a:moveTo>
                  <a:pt x="2079463" y="1811885"/>
                </a:moveTo>
                <a:lnTo>
                  <a:pt x="1938112" y="1698061"/>
                </a:lnTo>
                <a:lnTo>
                  <a:pt x="2604481" y="1147040"/>
                </a:lnTo>
                <a:cubicBezTo>
                  <a:pt x="2611053" y="1155422"/>
                  <a:pt x="2619435" y="1162185"/>
                  <a:pt x="2629532" y="1166375"/>
                </a:cubicBezTo>
                <a:cubicBezTo>
                  <a:pt x="2637437" y="1169709"/>
                  <a:pt x="2645724" y="1171233"/>
                  <a:pt x="2653820" y="1171233"/>
                </a:cubicBezTo>
                <a:cubicBezTo>
                  <a:pt x="2661250" y="1171233"/>
                  <a:pt x="2668489" y="1169804"/>
                  <a:pt x="2675347" y="1167233"/>
                </a:cubicBezTo>
                <a:lnTo>
                  <a:pt x="2777074" y="1670820"/>
                </a:lnTo>
                <a:lnTo>
                  <a:pt x="2079463" y="1811885"/>
                </a:lnTo>
                <a:close/>
                <a:moveTo>
                  <a:pt x="1945922" y="446571"/>
                </a:moveTo>
                <a:cubicBezTo>
                  <a:pt x="1966877" y="446571"/>
                  <a:pt x="1986880" y="435998"/>
                  <a:pt x="1998596" y="418091"/>
                </a:cubicBezTo>
                <a:lnTo>
                  <a:pt x="2649534" y="1045503"/>
                </a:lnTo>
                <a:cubicBezTo>
                  <a:pt x="2635818" y="1046456"/>
                  <a:pt x="2622769" y="1051885"/>
                  <a:pt x="2612387" y="1060839"/>
                </a:cubicBezTo>
                <a:lnTo>
                  <a:pt x="1854673" y="958349"/>
                </a:lnTo>
                <a:lnTo>
                  <a:pt x="1941541" y="446285"/>
                </a:lnTo>
                <a:cubicBezTo>
                  <a:pt x="1943065" y="446381"/>
                  <a:pt x="1944494" y="446571"/>
                  <a:pt x="1945922" y="446571"/>
                </a:cubicBezTo>
                <a:close/>
                <a:moveTo>
                  <a:pt x="2605814" y="1067411"/>
                </a:moveTo>
                <a:cubicBezTo>
                  <a:pt x="2601719" y="1072269"/>
                  <a:pt x="2598194" y="1077793"/>
                  <a:pt x="2595623" y="1083889"/>
                </a:cubicBezTo>
                <a:cubicBezTo>
                  <a:pt x="2589146" y="1099415"/>
                  <a:pt x="2589051" y="1116560"/>
                  <a:pt x="2595432" y="1132085"/>
                </a:cubicBezTo>
                <a:cubicBezTo>
                  <a:pt x="2596670" y="1135229"/>
                  <a:pt x="2598385" y="1138086"/>
                  <a:pt x="2600100" y="1140944"/>
                </a:cubicBezTo>
                <a:lnTo>
                  <a:pt x="1932111" y="1693203"/>
                </a:lnTo>
                <a:lnTo>
                  <a:pt x="1754279" y="1550042"/>
                </a:lnTo>
                <a:lnTo>
                  <a:pt x="1853435" y="965589"/>
                </a:lnTo>
                <a:lnTo>
                  <a:pt x="2605814" y="1067411"/>
                </a:lnTo>
                <a:close/>
                <a:moveTo>
                  <a:pt x="1309843" y="1201713"/>
                </a:moveTo>
                <a:lnTo>
                  <a:pt x="1746278" y="1553186"/>
                </a:lnTo>
                <a:lnTo>
                  <a:pt x="1698844" y="1832745"/>
                </a:lnTo>
                <a:lnTo>
                  <a:pt x="1300794" y="1207619"/>
                </a:lnTo>
                <a:cubicBezTo>
                  <a:pt x="1304033" y="1205904"/>
                  <a:pt x="1306985" y="1203904"/>
                  <a:pt x="1309843" y="1201713"/>
                </a:cubicBezTo>
                <a:close/>
                <a:moveTo>
                  <a:pt x="1753232" y="1835316"/>
                </a:moveTo>
                <a:cubicBezTo>
                  <a:pt x="1737611" y="1828744"/>
                  <a:pt x="1720751" y="1829030"/>
                  <a:pt x="1706083" y="1834745"/>
                </a:cubicBezTo>
                <a:lnTo>
                  <a:pt x="1752946" y="1558425"/>
                </a:lnTo>
                <a:lnTo>
                  <a:pt x="1926396" y="1698061"/>
                </a:lnTo>
                <a:lnTo>
                  <a:pt x="1757613" y="1837602"/>
                </a:lnTo>
                <a:cubicBezTo>
                  <a:pt x="1756089" y="1836936"/>
                  <a:pt x="1754756" y="1835983"/>
                  <a:pt x="1753232" y="1835316"/>
                </a:cubicBezTo>
                <a:close/>
                <a:moveTo>
                  <a:pt x="1747707" y="1544804"/>
                </a:moveTo>
                <a:lnTo>
                  <a:pt x="1315463" y="1196760"/>
                </a:lnTo>
                <a:cubicBezTo>
                  <a:pt x="1321178" y="1191141"/>
                  <a:pt x="1326035" y="1184378"/>
                  <a:pt x="1329274" y="1176472"/>
                </a:cubicBezTo>
                <a:cubicBezTo>
                  <a:pt x="1335751" y="1160946"/>
                  <a:pt x="1335846" y="1143896"/>
                  <a:pt x="1329464" y="1128275"/>
                </a:cubicBezTo>
                <a:cubicBezTo>
                  <a:pt x="1323083" y="1112654"/>
                  <a:pt x="1310986" y="1100558"/>
                  <a:pt x="1295460" y="1094081"/>
                </a:cubicBezTo>
                <a:cubicBezTo>
                  <a:pt x="1291555" y="1092462"/>
                  <a:pt x="1287459" y="1091223"/>
                  <a:pt x="1283459" y="1090366"/>
                </a:cubicBezTo>
                <a:lnTo>
                  <a:pt x="1449765" y="911010"/>
                </a:lnTo>
                <a:lnTo>
                  <a:pt x="1846005" y="964636"/>
                </a:lnTo>
                <a:lnTo>
                  <a:pt x="1747707" y="1544804"/>
                </a:lnTo>
                <a:close/>
                <a:moveTo>
                  <a:pt x="1212878" y="1176091"/>
                </a:moveTo>
                <a:cubicBezTo>
                  <a:pt x="1219260" y="1191617"/>
                  <a:pt x="1231357" y="1203809"/>
                  <a:pt x="1246883" y="1210286"/>
                </a:cubicBezTo>
                <a:cubicBezTo>
                  <a:pt x="1254788" y="1213620"/>
                  <a:pt x="1263075" y="1215144"/>
                  <a:pt x="1271172" y="1215144"/>
                </a:cubicBezTo>
                <a:cubicBezTo>
                  <a:pt x="1279077" y="1215144"/>
                  <a:pt x="1286792" y="1213524"/>
                  <a:pt x="1294127" y="1210667"/>
                </a:cubicBezTo>
                <a:lnTo>
                  <a:pt x="1695034" y="1840365"/>
                </a:lnTo>
                <a:cubicBezTo>
                  <a:pt x="1690748" y="1843032"/>
                  <a:pt x="1686842" y="1846365"/>
                  <a:pt x="1683318" y="1850080"/>
                </a:cubicBezTo>
                <a:lnTo>
                  <a:pt x="1016663" y="1278580"/>
                </a:lnTo>
                <a:lnTo>
                  <a:pt x="1208211" y="1150469"/>
                </a:lnTo>
                <a:cubicBezTo>
                  <a:pt x="1207925" y="1159137"/>
                  <a:pt x="1209449" y="1167804"/>
                  <a:pt x="1212878" y="1176091"/>
                </a:cubicBezTo>
                <a:close/>
                <a:moveTo>
                  <a:pt x="1787236" y="1869511"/>
                </a:moveTo>
                <a:cubicBezTo>
                  <a:pt x="1782473" y="1857986"/>
                  <a:pt x="1774663" y="1848366"/>
                  <a:pt x="1764566" y="1841508"/>
                </a:cubicBezTo>
                <a:lnTo>
                  <a:pt x="1932302" y="1702824"/>
                </a:lnTo>
                <a:lnTo>
                  <a:pt x="2070033" y="1813790"/>
                </a:lnTo>
                <a:lnTo>
                  <a:pt x="1787712" y="1870845"/>
                </a:lnTo>
                <a:cubicBezTo>
                  <a:pt x="1787522" y="1870368"/>
                  <a:pt x="1787426" y="1869892"/>
                  <a:pt x="1787236" y="1869511"/>
                </a:cubicBezTo>
                <a:close/>
                <a:moveTo>
                  <a:pt x="2803935" y="86907"/>
                </a:moveTo>
                <a:cubicBezTo>
                  <a:pt x="2810316" y="102528"/>
                  <a:pt x="2822413" y="114625"/>
                  <a:pt x="2837939" y="121102"/>
                </a:cubicBezTo>
                <a:cubicBezTo>
                  <a:pt x="2841749" y="122721"/>
                  <a:pt x="2845559" y="123864"/>
                  <a:pt x="2849464" y="124626"/>
                </a:cubicBezTo>
                <a:lnTo>
                  <a:pt x="2676395" y="1049504"/>
                </a:lnTo>
                <a:cubicBezTo>
                  <a:pt x="2671156" y="1047503"/>
                  <a:pt x="2665822" y="1046170"/>
                  <a:pt x="2660488" y="1045598"/>
                </a:cubicBezTo>
                <a:lnTo>
                  <a:pt x="2002501" y="411329"/>
                </a:lnTo>
                <a:cubicBezTo>
                  <a:pt x="2003072" y="410186"/>
                  <a:pt x="2003739" y="409043"/>
                  <a:pt x="2004311" y="407804"/>
                </a:cubicBezTo>
                <a:cubicBezTo>
                  <a:pt x="2010788" y="392279"/>
                  <a:pt x="2010883" y="375229"/>
                  <a:pt x="2004501" y="359608"/>
                </a:cubicBezTo>
                <a:cubicBezTo>
                  <a:pt x="2001739" y="352845"/>
                  <a:pt x="1997738" y="346940"/>
                  <a:pt x="1992976" y="341606"/>
                </a:cubicBezTo>
                <a:lnTo>
                  <a:pt x="2799744" y="55760"/>
                </a:lnTo>
                <a:cubicBezTo>
                  <a:pt x="2798410" y="66333"/>
                  <a:pt x="2799839" y="76906"/>
                  <a:pt x="2803935" y="86907"/>
                </a:cubicBezTo>
                <a:close/>
                <a:moveTo>
                  <a:pt x="1899726" y="426092"/>
                </a:moveTo>
                <a:cubicBezTo>
                  <a:pt x="1905822" y="432665"/>
                  <a:pt x="1913156" y="438094"/>
                  <a:pt x="1921729" y="441713"/>
                </a:cubicBezTo>
                <a:cubicBezTo>
                  <a:pt x="1925825" y="443428"/>
                  <a:pt x="1930111" y="444666"/>
                  <a:pt x="1934302" y="445523"/>
                </a:cubicBezTo>
                <a:lnTo>
                  <a:pt x="1847434" y="957492"/>
                </a:lnTo>
                <a:lnTo>
                  <a:pt x="1456052" y="904533"/>
                </a:lnTo>
                <a:lnTo>
                  <a:pt x="1899726" y="426092"/>
                </a:lnTo>
                <a:close/>
                <a:moveTo>
                  <a:pt x="504599" y="839477"/>
                </a:moveTo>
                <a:cubicBezTo>
                  <a:pt x="511076" y="833572"/>
                  <a:pt x="516410" y="826238"/>
                  <a:pt x="520030" y="817665"/>
                </a:cubicBezTo>
                <a:cubicBezTo>
                  <a:pt x="524316" y="807473"/>
                  <a:pt x="525745" y="796615"/>
                  <a:pt x="524411" y="785852"/>
                </a:cubicBezTo>
                <a:lnTo>
                  <a:pt x="1440907" y="909867"/>
                </a:lnTo>
                <a:lnTo>
                  <a:pt x="1274410" y="1089414"/>
                </a:lnTo>
                <a:cubicBezTo>
                  <a:pt x="1248597" y="1088080"/>
                  <a:pt x="1223547" y="1102844"/>
                  <a:pt x="1212974" y="1127895"/>
                </a:cubicBezTo>
                <a:cubicBezTo>
                  <a:pt x="1211164" y="1132085"/>
                  <a:pt x="1209926" y="1136467"/>
                  <a:pt x="1209164" y="1140848"/>
                </a:cubicBezTo>
                <a:lnTo>
                  <a:pt x="1010758" y="1273532"/>
                </a:lnTo>
                <a:lnTo>
                  <a:pt x="504599" y="839477"/>
                </a:lnTo>
                <a:close/>
                <a:moveTo>
                  <a:pt x="1010186" y="1282771"/>
                </a:moveTo>
                <a:lnTo>
                  <a:pt x="1678365" y="1855700"/>
                </a:lnTo>
                <a:cubicBezTo>
                  <a:pt x="1675317" y="1859796"/>
                  <a:pt x="1672650" y="1864177"/>
                  <a:pt x="1670650" y="1869130"/>
                </a:cubicBezTo>
                <a:cubicBezTo>
                  <a:pt x="1668078" y="1875321"/>
                  <a:pt x="1666554" y="1881798"/>
                  <a:pt x="1665983" y="1888275"/>
                </a:cubicBezTo>
                <a:lnTo>
                  <a:pt x="125981" y="1929709"/>
                </a:lnTo>
                <a:cubicBezTo>
                  <a:pt x="125695" y="1922375"/>
                  <a:pt x="124266" y="1915136"/>
                  <a:pt x="121313" y="1908087"/>
                </a:cubicBezTo>
                <a:cubicBezTo>
                  <a:pt x="117980" y="1899896"/>
                  <a:pt x="112931" y="1892752"/>
                  <a:pt x="106740" y="1886751"/>
                </a:cubicBezTo>
                <a:lnTo>
                  <a:pt x="1010186" y="1282771"/>
                </a:lnTo>
                <a:close/>
                <a:moveTo>
                  <a:pt x="1789522" y="1910373"/>
                </a:moveTo>
                <a:cubicBezTo>
                  <a:pt x="1792570" y="1899705"/>
                  <a:pt x="1792665" y="1888656"/>
                  <a:pt x="1789903" y="1877988"/>
                </a:cubicBezTo>
                <a:lnTo>
                  <a:pt x="2077463" y="1819886"/>
                </a:lnTo>
                <a:lnTo>
                  <a:pt x="2874229" y="2461395"/>
                </a:lnTo>
                <a:cubicBezTo>
                  <a:pt x="2872514" y="2465681"/>
                  <a:pt x="2871371" y="2469967"/>
                  <a:pt x="2870705" y="2474444"/>
                </a:cubicBezTo>
                <a:lnTo>
                  <a:pt x="1789522" y="1910373"/>
                </a:lnTo>
                <a:close/>
                <a:moveTo>
                  <a:pt x="2991291" y="2460442"/>
                </a:moveTo>
                <a:cubicBezTo>
                  <a:pt x="2984910" y="2444916"/>
                  <a:pt x="2972813" y="2432724"/>
                  <a:pt x="2957287" y="2426247"/>
                </a:cubicBezTo>
                <a:cubicBezTo>
                  <a:pt x="2950429" y="2423390"/>
                  <a:pt x="2943380" y="2421866"/>
                  <a:pt x="2936332" y="2421485"/>
                </a:cubicBezTo>
                <a:lnTo>
                  <a:pt x="2785837" y="1676630"/>
                </a:lnTo>
                <a:lnTo>
                  <a:pt x="4006656" y="1429932"/>
                </a:lnTo>
                <a:cubicBezTo>
                  <a:pt x="4013133" y="1445172"/>
                  <a:pt x="4025039" y="1457174"/>
                  <a:pt x="4040375" y="1463555"/>
                </a:cubicBezTo>
                <a:cubicBezTo>
                  <a:pt x="4045518" y="1465746"/>
                  <a:pt x="4050757" y="1467080"/>
                  <a:pt x="4055996" y="1467746"/>
                </a:cubicBezTo>
                <a:lnTo>
                  <a:pt x="2995196" y="2474730"/>
                </a:lnTo>
                <a:cubicBezTo>
                  <a:pt x="2994435" y="2469872"/>
                  <a:pt x="2993196" y="2465109"/>
                  <a:pt x="2991291" y="2460442"/>
                </a:cubicBezTo>
                <a:close/>
              </a:path>
            </a:pathLst>
          </a:custGeom>
          <a:solidFill>
            <a:schemeClr val="tx2">
              <a:lumMod val="60000"/>
              <a:lumOff val="40000"/>
              <a:alpha val="15000"/>
            </a:schemeClr>
          </a:solidFill>
          <a:ln w="9525" cap="flat">
            <a:noFill/>
            <a:prstDash val="solid"/>
            <a:miter/>
          </a:ln>
        </p:spPr>
        <p:txBody>
          <a:bodyPr rtlCol="0" anchor="ctr"/>
          <a:lstStyle/>
          <a:p>
            <a:endParaRPr lang="en-US"/>
          </a:p>
        </p:txBody>
      </p:sp>
      <p:sp>
        <p:nvSpPr>
          <p:cNvPr id="64" name="Graphic 175">
            <a:extLst>
              <a:ext uri="{FF2B5EF4-FFF2-40B4-BE49-F238E27FC236}">
                <a16:creationId xmlns:a16="http://schemas.microsoft.com/office/drawing/2014/main" id="{872756AC-942A-4624-ADC1-FA198EEE969E}"/>
              </a:ext>
            </a:extLst>
          </p:cNvPr>
          <p:cNvSpPr/>
          <p:nvPr/>
        </p:nvSpPr>
        <p:spPr>
          <a:xfrm rot="2175169">
            <a:off x="710609" y="5523496"/>
            <a:ext cx="5356454" cy="3287756"/>
          </a:xfrm>
          <a:custGeom>
            <a:avLst/>
            <a:gdLst>
              <a:gd name="connsiteX0" fmla="*/ 4143245 w 4143375"/>
              <a:gd name="connsiteY0" fmla="*/ 1411073 h 2543175"/>
              <a:gd name="connsiteX1" fmla="*/ 4144864 w 4143375"/>
              <a:gd name="connsiteY1" fmla="*/ 1403834 h 2543175"/>
              <a:gd name="connsiteX2" fmla="*/ 4129243 w 4143375"/>
              <a:gd name="connsiteY2" fmla="*/ 1400309 h 2543175"/>
              <a:gd name="connsiteX3" fmla="*/ 4129148 w 4143375"/>
              <a:gd name="connsiteY3" fmla="*/ 1400214 h 2543175"/>
              <a:gd name="connsiteX4" fmla="*/ 4128671 w 4143375"/>
              <a:gd name="connsiteY4" fmla="*/ 1397642 h 2543175"/>
              <a:gd name="connsiteX5" fmla="*/ 4127243 w 4143375"/>
              <a:gd name="connsiteY5" fmla="*/ 1397928 h 2543175"/>
              <a:gd name="connsiteX6" fmla="*/ 4123052 w 4143375"/>
              <a:gd name="connsiteY6" fmla="*/ 1381545 h 2543175"/>
              <a:gd name="connsiteX7" fmla="*/ 4089047 w 4143375"/>
              <a:gd name="connsiteY7" fmla="*/ 1347350 h 2543175"/>
              <a:gd name="connsiteX8" fmla="*/ 4010466 w 4143375"/>
              <a:gd name="connsiteY8" fmla="*/ 1373449 h 2543175"/>
              <a:gd name="connsiteX9" fmla="*/ 2710209 w 4143375"/>
              <a:gd name="connsiteY9" fmla="*/ 1080460 h 2543175"/>
              <a:gd name="connsiteX10" fmla="*/ 2683348 w 4143375"/>
              <a:gd name="connsiteY10" fmla="*/ 1052837 h 2543175"/>
              <a:gd name="connsiteX11" fmla="*/ 2856894 w 4143375"/>
              <a:gd name="connsiteY11" fmla="*/ 125674 h 2543175"/>
              <a:gd name="connsiteX12" fmla="*/ 2862323 w 4143375"/>
              <a:gd name="connsiteY12" fmla="*/ 125960 h 2543175"/>
              <a:gd name="connsiteX13" fmla="*/ 2920616 w 4143375"/>
              <a:gd name="connsiteY13" fmla="*/ 87288 h 2543175"/>
              <a:gd name="connsiteX14" fmla="*/ 2920806 w 4143375"/>
              <a:gd name="connsiteY14" fmla="*/ 39092 h 2543175"/>
              <a:gd name="connsiteX15" fmla="*/ 2886802 w 4143375"/>
              <a:gd name="connsiteY15" fmla="*/ 4897 h 2543175"/>
              <a:gd name="connsiteX16" fmla="*/ 2804316 w 4143375"/>
              <a:gd name="connsiteY16" fmla="*/ 38711 h 2543175"/>
              <a:gd name="connsiteX17" fmla="*/ 2801458 w 4143375"/>
              <a:gd name="connsiteY17" fmla="*/ 47474 h 2543175"/>
              <a:gd name="connsiteX18" fmla="*/ 1987070 w 4143375"/>
              <a:gd name="connsiteY18" fmla="*/ 335986 h 2543175"/>
              <a:gd name="connsiteX19" fmla="*/ 1970497 w 4143375"/>
              <a:gd name="connsiteY19" fmla="*/ 325508 h 2543175"/>
              <a:gd name="connsiteX20" fmla="*/ 1888010 w 4143375"/>
              <a:gd name="connsiteY20" fmla="*/ 359322 h 2543175"/>
              <a:gd name="connsiteX21" fmla="*/ 1887820 w 4143375"/>
              <a:gd name="connsiteY21" fmla="*/ 407519 h 2543175"/>
              <a:gd name="connsiteX22" fmla="*/ 1895154 w 4143375"/>
              <a:gd name="connsiteY22" fmla="*/ 420377 h 2543175"/>
              <a:gd name="connsiteX23" fmla="*/ 1447289 w 4143375"/>
              <a:gd name="connsiteY23" fmla="*/ 903295 h 2543175"/>
              <a:gd name="connsiteX24" fmla="*/ 522983 w 4143375"/>
              <a:gd name="connsiteY24" fmla="*/ 778232 h 2543175"/>
              <a:gd name="connsiteX25" fmla="*/ 520220 w 4143375"/>
              <a:gd name="connsiteY25" fmla="*/ 769469 h 2543175"/>
              <a:gd name="connsiteX26" fmla="*/ 486216 w 4143375"/>
              <a:gd name="connsiteY26" fmla="*/ 735274 h 2543175"/>
              <a:gd name="connsiteX27" fmla="*/ 406968 w 4143375"/>
              <a:gd name="connsiteY27" fmla="*/ 762516 h 2543175"/>
              <a:gd name="connsiteX28" fmla="*/ 404873 w 4143375"/>
              <a:gd name="connsiteY28" fmla="*/ 762230 h 2543175"/>
              <a:gd name="connsiteX29" fmla="*/ 404015 w 4143375"/>
              <a:gd name="connsiteY29" fmla="*/ 768326 h 2543175"/>
              <a:gd name="connsiteX30" fmla="*/ 403634 w 4143375"/>
              <a:gd name="connsiteY30" fmla="*/ 769088 h 2543175"/>
              <a:gd name="connsiteX31" fmla="*/ 403444 w 4143375"/>
              <a:gd name="connsiteY31" fmla="*/ 817284 h 2543175"/>
              <a:gd name="connsiteX32" fmla="*/ 437448 w 4143375"/>
              <a:gd name="connsiteY32" fmla="*/ 851479 h 2543175"/>
              <a:gd name="connsiteX33" fmla="*/ 461737 w 4143375"/>
              <a:gd name="connsiteY33" fmla="*/ 856337 h 2543175"/>
              <a:gd name="connsiteX34" fmla="*/ 498694 w 4143375"/>
              <a:gd name="connsiteY34" fmla="*/ 844240 h 2543175"/>
              <a:gd name="connsiteX35" fmla="*/ 1004376 w 4143375"/>
              <a:gd name="connsiteY35" fmla="*/ 1277818 h 2543175"/>
              <a:gd name="connsiteX36" fmla="*/ 100930 w 4143375"/>
              <a:gd name="connsiteY36" fmla="*/ 1881798 h 2543175"/>
              <a:gd name="connsiteX37" fmla="*/ 87404 w 4143375"/>
              <a:gd name="connsiteY37" fmla="*/ 1873797 h 2543175"/>
              <a:gd name="connsiteX38" fmla="*/ 4918 w 4143375"/>
              <a:gd name="connsiteY38" fmla="*/ 1907611 h 2543175"/>
              <a:gd name="connsiteX39" fmla="*/ 4727 w 4143375"/>
              <a:gd name="connsiteY39" fmla="*/ 1955808 h 2543175"/>
              <a:gd name="connsiteX40" fmla="*/ 38732 w 4143375"/>
              <a:gd name="connsiteY40" fmla="*/ 1990002 h 2543175"/>
              <a:gd name="connsiteX41" fmla="*/ 63020 w 4143375"/>
              <a:gd name="connsiteY41" fmla="*/ 1994860 h 2543175"/>
              <a:gd name="connsiteX42" fmla="*/ 121313 w 4143375"/>
              <a:gd name="connsiteY42" fmla="*/ 1956188 h 2543175"/>
              <a:gd name="connsiteX43" fmla="*/ 125981 w 4143375"/>
              <a:gd name="connsiteY43" fmla="*/ 1937043 h 2543175"/>
              <a:gd name="connsiteX44" fmla="*/ 1665983 w 4143375"/>
              <a:gd name="connsiteY44" fmla="*/ 1895609 h 2543175"/>
              <a:gd name="connsiteX45" fmla="*/ 1670650 w 4143375"/>
              <a:gd name="connsiteY45" fmla="*/ 1917231 h 2543175"/>
              <a:gd name="connsiteX46" fmla="*/ 1704654 w 4143375"/>
              <a:gd name="connsiteY46" fmla="*/ 1951426 h 2543175"/>
              <a:gd name="connsiteX47" fmla="*/ 1728943 w 4143375"/>
              <a:gd name="connsiteY47" fmla="*/ 1956284 h 2543175"/>
              <a:gd name="connsiteX48" fmla="*/ 1787236 w 4143375"/>
              <a:gd name="connsiteY48" fmla="*/ 1917612 h 2543175"/>
              <a:gd name="connsiteX49" fmla="*/ 1787331 w 4143375"/>
              <a:gd name="connsiteY49" fmla="*/ 1917326 h 2543175"/>
              <a:gd name="connsiteX50" fmla="*/ 2870133 w 4143375"/>
              <a:gd name="connsiteY50" fmla="*/ 2482159 h 2543175"/>
              <a:gd name="connsiteX51" fmla="*/ 2874801 w 4143375"/>
              <a:gd name="connsiteY51" fmla="*/ 2507972 h 2543175"/>
              <a:gd name="connsiteX52" fmla="*/ 2908805 w 4143375"/>
              <a:gd name="connsiteY52" fmla="*/ 2542167 h 2543175"/>
              <a:gd name="connsiteX53" fmla="*/ 2933094 w 4143375"/>
              <a:gd name="connsiteY53" fmla="*/ 2547024 h 2543175"/>
              <a:gd name="connsiteX54" fmla="*/ 2991291 w 4143375"/>
              <a:gd name="connsiteY54" fmla="*/ 2508353 h 2543175"/>
              <a:gd name="connsiteX55" fmla="*/ 2996244 w 4143375"/>
              <a:gd name="connsiteY55" fmla="*/ 2483969 h 2543175"/>
              <a:gd name="connsiteX56" fmla="*/ 4066187 w 4143375"/>
              <a:gd name="connsiteY56" fmla="*/ 1468413 h 2543175"/>
              <a:gd name="connsiteX57" fmla="*/ 4122861 w 4143375"/>
              <a:gd name="connsiteY57" fmla="*/ 1429837 h 2543175"/>
              <a:gd name="connsiteX58" fmla="*/ 4127528 w 4143375"/>
              <a:gd name="connsiteY58" fmla="*/ 1410120 h 2543175"/>
              <a:gd name="connsiteX59" fmla="*/ 4129719 w 4143375"/>
              <a:gd name="connsiteY59" fmla="*/ 1408025 h 2543175"/>
              <a:gd name="connsiteX60" fmla="*/ 4143245 w 4143375"/>
              <a:gd name="connsiteY60" fmla="*/ 1411073 h 2543175"/>
              <a:gd name="connsiteX61" fmla="*/ 4006466 w 4143375"/>
              <a:gd name="connsiteY61" fmla="*/ 1381164 h 2543175"/>
              <a:gd name="connsiteX62" fmla="*/ 4004085 w 4143375"/>
              <a:gd name="connsiteY62" fmla="*/ 1422884 h 2543175"/>
              <a:gd name="connsiteX63" fmla="*/ 2784313 w 4143375"/>
              <a:gd name="connsiteY63" fmla="*/ 1669391 h 2543175"/>
              <a:gd name="connsiteX64" fmla="*/ 2682300 w 4143375"/>
              <a:gd name="connsiteY64" fmla="*/ 1164280 h 2543175"/>
              <a:gd name="connsiteX65" fmla="*/ 2712018 w 4143375"/>
              <a:gd name="connsiteY65" fmla="*/ 1132562 h 2543175"/>
              <a:gd name="connsiteX66" fmla="*/ 2713828 w 4143375"/>
              <a:gd name="connsiteY66" fmla="*/ 1088937 h 2543175"/>
              <a:gd name="connsiteX67" fmla="*/ 4006942 w 4143375"/>
              <a:gd name="connsiteY67" fmla="*/ 1380307 h 2543175"/>
              <a:gd name="connsiteX68" fmla="*/ 4006466 w 4143375"/>
              <a:gd name="connsiteY68" fmla="*/ 1381164 h 2543175"/>
              <a:gd name="connsiteX69" fmla="*/ 2877468 w 4143375"/>
              <a:gd name="connsiteY69" fmla="*/ 2454441 h 2543175"/>
              <a:gd name="connsiteX70" fmla="*/ 2086988 w 4143375"/>
              <a:gd name="connsiteY70" fmla="*/ 1817981 h 2543175"/>
              <a:gd name="connsiteX71" fmla="*/ 2778598 w 4143375"/>
              <a:gd name="connsiteY71" fmla="*/ 1678249 h 2543175"/>
              <a:gd name="connsiteX72" fmla="*/ 2928807 w 4143375"/>
              <a:gd name="connsiteY72" fmla="*/ 2421675 h 2543175"/>
              <a:gd name="connsiteX73" fmla="*/ 2877468 w 4143375"/>
              <a:gd name="connsiteY73" fmla="*/ 2454441 h 2543175"/>
              <a:gd name="connsiteX74" fmla="*/ 2079463 w 4143375"/>
              <a:gd name="connsiteY74" fmla="*/ 1811885 h 2543175"/>
              <a:gd name="connsiteX75" fmla="*/ 1938112 w 4143375"/>
              <a:gd name="connsiteY75" fmla="*/ 1698061 h 2543175"/>
              <a:gd name="connsiteX76" fmla="*/ 2604481 w 4143375"/>
              <a:gd name="connsiteY76" fmla="*/ 1147040 h 2543175"/>
              <a:gd name="connsiteX77" fmla="*/ 2629532 w 4143375"/>
              <a:gd name="connsiteY77" fmla="*/ 1166375 h 2543175"/>
              <a:gd name="connsiteX78" fmla="*/ 2653820 w 4143375"/>
              <a:gd name="connsiteY78" fmla="*/ 1171233 h 2543175"/>
              <a:gd name="connsiteX79" fmla="*/ 2675347 w 4143375"/>
              <a:gd name="connsiteY79" fmla="*/ 1167233 h 2543175"/>
              <a:gd name="connsiteX80" fmla="*/ 2777074 w 4143375"/>
              <a:gd name="connsiteY80" fmla="*/ 1670820 h 2543175"/>
              <a:gd name="connsiteX81" fmla="*/ 2079463 w 4143375"/>
              <a:gd name="connsiteY81" fmla="*/ 1811885 h 2543175"/>
              <a:gd name="connsiteX82" fmla="*/ 1945922 w 4143375"/>
              <a:gd name="connsiteY82" fmla="*/ 446571 h 2543175"/>
              <a:gd name="connsiteX83" fmla="*/ 1998596 w 4143375"/>
              <a:gd name="connsiteY83" fmla="*/ 418091 h 2543175"/>
              <a:gd name="connsiteX84" fmla="*/ 2649534 w 4143375"/>
              <a:gd name="connsiteY84" fmla="*/ 1045503 h 2543175"/>
              <a:gd name="connsiteX85" fmla="*/ 2612387 w 4143375"/>
              <a:gd name="connsiteY85" fmla="*/ 1060839 h 2543175"/>
              <a:gd name="connsiteX86" fmla="*/ 1854673 w 4143375"/>
              <a:gd name="connsiteY86" fmla="*/ 958349 h 2543175"/>
              <a:gd name="connsiteX87" fmla="*/ 1941541 w 4143375"/>
              <a:gd name="connsiteY87" fmla="*/ 446285 h 2543175"/>
              <a:gd name="connsiteX88" fmla="*/ 1945922 w 4143375"/>
              <a:gd name="connsiteY88" fmla="*/ 446571 h 2543175"/>
              <a:gd name="connsiteX89" fmla="*/ 2605814 w 4143375"/>
              <a:gd name="connsiteY89" fmla="*/ 1067411 h 2543175"/>
              <a:gd name="connsiteX90" fmla="*/ 2595623 w 4143375"/>
              <a:gd name="connsiteY90" fmla="*/ 1083889 h 2543175"/>
              <a:gd name="connsiteX91" fmla="*/ 2595432 w 4143375"/>
              <a:gd name="connsiteY91" fmla="*/ 1132085 h 2543175"/>
              <a:gd name="connsiteX92" fmla="*/ 2600100 w 4143375"/>
              <a:gd name="connsiteY92" fmla="*/ 1140944 h 2543175"/>
              <a:gd name="connsiteX93" fmla="*/ 1932111 w 4143375"/>
              <a:gd name="connsiteY93" fmla="*/ 1693203 h 2543175"/>
              <a:gd name="connsiteX94" fmla="*/ 1754279 w 4143375"/>
              <a:gd name="connsiteY94" fmla="*/ 1550042 h 2543175"/>
              <a:gd name="connsiteX95" fmla="*/ 1853435 w 4143375"/>
              <a:gd name="connsiteY95" fmla="*/ 965589 h 2543175"/>
              <a:gd name="connsiteX96" fmla="*/ 2605814 w 4143375"/>
              <a:gd name="connsiteY96" fmla="*/ 1067411 h 2543175"/>
              <a:gd name="connsiteX97" fmla="*/ 1309843 w 4143375"/>
              <a:gd name="connsiteY97" fmla="*/ 1201713 h 2543175"/>
              <a:gd name="connsiteX98" fmla="*/ 1746278 w 4143375"/>
              <a:gd name="connsiteY98" fmla="*/ 1553186 h 2543175"/>
              <a:gd name="connsiteX99" fmla="*/ 1698844 w 4143375"/>
              <a:gd name="connsiteY99" fmla="*/ 1832745 h 2543175"/>
              <a:gd name="connsiteX100" fmla="*/ 1300794 w 4143375"/>
              <a:gd name="connsiteY100" fmla="*/ 1207619 h 2543175"/>
              <a:gd name="connsiteX101" fmla="*/ 1309843 w 4143375"/>
              <a:gd name="connsiteY101" fmla="*/ 1201713 h 2543175"/>
              <a:gd name="connsiteX102" fmla="*/ 1753232 w 4143375"/>
              <a:gd name="connsiteY102" fmla="*/ 1835316 h 2543175"/>
              <a:gd name="connsiteX103" fmla="*/ 1706083 w 4143375"/>
              <a:gd name="connsiteY103" fmla="*/ 1834745 h 2543175"/>
              <a:gd name="connsiteX104" fmla="*/ 1752946 w 4143375"/>
              <a:gd name="connsiteY104" fmla="*/ 1558425 h 2543175"/>
              <a:gd name="connsiteX105" fmla="*/ 1926396 w 4143375"/>
              <a:gd name="connsiteY105" fmla="*/ 1698061 h 2543175"/>
              <a:gd name="connsiteX106" fmla="*/ 1757613 w 4143375"/>
              <a:gd name="connsiteY106" fmla="*/ 1837602 h 2543175"/>
              <a:gd name="connsiteX107" fmla="*/ 1753232 w 4143375"/>
              <a:gd name="connsiteY107" fmla="*/ 1835316 h 2543175"/>
              <a:gd name="connsiteX108" fmla="*/ 1747707 w 4143375"/>
              <a:gd name="connsiteY108" fmla="*/ 1544804 h 2543175"/>
              <a:gd name="connsiteX109" fmla="*/ 1315463 w 4143375"/>
              <a:gd name="connsiteY109" fmla="*/ 1196760 h 2543175"/>
              <a:gd name="connsiteX110" fmla="*/ 1329274 w 4143375"/>
              <a:gd name="connsiteY110" fmla="*/ 1176472 h 2543175"/>
              <a:gd name="connsiteX111" fmla="*/ 1329464 w 4143375"/>
              <a:gd name="connsiteY111" fmla="*/ 1128275 h 2543175"/>
              <a:gd name="connsiteX112" fmla="*/ 1295460 w 4143375"/>
              <a:gd name="connsiteY112" fmla="*/ 1094081 h 2543175"/>
              <a:gd name="connsiteX113" fmla="*/ 1283459 w 4143375"/>
              <a:gd name="connsiteY113" fmla="*/ 1090366 h 2543175"/>
              <a:gd name="connsiteX114" fmla="*/ 1449765 w 4143375"/>
              <a:gd name="connsiteY114" fmla="*/ 911010 h 2543175"/>
              <a:gd name="connsiteX115" fmla="*/ 1846005 w 4143375"/>
              <a:gd name="connsiteY115" fmla="*/ 964636 h 2543175"/>
              <a:gd name="connsiteX116" fmla="*/ 1747707 w 4143375"/>
              <a:gd name="connsiteY116" fmla="*/ 1544804 h 2543175"/>
              <a:gd name="connsiteX117" fmla="*/ 1212878 w 4143375"/>
              <a:gd name="connsiteY117" fmla="*/ 1176091 h 2543175"/>
              <a:gd name="connsiteX118" fmla="*/ 1246883 w 4143375"/>
              <a:gd name="connsiteY118" fmla="*/ 1210286 h 2543175"/>
              <a:gd name="connsiteX119" fmla="*/ 1271172 w 4143375"/>
              <a:gd name="connsiteY119" fmla="*/ 1215144 h 2543175"/>
              <a:gd name="connsiteX120" fmla="*/ 1294127 w 4143375"/>
              <a:gd name="connsiteY120" fmla="*/ 1210667 h 2543175"/>
              <a:gd name="connsiteX121" fmla="*/ 1695034 w 4143375"/>
              <a:gd name="connsiteY121" fmla="*/ 1840365 h 2543175"/>
              <a:gd name="connsiteX122" fmla="*/ 1683318 w 4143375"/>
              <a:gd name="connsiteY122" fmla="*/ 1850080 h 2543175"/>
              <a:gd name="connsiteX123" fmla="*/ 1016663 w 4143375"/>
              <a:gd name="connsiteY123" fmla="*/ 1278580 h 2543175"/>
              <a:gd name="connsiteX124" fmla="*/ 1208211 w 4143375"/>
              <a:gd name="connsiteY124" fmla="*/ 1150469 h 2543175"/>
              <a:gd name="connsiteX125" fmla="*/ 1212878 w 4143375"/>
              <a:gd name="connsiteY125" fmla="*/ 1176091 h 2543175"/>
              <a:gd name="connsiteX126" fmla="*/ 1787236 w 4143375"/>
              <a:gd name="connsiteY126" fmla="*/ 1869511 h 2543175"/>
              <a:gd name="connsiteX127" fmla="*/ 1764566 w 4143375"/>
              <a:gd name="connsiteY127" fmla="*/ 1841508 h 2543175"/>
              <a:gd name="connsiteX128" fmla="*/ 1932302 w 4143375"/>
              <a:gd name="connsiteY128" fmla="*/ 1702824 h 2543175"/>
              <a:gd name="connsiteX129" fmla="*/ 2070033 w 4143375"/>
              <a:gd name="connsiteY129" fmla="*/ 1813790 h 2543175"/>
              <a:gd name="connsiteX130" fmla="*/ 1787712 w 4143375"/>
              <a:gd name="connsiteY130" fmla="*/ 1870845 h 2543175"/>
              <a:gd name="connsiteX131" fmla="*/ 1787236 w 4143375"/>
              <a:gd name="connsiteY131" fmla="*/ 1869511 h 2543175"/>
              <a:gd name="connsiteX132" fmla="*/ 2803935 w 4143375"/>
              <a:gd name="connsiteY132" fmla="*/ 86907 h 2543175"/>
              <a:gd name="connsiteX133" fmla="*/ 2837939 w 4143375"/>
              <a:gd name="connsiteY133" fmla="*/ 121102 h 2543175"/>
              <a:gd name="connsiteX134" fmla="*/ 2849464 w 4143375"/>
              <a:gd name="connsiteY134" fmla="*/ 124626 h 2543175"/>
              <a:gd name="connsiteX135" fmla="*/ 2676395 w 4143375"/>
              <a:gd name="connsiteY135" fmla="*/ 1049504 h 2543175"/>
              <a:gd name="connsiteX136" fmla="*/ 2660488 w 4143375"/>
              <a:gd name="connsiteY136" fmla="*/ 1045598 h 2543175"/>
              <a:gd name="connsiteX137" fmla="*/ 2002501 w 4143375"/>
              <a:gd name="connsiteY137" fmla="*/ 411329 h 2543175"/>
              <a:gd name="connsiteX138" fmla="*/ 2004311 w 4143375"/>
              <a:gd name="connsiteY138" fmla="*/ 407804 h 2543175"/>
              <a:gd name="connsiteX139" fmla="*/ 2004501 w 4143375"/>
              <a:gd name="connsiteY139" fmla="*/ 359608 h 2543175"/>
              <a:gd name="connsiteX140" fmla="*/ 1992976 w 4143375"/>
              <a:gd name="connsiteY140" fmla="*/ 341606 h 2543175"/>
              <a:gd name="connsiteX141" fmla="*/ 2799744 w 4143375"/>
              <a:gd name="connsiteY141" fmla="*/ 55760 h 2543175"/>
              <a:gd name="connsiteX142" fmla="*/ 2803935 w 4143375"/>
              <a:gd name="connsiteY142" fmla="*/ 86907 h 2543175"/>
              <a:gd name="connsiteX143" fmla="*/ 1899726 w 4143375"/>
              <a:gd name="connsiteY143" fmla="*/ 426092 h 2543175"/>
              <a:gd name="connsiteX144" fmla="*/ 1921729 w 4143375"/>
              <a:gd name="connsiteY144" fmla="*/ 441713 h 2543175"/>
              <a:gd name="connsiteX145" fmla="*/ 1934302 w 4143375"/>
              <a:gd name="connsiteY145" fmla="*/ 445523 h 2543175"/>
              <a:gd name="connsiteX146" fmla="*/ 1847434 w 4143375"/>
              <a:gd name="connsiteY146" fmla="*/ 957492 h 2543175"/>
              <a:gd name="connsiteX147" fmla="*/ 1456052 w 4143375"/>
              <a:gd name="connsiteY147" fmla="*/ 904533 h 2543175"/>
              <a:gd name="connsiteX148" fmla="*/ 1899726 w 4143375"/>
              <a:gd name="connsiteY148" fmla="*/ 426092 h 2543175"/>
              <a:gd name="connsiteX149" fmla="*/ 504599 w 4143375"/>
              <a:gd name="connsiteY149" fmla="*/ 839477 h 2543175"/>
              <a:gd name="connsiteX150" fmla="*/ 520030 w 4143375"/>
              <a:gd name="connsiteY150" fmla="*/ 817665 h 2543175"/>
              <a:gd name="connsiteX151" fmla="*/ 524411 w 4143375"/>
              <a:gd name="connsiteY151" fmla="*/ 785852 h 2543175"/>
              <a:gd name="connsiteX152" fmla="*/ 1440907 w 4143375"/>
              <a:gd name="connsiteY152" fmla="*/ 909867 h 2543175"/>
              <a:gd name="connsiteX153" fmla="*/ 1274410 w 4143375"/>
              <a:gd name="connsiteY153" fmla="*/ 1089414 h 2543175"/>
              <a:gd name="connsiteX154" fmla="*/ 1212974 w 4143375"/>
              <a:gd name="connsiteY154" fmla="*/ 1127895 h 2543175"/>
              <a:gd name="connsiteX155" fmla="*/ 1209164 w 4143375"/>
              <a:gd name="connsiteY155" fmla="*/ 1140848 h 2543175"/>
              <a:gd name="connsiteX156" fmla="*/ 1010758 w 4143375"/>
              <a:gd name="connsiteY156" fmla="*/ 1273532 h 2543175"/>
              <a:gd name="connsiteX157" fmla="*/ 504599 w 4143375"/>
              <a:gd name="connsiteY157" fmla="*/ 839477 h 2543175"/>
              <a:gd name="connsiteX158" fmla="*/ 1010186 w 4143375"/>
              <a:gd name="connsiteY158" fmla="*/ 1282771 h 2543175"/>
              <a:gd name="connsiteX159" fmla="*/ 1678365 w 4143375"/>
              <a:gd name="connsiteY159" fmla="*/ 1855700 h 2543175"/>
              <a:gd name="connsiteX160" fmla="*/ 1670650 w 4143375"/>
              <a:gd name="connsiteY160" fmla="*/ 1869130 h 2543175"/>
              <a:gd name="connsiteX161" fmla="*/ 1665983 w 4143375"/>
              <a:gd name="connsiteY161" fmla="*/ 1888275 h 2543175"/>
              <a:gd name="connsiteX162" fmla="*/ 125981 w 4143375"/>
              <a:gd name="connsiteY162" fmla="*/ 1929709 h 2543175"/>
              <a:gd name="connsiteX163" fmla="*/ 121313 w 4143375"/>
              <a:gd name="connsiteY163" fmla="*/ 1908087 h 2543175"/>
              <a:gd name="connsiteX164" fmla="*/ 106740 w 4143375"/>
              <a:gd name="connsiteY164" fmla="*/ 1886751 h 2543175"/>
              <a:gd name="connsiteX165" fmla="*/ 1010186 w 4143375"/>
              <a:gd name="connsiteY165" fmla="*/ 1282771 h 2543175"/>
              <a:gd name="connsiteX166" fmla="*/ 1789522 w 4143375"/>
              <a:gd name="connsiteY166" fmla="*/ 1910373 h 2543175"/>
              <a:gd name="connsiteX167" fmla="*/ 1789903 w 4143375"/>
              <a:gd name="connsiteY167" fmla="*/ 1877988 h 2543175"/>
              <a:gd name="connsiteX168" fmla="*/ 2077463 w 4143375"/>
              <a:gd name="connsiteY168" fmla="*/ 1819886 h 2543175"/>
              <a:gd name="connsiteX169" fmla="*/ 2874229 w 4143375"/>
              <a:gd name="connsiteY169" fmla="*/ 2461395 h 2543175"/>
              <a:gd name="connsiteX170" fmla="*/ 2870705 w 4143375"/>
              <a:gd name="connsiteY170" fmla="*/ 2474444 h 2543175"/>
              <a:gd name="connsiteX171" fmla="*/ 1789522 w 4143375"/>
              <a:gd name="connsiteY171" fmla="*/ 1910373 h 2543175"/>
              <a:gd name="connsiteX172" fmla="*/ 2991291 w 4143375"/>
              <a:gd name="connsiteY172" fmla="*/ 2460442 h 2543175"/>
              <a:gd name="connsiteX173" fmla="*/ 2957287 w 4143375"/>
              <a:gd name="connsiteY173" fmla="*/ 2426247 h 2543175"/>
              <a:gd name="connsiteX174" fmla="*/ 2936332 w 4143375"/>
              <a:gd name="connsiteY174" fmla="*/ 2421485 h 2543175"/>
              <a:gd name="connsiteX175" fmla="*/ 2785837 w 4143375"/>
              <a:gd name="connsiteY175" fmla="*/ 1676630 h 2543175"/>
              <a:gd name="connsiteX176" fmla="*/ 4006656 w 4143375"/>
              <a:gd name="connsiteY176" fmla="*/ 1429932 h 2543175"/>
              <a:gd name="connsiteX177" fmla="*/ 4040375 w 4143375"/>
              <a:gd name="connsiteY177" fmla="*/ 1463555 h 2543175"/>
              <a:gd name="connsiteX178" fmla="*/ 4055996 w 4143375"/>
              <a:gd name="connsiteY178" fmla="*/ 1467746 h 2543175"/>
              <a:gd name="connsiteX179" fmla="*/ 2995196 w 4143375"/>
              <a:gd name="connsiteY179" fmla="*/ 2474730 h 2543175"/>
              <a:gd name="connsiteX180" fmla="*/ 2991291 w 4143375"/>
              <a:gd name="connsiteY180" fmla="*/ 2460442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143375" h="2543175">
                <a:moveTo>
                  <a:pt x="4143245" y="1411073"/>
                </a:moveTo>
                <a:lnTo>
                  <a:pt x="4144864" y="1403834"/>
                </a:lnTo>
                <a:lnTo>
                  <a:pt x="4129243" y="1400309"/>
                </a:lnTo>
                <a:lnTo>
                  <a:pt x="4129148" y="1400214"/>
                </a:lnTo>
                <a:lnTo>
                  <a:pt x="4128671" y="1397642"/>
                </a:lnTo>
                <a:lnTo>
                  <a:pt x="4127243" y="1397928"/>
                </a:lnTo>
                <a:cubicBezTo>
                  <a:pt x="4126576" y="1392404"/>
                  <a:pt x="4125243" y="1386879"/>
                  <a:pt x="4123052" y="1381545"/>
                </a:cubicBezTo>
                <a:cubicBezTo>
                  <a:pt x="4116670" y="1365924"/>
                  <a:pt x="4104573" y="1353828"/>
                  <a:pt x="4089047" y="1347350"/>
                </a:cubicBezTo>
                <a:cubicBezTo>
                  <a:pt x="4059615" y="1335063"/>
                  <a:pt x="4026183" y="1346779"/>
                  <a:pt x="4010466" y="1373449"/>
                </a:cubicBezTo>
                <a:lnTo>
                  <a:pt x="2710209" y="1080460"/>
                </a:lnTo>
                <a:cubicBezTo>
                  <a:pt x="2704303" y="1068554"/>
                  <a:pt x="2695064" y="1059029"/>
                  <a:pt x="2683348" y="1052837"/>
                </a:cubicBezTo>
                <a:lnTo>
                  <a:pt x="2856894" y="125674"/>
                </a:lnTo>
                <a:cubicBezTo>
                  <a:pt x="2858703" y="125864"/>
                  <a:pt x="2860513" y="125960"/>
                  <a:pt x="2862323" y="125960"/>
                </a:cubicBezTo>
                <a:cubicBezTo>
                  <a:pt x="2886993" y="125960"/>
                  <a:pt x="2910424" y="111386"/>
                  <a:pt x="2920616" y="87288"/>
                </a:cubicBezTo>
                <a:cubicBezTo>
                  <a:pt x="2927093" y="71762"/>
                  <a:pt x="2927188" y="54713"/>
                  <a:pt x="2920806" y="39092"/>
                </a:cubicBezTo>
                <a:cubicBezTo>
                  <a:pt x="2914425" y="23471"/>
                  <a:pt x="2902328" y="11374"/>
                  <a:pt x="2886802" y="4897"/>
                </a:cubicBezTo>
                <a:cubicBezTo>
                  <a:pt x="2854703" y="-8533"/>
                  <a:pt x="2817746" y="6611"/>
                  <a:pt x="2804316" y="38711"/>
                </a:cubicBezTo>
                <a:cubicBezTo>
                  <a:pt x="2803077" y="41568"/>
                  <a:pt x="2802220" y="44521"/>
                  <a:pt x="2801458" y="47474"/>
                </a:cubicBezTo>
                <a:lnTo>
                  <a:pt x="1987070" y="335986"/>
                </a:lnTo>
                <a:cubicBezTo>
                  <a:pt x="1982117" y="331795"/>
                  <a:pt x="1976688" y="328080"/>
                  <a:pt x="1970497" y="325508"/>
                </a:cubicBezTo>
                <a:cubicBezTo>
                  <a:pt x="1938398" y="312078"/>
                  <a:pt x="1901441" y="327223"/>
                  <a:pt x="1888010" y="359322"/>
                </a:cubicBezTo>
                <a:cubicBezTo>
                  <a:pt x="1881533" y="374848"/>
                  <a:pt x="1881438" y="391898"/>
                  <a:pt x="1887820" y="407519"/>
                </a:cubicBezTo>
                <a:cubicBezTo>
                  <a:pt x="1889725" y="412186"/>
                  <a:pt x="1892297" y="416377"/>
                  <a:pt x="1895154" y="420377"/>
                </a:cubicBezTo>
                <a:lnTo>
                  <a:pt x="1447289" y="903295"/>
                </a:lnTo>
                <a:lnTo>
                  <a:pt x="522983" y="778232"/>
                </a:lnTo>
                <a:cubicBezTo>
                  <a:pt x="522221" y="775279"/>
                  <a:pt x="521363" y="772326"/>
                  <a:pt x="520220" y="769469"/>
                </a:cubicBezTo>
                <a:cubicBezTo>
                  <a:pt x="513839" y="753943"/>
                  <a:pt x="501742" y="741751"/>
                  <a:pt x="486216" y="735274"/>
                </a:cubicBezTo>
                <a:cubicBezTo>
                  <a:pt x="456403" y="722796"/>
                  <a:pt x="422399" y="735083"/>
                  <a:pt x="406968" y="762516"/>
                </a:cubicBezTo>
                <a:lnTo>
                  <a:pt x="404873" y="762230"/>
                </a:lnTo>
                <a:lnTo>
                  <a:pt x="404015" y="768326"/>
                </a:lnTo>
                <a:cubicBezTo>
                  <a:pt x="403920" y="768612"/>
                  <a:pt x="403730" y="768802"/>
                  <a:pt x="403634" y="769088"/>
                </a:cubicBezTo>
                <a:cubicBezTo>
                  <a:pt x="397157" y="784614"/>
                  <a:pt x="397062" y="801758"/>
                  <a:pt x="403444" y="817284"/>
                </a:cubicBezTo>
                <a:cubicBezTo>
                  <a:pt x="409826" y="832810"/>
                  <a:pt x="421922" y="845002"/>
                  <a:pt x="437448" y="851479"/>
                </a:cubicBezTo>
                <a:cubicBezTo>
                  <a:pt x="445354" y="854813"/>
                  <a:pt x="453641" y="856337"/>
                  <a:pt x="461737" y="856337"/>
                </a:cubicBezTo>
                <a:cubicBezTo>
                  <a:pt x="475072" y="856337"/>
                  <a:pt x="488026" y="851955"/>
                  <a:pt x="498694" y="844240"/>
                </a:cubicBezTo>
                <a:lnTo>
                  <a:pt x="1004376" y="1277818"/>
                </a:lnTo>
                <a:lnTo>
                  <a:pt x="100930" y="1881798"/>
                </a:lnTo>
                <a:cubicBezTo>
                  <a:pt x="96739" y="1878655"/>
                  <a:pt x="92357" y="1875893"/>
                  <a:pt x="87404" y="1873797"/>
                </a:cubicBezTo>
                <a:cubicBezTo>
                  <a:pt x="55305" y="1860367"/>
                  <a:pt x="18348" y="1875512"/>
                  <a:pt x="4918" y="1907611"/>
                </a:cubicBezTo>
                <a:cubicBezTo>
                  <a:pt x="-1559" y="1923137"/>
                  <a:pt x="-1654" y="1940187"/>
                  <a:pt x="4727" y="1955808"/>
                </a:cubicBezTo>
                <a:cubicBezTo>
                  <a:pt x="11109" y="1971429"/>
                  <a:pt x="23206" y="1983525"/>
                  <a:pt x="38732" y="1990002"/>
                </a:cubicBezTo>
                <a:cubicBezTo>
                  <a:pt x="46637" y="1993336"/>
                  <a:pt x="54924" y="1994860"/>
                  <a:pt x="63020" y="1994860"/>
                </a:cubicBezTo>
                <a:cubicBezTo>
                  <a:pt x="87690" y="1994860"/>
                  <a:pt x="111122" y="1980287"/>
                  <a:pt x="121313" y="1956188"/>
                </a:cubicBezTo>
                <a:cubicBezTo>
                  <a:pt x="123885" y="1949997"/>
                  <a:pt x="125409" y="1943520"/>
                  <a:pt x="125981" y="1937043"/>
                </a:cubicBezTo>
                <a:lnTo>
                  <a:pt x="1665983" y="1895609"/>
                </a:lnTo>
                <a:cubicBezTo>
                  <a:pt x="1666268" y="1902944"/>
                  <a:pt x="1667697" y="1910183"/>
                  <a:pt x="1670650" y="1917231"/>
                </a:cubicBezTo>
                <a:cubicBezTo>
                  <a:pt x="1677032" y="1932757"/>
                  <a:pt x="1689128" y="1944949"/>
                  <a:pt x="1704654" y="1951426"/>
                </a:cubicBezTo>
                <a:cubicBezTo>
                  <a:pt x="1712560" y="1954760"/>
                  <a:pt x="1720847" y="1956284"/>
                  <a:pt x="1728943" y="1956284"/>
                </a:cubicBezTo>
                <a:cubicBezTo>
                  <a:pt x="1753613" y="1956284"/>
                  <a:pt x="1777044" y="1941711"/>
                  <a:pt x="1787236" y="1917612"/>
                </a:cubicBezTo>
                <a:cubicBezTo>
                  <a:pt x="1787236" y="1917517"/>
                  <a:pt x="1787331" y="1917422"/>
                  <a:pt x="1787331" y="1917326"/>
                </a:cubicBezTo>
                <a:lnTo>
                  <a:pt x="2870133" y="2482159"/>
                </a:lnTo>
                <a:cubicBezTo>
                  <a:pt x="2869847" y="2490922"/>
                  <a:pt x="2871371" y="2499685"/>
                  <a:pt x="2874801" y="2507972"/>
                </a:cubicBezTo>
                <a:cubicBezTo>
                  <a:pt x="2881182" y="2523593"/>
                  <a:pt x="2893279" y="2535689"/>
                  <a:pt x="2908805" y="2542167"/>
                </a:cubicBezTo>
                <a:cubicBezTo>
                  <a:pt x="2916711" y="2545500"/>
                  <a:pt x="2924997" y="2547024"/>
                  <a:pt x="2933094" y="2547024"/>
                </a:cubicBezTo>
                <a:cubicBezTo>
                  <a:pt x="2957763" y="2547024"/>
                  <a:pt x="2981195" y="2532451"/>
                  <a:pt x="2991291" y="2508353"/>
                </a:cubicBezTo>
                <a:cubicBezTo>
                  <a:pt x="2994625" y="2500542"/>
                  <a:pt x="2996244" y="2492256"/>
                  <a:pt x="2996244" y="2483969"/>
                </a:cubicBezTo>
                <a:lnTo>
                  <a:pt x="4066187" y="1468413"/>
                </a:lnTo>
                <a:cubicBezTo>
                  <a:pt x="4090286" y="1467842"/>
                  <a:pt x="4112955" y="1453459"/>
                  <a:pt x="4122861" y="1429837"/>
                </a:cubicBezTo>
                <a:cubicBezTo>
                  <a:pt x="4125528" y="1423455"/>
                  <a:pt x="4127052" y="1416788"/>
                  <a:pt x="4127528" y="1410120"/>
                </a:cubicBezTo>
                <a:lnTo>
                  <a:pt x="4129719" y="1408025"/>
                </a:lnTo>
                <a:lnTo>
                  <a:pt x="4143245" y="1411073"/>
                </a:lnTo>
                <a:close/>
                <a:moveTo>
                  <a:pt x="4006466" y="1381164"/>
                </a:moveTo>
                <a:cubicBezTo>
                  <a:pt x="4000846" y="1394595"/>
                  <a:pt x="4000084" y="1409168"/>
                  <a:pt x="4004085" y="1422884"/>
                </a:cubicBezTo>
                <a:lnTo>
                  <a:pt x="2784313" y="1669391"/>
                </a:lnTo>
                <a:lnTo>
                  <a:pt x="2682300" y="1164280"/>
                </a:lnTo>
                <a:cubicBezTo>
                  <a:pt x="2695254" y="1157708"/>
                  <a:pt x="2706018" y="1146945"/>
                  <a:pt x="2712018" y="1132562"/>
                </a:cubicBezTo>
                <a:cubicBezTo>
                  <a:pt x="2717924" y="1118560"/>
                  <a:pt x="2718495" y="1103225"/>
                  <a:pt x="2713828" y="1088937"/>
                </a:cubicBezTo>
                <a:lnTo>
                  <a:pt x="4006942" y="1380307"/>
                </a:lnTo>
                <a:cubicBezTo>
                  <a:pt x="4006752" y="1380688"/>
                  <a:pt x="4006656" y="1380974"/>
                  <a:pt x="4006466" y="1381164"/>
                </a:cubicBezTo>
                <a:close/>
                <a:moveTo>
                  <a:pt x="2877468" y="2454441"/>
                </a:moveTo>
                <a:lnTo>
                  <a:pt x="2086988" y="1817981"/>
                </a:lnTo>
                <a:lnTo>
                  <a:pt x="2778598" y="1678249"/>
                </a:lnTo>
                <a:lnTo>
                  <a:pt x="2928807" y="2421675"/>
                </a:lnTo>
                <a:cubicBezTo>
                  <a:pt x="2907662" y="2423009"/>
                  <a:pt x="2887945" y="2435010"/>
                  <a:pt x="2877468" y="2454441"/>
                </a:cubicBezTo>
                <a:close/>
                <a:moveTo>
                  <a:pt x="2079463" y="1811885"/>
                </a:moveTo>
                <a:lnTo>
                  <a:pt x="1938112" y="1698061"/>
                </a:lnTo>
                <a:lnTo>
                  <a:pt x="2604481" y="1147040"/>
                </a:lnTo>
                <a:cubicBezTo>
                  <a:pt x="2611053" y="1155422"/>
                  <a:pt x="2619435" y="1162185"/>
                  <a:pt x="2629532" y="1166375"/>
                </a:cubicBezTo>
                <a:cubicBezTo>
                  <a:pt x="2637437" y="1169709"/>
                  <a:pt x="2645724" y="1171233"/>
                  <a:pt x="2653820" y="1171233"/>
                </a:cubicBezTo>
                <a:cubicBezTo>
                  <a:pt x="2661250" y="1171233"/>
                  <a:pt x="2668489" y="1169804"/>
                  <a:pt x="2675347" y="1167233"/>
                </a:cubicBezTo>
                <a:lnTo>
                  <a:pt x="2777074" y="1670820"/>
                </a:lnTo>
                <a:lnTo>
                  <a:pt x="2079463" y="1811885"/>
                </a:lnTo>
                <a:close/>
                <a:moveTo>
                  <a:pt x="1945922" y="446571"/>
                </a:moveTo>
                <a:cubicBezTo>
                  <a:pt x="1966877" y="446571"/>
                  <a:pt x="1986880" y="435998"/>
                  <a:pt x="1998596" y="418091"/>
                </a:cubicBezTo>
                <a:lnTo>
                  <a:pt x="2649534" y="1045503"/>
                </a:lnTo>
                <a:cubicBezTo>
                  <a:pt x="2635818" y="1046456"/>
                  <a:pt x="2622769" y="1051885"/>
                  <a:pt x="2612387" y="1060839"/>
                </a:cubicBezTo>
                <a:lnTo>
                  <a:pt x="1854673" y="958349"/>
                </a:lnTo>
                <a:lnTo>
                  <a:pt x="1941541" y="446285"/>
                </a:lnTo>
                <a:cubicBezTo>
                  <a:pt x="1943065" y="446381"/>
                  <a:pt x="1944494" y="446571"/>
                  <a:pt x="1945922" y="446571"/>
                </a:cubicBezTo>
                <a:close/>
                <a:moveTo>
                  <a:pt x="2605814" y="1067411"/>
                </a:moveTo>
                <a:cubicBezTo>
                  <a:pt x="2601719" y="1072269"/>
                  <a:pt x="2598194" y="1077793"/>
                  <a:pt x="2595623" y="1083889"/>
                </a:cubicBezTo>
                <a:cubicBezTo>
                  <a:pt x="2589146" y="1099415"/>
                  <a:pt x="2589051" y="1116560"/>
                  <a:pt x="2595432" y="1132085"/>
                </a:cubicBezTo>
                <a:cubicBezTo>
                  <a:pt x="2596670" y="1135229"/>
                  <a:pt x="2598385" y="1138086"/>
                  <a:pt x="2600100" y="1140944"/>
                </a:cubicBezTo>
                <a:lnTo>
                  <a:pt x="1932111" y="1693203"/>
                </a:lnTo>
                <a:lnTo>
                  <a:pt x="1754279" y="1550042"/>
                </a:lnTo>
                <a:lnTo>
                  <a:pt x="1853435" y="965589"/>
                </a:lnTo>
                <a:lnTo>
                  <a:pt x="2605814" y="1067411"/>
                </a:lnTo>
                <a:close/>
                <a:moveTo>
                  <a:pt x="1309843" y="1201713"/>
                </a:moveTo>
                <a:lnTo>
                  <a:pt x="1746278" y="1553186"/>
                </a:lnTo>
                <a:lnTo>
                  <a:pt x="1698844" y="1832745"/>
                </a:lnTo>
                <a:lnTo>
                  <a:pt x="1300794" y="1207619"/>
                </a:lnTo>
                <a:cubicBezTo>
                  <a:pt x="1304033" y="1205904"/>
                  <a:pt x="1306985" y="1203904"/>
                  <a:pt x="1309843" y="1201713"/>
                </a:cubicBezTo>
                <a:close/>
                <a:moveTo>
                  <a:pt x="1753232" y="1835316"/>
                </a:moveTo>
                <a:cubicBezTo>
                  <a:pt x="1737611" y="1828744"/>
                  <a:pt x="1720751" y="1829030"/>
                  <a:pt x="1706083" y="1834745"/>
                </a:cubicBezTo>
                <a:lnTo>
                  <a:pt x="1752946" y="1558425"/>
                </a:lnTo>
                <a:lnTo>
                  <a:pt x="1926396" y="1698061"/>
                </a:lnTo>
                <a:lnTo>
                  <a:pt x="1757613" y="1837602"/>
                </a:lnTo>
                <a:cubicBezTo>
                  <a:pt x="1756089" y="1836936"/>
                  <a:pt x="1754756" y="1835983"/>
                  <a:pt x="1753232" y="1835316"/>
                </a:cubicBezTo>
                <a:close/>
                <a:moveTo>
                  <a:pt x="1747707" y="1544804"/>
                </a:moveTo>
                <a:lnTo>
                  <a:pt x="1315463" y="1196760"/>
                </a:lnTo>
                <a:cubicBezTo>
                  <a:pt x="1321178" y="1191141"/>
                  <a:pt x="1326035" y="1184378"/>
                  <a:pt x="1329274" y="1176472"/>
                </a:cubicBezTo>
                <a:cubicBezTo>
                  <a:pt x="1335751" y="1160946"/>
                  <a:pt x="1335846" y="1143896"/>
                  <a:pt x="1329464" y="1128275"/>
                </a:cubicBezTo>
                <a:cubicBezTo>
                  <a:pt x="1323083" y="1112654"/>
                  <a:pt x="1310986" y="1100558"/>
                  <a:pt x="1295460" y="1094081"/>
                </a:cubicBezTo>
                <a:cubicBezTo>
                  <a:pt x="1291555" y="1092462"/>
                  <a:pt x="1287459" y="1091223"/>
                  <a:pt x="1283459" y="1090366"/>
                </a:cubicBezTo>
                <a:lnTo>
                  <a:pt x="1449765" y="911010"/>
                </a:lnTo>
                <a:lnTo>
                  <a:pt x="1846005" y="964636"/>
                </a:lnTo>
                <a:lnTo>
                  <a:pt x="1747707" y="1544804"/>
                </a:lnTo>
                <a:close/>
                <a:moveTo>
                  <a:pt x="1212878" y="1176091"/>
                </a:moveTo>
                <a:cubicBezTo>
                  <a:pt x="1219260" y="1191617"/>
                  <a:pt x="1231357" y="1203809"/>
                  <a:pt x="1246883" y="1210286"/>
                </a:cubicBezTo>
                <a:cubicBezTo>
                  <a:pt x="1254788" y="1213620"/>
                  <a:pt x="1263075" y="1215144"/>
                  <a:pt x="1271172" y="1215144"/>
                </a:cubicBezTo>
                <a:cubicBezTo>
                  <a:pt x="1279077" y="1215144"/>
                  <a:pt x="1286792" y="1213524"/>
                  <a:pt x="1294127" y="1210667"/>
                </a:cubicBezTo>
                <a:lnTo>
                  <a:pt x="1695034" y="1840365"/>
                </a:lnTo>
                <a:cubicBezTo>
                  <a:pt x="1690748" y="1843032"/>
                  <a:pt x="1686842" y="1846365"/>
                  <a:pt x="1683318" y="1850080"/>
                </a:cubicBezTo>
                <a:lnTo>
                  <a:pt x="1016663" y="1278580"/>
                </a:lnTo>
                <a:lnTo>
                  <a:pt x="1208211" y="1150469"/>
                </a:lnTo>
                <a:cubicBezTo>
                  <a:pt x="1207925" y="1159137"/>
                  <a:pt x="1209449" y="1167804"/>
                  <a:pt x="1212878" y="1176091"/>
                </a:cubicBezTo>
                <a:close/>
                <a:moveTo>
                  <a:pt x="1787236" y="1869511"/>
                </a:moveTo>
                <a:cubicBezTo>
                  <a:pt x="1782473" y="1857986"/>
                  <a:pt x="1774663" y="1848366"/>
                  <a:pt x="1764566" y="1841508"/>
                </a:cubicBezTo>
                <a:lnTo>
                  <a:pt x="1932302" y="1702824"/>
                </a:lnTo>
                <a:lnTo>
                  <a:pt x="2070033" y="1813790"/>
                </a:lnTo>
                <a:lnTo>
                  <a:pt x="1787712" y="1870845"/>
                </a:lnTo>
                <a:cubicBezTo>
                  <a:pt x="1787522" y="1870368"/>
                  <a:pt x="1787426" y="1869892"/>
                  <a:pt x="1787236" y="1869511"/>
                </a:cubicBezTo>
                <a:close/>
                <a:moveTo>
                  <a:pt x="2803935" y="86907"/>
                </a:moveTo>
                <a:cubicBezTo>
                  <a:pt x="2810316" y="102528"/>
                  <a:pt x="2822413" y="114625"/>
                  <a:pt x="2837939" y="121102"/>
                </a:cubicBezTo>
                <a:cubicBezTo>
                  <a:pt x="2841749" y="122721"/>
                  <a:pt x="2845559" y="123864"/>
                  <a:pt x="2849464" y="124626"/>
                </a:cubicBezTo>
                <a:lnTo>
                  <a:pt x="2676395" y="1049504"/>
                </a:lnTo>
                <a:cubicBezTo>
                  <a:pt x="2671156" y="1047503"/>
                  <a:pt x="2665822" y="1046170"/>
                  <a:pt x="2660488" y="1045598"/>
                </a:cubicBezTo>
                <a:lnTo>
                  <a:pt x="2002501" y="411329"/>
                </a:lnTo>
                <a:cubicBezTo>
                  <a:pt x="2003072" y="410186"/>
                  <a:pt x="2003739" y="409043"/>
                  <a:pt x="2004311" y="407804"/>
                </a:cubicBezTo>
                <a:cubicBezTo>
                  <a:pt x="2010788" y="392279"/>
                  <a:pt x="2010883" y="375229"/>
                  <a:pt x="2004501" y="359608"/>
                </a:cubicBezTo>
                <a:cubicBezTo>
                  <a:pt x="2001739" y="352845"/>
                  <a:pt x="1997738" y="346940"/>
                  <a:pt x="1992976" y="341606"/>
                </a:cubicBezTo>
                <a:lnTo>
                  <a:pt x="2799744" y="55760"/>
                </a:lnTo>
                <a:cubicBezTo>
                  <a:pt x="2798410" y="66333"/>
                  <a:pt x="2799839" y="76906"/>
                  <a:pt x="2803935" y="86907"/>
                </a:cubicBezTo>
                <a:close/>
                <a:moveTo>
                  <a:pt x="1899726" y="426092"/>
                </a:moveTo>
                <a:cubicBezTo>
                  <a:pt x="1905822" y="432665"/>
                  <a:pt x="1913156" y="438094"/>
                  <a:pt x="1921729" y="441713"/>
                </a:cubicBezTo>
                <a:cubicBezTo>
                  <a:pt x="1925825" y="443428"/>
                  <a:pt x="1930111" y="444666"/>
                  <a:pt x="1934302" y="445523"/>
                </a:cubicBezTo>
                <a:lnTo>
                  <a:pt x="1847434" y="957492"/>
                </a:lnTo>
                <a:lnTo>
                  <a:pt x="1456052" y="904533"/>
                </a:lnTo>
                <a:lnTo>
                  <a:pt x="1899726" y="426092"/>
                </a:lnTo>
                <a:close/>
                <a:moveTo>
                  <a:pt x="504599" y="839477"/>
                </a:moveTo>
                <a:cubicBezTo>
                  <a:pt x="511076" y="833572"/>
                  <a:pt x="516410" y="826238"/>
                  <a:pt x="520030" y="817665"/>
                </a:cubicBezTo>
                <a:cubicBezTo>
                  <a:pt x="524316" y="807473"/>
                  <a:pt x="525745" y="796615"/>
                  <a:pt x="524411" y="785852"/>
                </a:cubicBezTo>
                <a:lnTo>
                  <a:pt x="1440907" y="909867"/>
                </a:lnTo>
                <a:lnTo>
                  <a:pt x="1274410" y="1089414"/>
                </a:lnTo>
                <a:cubicBezTo>
                  <a:pt x="1248597" y="1088080"/>
                  <a:pt x="1223547" y="1102844"/>
                  <a:pt x="1212974" y="1127895"/>
                </a:cubicBezTo>
                <a:cubicBezTo>
                  <a:pt x="1211164" y="1132085"/>
                  <a:pt x="1209926" y="1136467"/>
                  <a:pt x="1209164" y="1140848"/>
                </a:cubicBezTo>
                <a:lnTo>
                  <a:pt x="1010758" y="1273532"/>
                </a:lnTo>
                <a:lnTo>
                  <a:pt x="504599" y="839477"/>
                </a:lnTo>
                <a:close/>
                <a:moveTo>
                  <a:pt x="1010186" y="1282771"/>
                </a:moveTo>
                <a:lnTo>
                  <a:pt x="1678365" y="1855700"/>
                </a:lnTo>
                <a:cubicBezTo>
                  <a:pt x="1675317" y="1859796"/>
                  <a:pt x="1672650" y="1864177"/>
                  <a:pt x="1670650" y="1869130"/>
                </a:cubicBezTo>
                <a:cubicBezTo>
                  <a:pt x="1668078" y="1875321"/>
                  <a:pt x="1666554" y="1881798"/>
                  <a:pt x="1665983" y="1888275"/>
                </a:cubicBezTo>
                <a:lnTo>
                  <a:pt x="125981" y="1929709"/>
                </a:lnTo>
                <a:cubicBezTo>
                  <a:pt x="125695" y="1922375"/>
                  <a:pt x="124266" y="1915136"/>
                  <a:pt x="121313" y="1908087"/>
                </a:cubicBezTo>
                <a:cubicBezTo>
                  <a:pt x="117980" y="1899896"/>
                  <a:pt x="112931" y="1892752"/>
                  <a:pt x="106740" y="1886751"/>
                </a:cubicBezTo>
                <a:lnTo>
                  <a:pt x="1010186" y="1282771"/>
                </a:lnTo>
                <a:close/>
                <a:moveTo>
                  <a:pt x="1789522" y="1910373"/>
                </a:moveTo>
                <a:cubicBezTo>
                  <a:pt x="1792570" y="1899705"/>
                  <a:pt x="1792665" y="1888656"/>
                  <a:pt x="1789903" y="1877988"/>
                </a:cubicBezTo>
                <a:lnTo>
                  <a:pt x="2077463" y="1819886"/>
                </a:lnTo>
                <a:lnTo>
                  <a:pt x="2874229" y="2461395"/>
                </a:lnTo>
                <a:cubicBezTo>
                  <a:pt x="2872514" y="2465681"/>
                  <a:pt x="2871371" y="2469967"/>
                  <a:pt x="2870705" y="2474444"/>
                </a:cubicBezTo>
                <a:lnTo>
                  <a:pt x="1789522" y="1910373"/>
                </a:lnTo>
                <a:close/>
                <a:moveTo>
                  <a:pt x="2991291" y="2460442"/>
                </a:moveTo>
                <a:cubicBezTo>
                  <a:pt x="2984910" y="2444916"/>
                  <a:pt x="2972813" y="2432724"/>
                  <a:pt x="2957287" y="2426247"/>
                </a:cubicBezTo>
                <a:cubicBezTo>
                  <a:pt x="2950429" y="2423390"/>
                  <a:pt x="2943380" y="2421866"/>
                  <a:pt x="2936332" y="2421485"/>
                </a:cubicBezTo>
                <a:lnTo>
                  <a:pt x="2785837" y="1676630"/>
                </a:lnTo>
                <a:lnTo>
                  <a:pt x="4006656" y="1429932"/>
                </a:lnTo>
                <a:cubicBezTo>
                  <a:pt x="4013133" y="1445172"/>
                  <a:pt x="4025039" y="1457174"/>
                  <a:pt x="4040375" y="1463555"/>
                </a:cubicBezTo>
                <a:cubicBezTo>
                  <a:pt x="4045518" y="1465746"/>
                  <a:pt x="4050757" y="1467080"/>
                  <a:pt x="4055996" y="1467746"/>
                </a:cubicBezTo>
                <a:lnTo>
                  <a:pt x="2995196" y="2474730"/>
                </a:lnTo>
                <a:cubicBezTo>
                  <a:pt x="2994435" y="2469872"/>
                  <a:pt x="2993196" y="2465109"/>
                  <a:pt x="2991291" y="2460442"/>
                </a:cubicBezTo>
                <a:close/>
              </a:path>
            </a:pathLst>
          </a:custGeom>
          <a:solidFill>
            <a:schemeClr val="bg1">
              <a:alpha val="20000"/>
            </a:schemeClr>
          </a:solidFill>
          <a:ln w="9525" cap="flat">
            <a:noFill/>
            <a:prstDash val="solid"/>
            <a:miter/>
          </a:ln>
        </p:spPr>
        <p:txBody>
          <a:bodyPr rtlCol="0" anchor="ctr"/>
          <a:lstStyle/>
          <a:p>
            <a:endParaRPr lang="en-US"/>
          </a:p>
        </p:txBody>
      </p:sp>
      <p:sp>
        <p:nvSpPr>
          <p:cNvPr id="103" name="Rectangle: Rounded Corners 66">
            <a:extLst>
              <a:ext uri="{FF2B5EF4-FFF2-40B4-BE49-F238E27FC236}">
                <a16:creationId xmlns:a16="http://schemas.microsoft.com/office/drawing/2014/main" id="{89101F89-EAD2-411A-B65C-19EF95932264}"/>
              </a:ext>
            </a:extLst>
          </p:cNvPr>
          <p:cNvSpPr/>
          <p:nvPr/>
        </p:nvSpPr>
        <p:spPr>
          <a:xfrm>
            <a:off x="9017928" y="2222694"/>
            <a:ext cx="2435964" cy="2703796"/>
          </a:xfrm>
          <a:prstGeom prst="roundRect">
            <a:avLst>
              <a:gd name="adj" fmla="val 5676"/>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66">
            <a:extLst>
              <a:ext uri="{FF2B5EF4-FFF2-40B4-BE49-F238E27FC236}">
                <a16:creationId xmlns:a16="http://schemas.microsoft.com/office/drawing/2014/main" id="{23513241-CCD4-40E3-9C4A-F214E41C91FF}"/>
              </a:ext>
            </a:extLst>
          </p:cNvPr>
          <p:cNvSpPr/>
          <p:nvPr/>
        </p:nvSpPr>
        <p:spPr>
          <a:xfrm>
            <a:off x="6258539" y="2222694"/>
            <a:ext cx="2435964" cy="2703796"/>
          </a:xfrm>
          <a:prstGeom prst="roundRect">
            <a:avLst>
              <a:gd name="adj" fmla="val 5676"/>
            </a:avLst>
          </a:prstGeom>
          <a:solidFill>
            <a:srgbClr val="DEF6FF"/>
          </a:soli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66">
            <a:extLst>
              <a:ext uri="{FF2B5EF4-FFF2-40B4-BE49-F238E27FC236}">
                <a16:creationId xmlns:a16="http://schemas.microsoft.com/office/drawing/2014/main" id="{AE6EEAEA-1F67-4F4D-B7C9-5CD94AEED93C}"/>
              </a:ext>
            </a:extLst>
          </p:cNvPr>
          <p:cNvSpPr/>
          <p:nvPr/>
        </p:nvSpPr>
        <p:spPr>
          <a:xfrm>
            <a:off x="3512089" y="2222694"/>
            <a:ext cx="2435964" cy="2703796"/>
          </a:xfrm>
          <a:prstGeom prst="roundRect">
            <a:avLst>
              <a:gd name="adj" fmla="val 5676"/>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DF21AF4-7DFA-3541-BB17-97DD75206E0E}"/>
              </a:ext>
            </a:extLst>
          </p:cNvPr>
          <p:cNvSpPr/>
          <p:nvPr/>
        </p:nvSpPr>
        <p:spPr>
          <a:xfrm>
            <a:off x="3633316" y="2591480"/>
            <a:ext cx="2200856" cy="1569660"/>
          </a:xfrm>
          <a:prstGeom prst="rect">
            <a:avLst/>
          </a:prstGeom>
        </p:spPr>
        <p:txBody>
          <a:bodyPr wrap="square">
            <a:spAutoFit/>
          </a:bodyPr>
          <a:lstStyle/>
          <a:p>
            <a:r>
              <a:rPr lang="en-US" sz="1600" b="1" dirty="0">
                <a:solidFill>
                  <a:schemeClr val="bg1"/>
                </a:solidFill>
                <a:latin typeface="Century Gothic" panose="020B0502020202020204" pitchFamily="34" charset="0"/>
              </a:rPr>
              <a:t>While they felt content was great, they would like to be able to </a:t>
            </a:r>
            <a:r>
              <a:rPr lang="en-US" sz="1600" b="1" dirty="0">
                <a:solidFill>
                  <a:srgbClr val="C00000"/>
                </a:solidFill>
                <a:latin typeface="Century Gothic" panose="020B0502020202020204" pitchFamily="34" charset="0"/>
              </a:rPr>
              <a:t>find out their favorite topics </a:t>
            </a:r>
            <a:r>
              <a:rPr lang="en-US" sz="1600" b="1" dirty="0">
                <a:solidFill>
                  <a:schemeClr val="bg1"/>
                </a:solidFill>
                <a:latin typeface="Century Gothic" panose="020B0502020202020204" pitchFamily="34" charset="0"/>
              </a:rPr>
              <a:t>easily</a:t>
            </a:r>
          </a:p>
        </p:txBody>
      </p:sp>
      <p:sp>
        <p:nvSpPr>
          <p:cNvPr id="37" name="Rectangle 36">
            <a:extLst>
              <a:ext uri="{FF2B5EF4-FFF2-40B4-BE49-F238E27FC236}">
                <a16:creationId xmlns:a16="http://schemas.microsoft.com/office/drawing/2014/main" id="{6E624844-F1D4-A646-ACCA-793208FA23F7}"/>
              </a:ext>
            </a:extLst>
          </p:cNvPr>
          <p:cNvSpPr/>
          <p:nvPr/>
        </p:nvSpPr>
        <p:spPr>
          <a:xfrm>
            <a:off x="6379767" y="2591480"/>
            <a:ext cx="2200856" cy="2308324"/>
          </a:xfrm>
          <a:prstGeom prst="rect">
            <a:avLst/>
          </a:prstGeom>
        </p:spPr>
        <p:txBody>
          <a:bodyPr wrap="square">
            <a:spAutoFit/>
          </a:bodyPr>
          <a:lstStyle/>
          <a:p>
            <a:r>
              <a:rPr lang="en-US" sz="1600" b="1" dirty="0">
                <a:solidFill>
                  <a:srgbClr val="C00000"/>
                </a:solidFill>
                <a:latin typeface="Century Gothic" panose="020B0502020202020204" pitchFamily="34" charset="0"/>
              </a:rPr>
              <a:t>Disengaged user &amp; Lack of stickiness to the App influence negatively </a:t>
            </a:r>
            <a:r>
              <a:rPr lang="en-US" sz="1600" b="1" dirty="0">
                <a:latin typeface="Century Gothic" panose="020B0502020202020204" pitchFamily="34" charset="0"/>
              </a:rPr>
              <a:t>in other forums.  Company thrives on user driven authenticity and content marketing</a:t>
            </a:r>
          </a:p>
        </p:txBody>
      </p:sp>
      <p:sp>
        <p:nvSpPr>
          <p:cNvPr id="42" name="Rectangle 41">
            <a:extLst>
              <a:ext uri="{FF2B5EF4-FFF2-40B4-BE49-F238E27FC236}">
                <a16:creationId xmlns:a16="http://schemas.microsoft.com/office/drawing/2014/main" id="{CA4C48AB-2B35-464C-BD16-0EDAA55879CA}"/>
              </a:ext>
            </a:extLst>
          </p:cNvPr>
          <p:cNvSpPr/>
          <p:nvPr/>
        </p:nvSpPr>
        <p:spPr>
          <a:xfrm>
            <a:off x="9166309" y="2501917"/>
            <a:ext cx="2435964" cy="2062103"/>
          </a:xfrm>
          <a:prstGeom prst="rect">
            <a:avLst/>
          </a:prstGeom>
        </p:spPr>
        <p:txBody>
          <a:bodyPr wrap="square">
            <a:spAutoFit/>
          </a:bodyPr>
          <a:lstStyle/>
          <a:p>
            <a:r>
              <a:rPr lang="en-US" sz="1600" b="1" dirty="0">
                <a:solidFill>
                  <a:srgbClr val="FFFF00"/>
                </a:solidFill>
                <a:latin typeface="Century Gothic" panose="020B0502020202020204" pitchFamily="34" charset="0"/>
              </a:rPr>
              <a:t>In a user driven content marketing:  </a:t>
            </a:r>
            <a:r>
              <a:rPr lang="en-US" sz="1600" b="1" dirty="0">
                <a:solidFill>
                  <a:schemeClr val="bg1"/>
                </a:solidFill>
                <a:latin typeface="Century Gothic" panose="020B0502020202020204" pitchFamily="34" charset="0"/>
              </a:rPr>
              <a:t>interest tagging is pivotal </a:t>
            </a:r>
            <a:r>
              <a:rPr lang="en-US" sz="1600" b="1" dirty="0">
                <a:solidFill>
                  <a:srgbClr val="FFFF00"/>
                </a:solidFill>
                <a:latin typeface="Century Gothic" panose="020B0502020202020204" pitchFamily="34" charset="0"/>
              </a:rPr>
              <a:t>to navigate users to the right content and increase engagement index</a:t>
            </a:r>
          </a:p>
          <a:p>
            <a:endParaRPr lang="en-US" sz="1600" b="1" dirty="0">
              <a:solidFill>
                <a:srgbClr val="FFFF00"/>
              </a:solidFill>
              <a:latin typeface="Century Gothic" panose="020B0502020202020204" pitchFamily="34" charset="0"/>
            </a:endParaRPr>
          </a:p>
        </p:txBody>
      </p:sp>
      <p:sp>
        <p:nvSpPr>
          <p:cNvPr id="57" name="Rectangle: Rounded Corners 66">
            <a:extLst>
              <a:ext uri="{FF2B5EF4-FFF2-40B4-BE49-F238E27FC236}">
                <a16:creationId xmlns:a16="http://schemas.microsoft.com/office/drawing/2014/main" id="{BE243A01-2027-5847-B244-AA9BE41AA5C5}"/>
              </a:ext>
            </a:extLst>
          </p:cNvPr>
          <p:cNvSpPr/>
          <p:nvPr/>
        </p:nvSpPr>
        <p:spPr>
          <a:xfrm>
            <a:off x="738109" y="2222694"/>
            <a:ext cx="2435964" cy="2703796"/>
          </a:xfrm>
          <a:prstGeom prst="roundRect">
            <a:avLst>
              <a:gd name="adj" fmla="val 5676"/>
            </a:avLst>
          </a:prstGeom>
          <a:solidFill>
            <a:srgbClr val="DEF6FF"/>
          </a:soli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9950AF3-0723-AE47-9867-4BFDD1254D8E}"/>
              </a:ext>
            </a:extLst>
          </p:cNvPr>
          <p:cNvSpPr/>
          <p:nvPr/>
        </p:nvSpPr>
        <p:spPr>
          <a:xfrm>
            <a:off x="859336" y="2591481"/>
            <a:ext cx="2200856" cy="1646605"/>
          </a:xfrm>
          <a:prstGeom prst="rect">
            <a:avLst/>
          </a:prstGeom>
        </p:spPr>
        <p:txBody>
          <a:bodyPr wrap="square">
            <a:spAutoFit/>
          </a:bodyPr>
          <a:lstStyle/>
          <a:p>
            <a:pPr>
              <a:spcAft>
                <a:spcPts val="600"/>
              </a:spcAft>
            </a:pPr>
            <a:r>
              <a:rPr lang="en-US" sz="1600" b="1" dirty="0">
                <a:latin typeface="Century Gothic" panose="020B0502020202020204" pitchFamily="34" charset="0"/>
              </a:rPr>
              <a:t>Data proves that 75-80% readers </a:t>
            </a:r>
            <a:r>
              <a:rPr lang="en-US" sz="1600" b="1" dirty="0">
                <a:solidFill>
                  <a:srgbClr val="C00000"/>
                </a:solidFill>
                <a:latin typeface="Century Gothic" panose="020B0502020202020204" pitchFamily="34" charset="0"/>
              </a:rPr>
              <a:t>do not scroll more than once on the app. </a:t>
            </a:r>
            <a:r>
              <a:rPr lang="en-US" sz="1600" b="1" dirty="0">
                <a:latin typeface="Century Gothic" panose="020B0502020202020204" pitchFamily="34" charset="0"/>
              </a:rPr>
              <a:t>(1-2 story views)</a:t>
            </a:r>
          </a:p>
          <a:p>
            <a:pPr>
              <a:spcAft>
                <a:spcPts val="600"/>
              </a:spcAft>
            </a:pPr>
            <a:endParaRPr lang="en-US" sz="1600" dirty="0">
              <a:latin typeface="Century Gothic" panose="020B0502020202020204" pitchFamily="34" charset="0"/>
              <a:cs typeface="Segoe UI Light" panose="020B0502040204020203" pitchFamily="34" charset="0"/>
            </a:endParaRPr>
          </a:p>
        </p:txBody>
      </p:sp>
    </p:spTree>
    <p:extLst>
      <p:ext uri="{BB962C8B-B14F-4D97-AF65-F5344CB8AC3E}">
        <p14:creationId xmlns:p14="http://schemas.microsoft.com/office/powerpoint/2010/main" val="1232614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2000" fill="hold"/>
                                        <p:tgtEl>
                                          <p:spTgt spid="119"/>
                                        </p:tgtEl>
                                        <p:attrNameLst>
                                          <p:attrName>ppt_x</p:attrName>
                                        </p:attrNameLst>
                                      </p:cBhvr>
                                      <p:tavLst>
                                        <p:tav tm="0">
                                          <p:val>
                                            <p:strVal val="#ppt_x"/>
                                          </p:val>
                                        </p:tav>
                                        <p:tav tm="100000">
                                          <p:val>
                                            <p:strVal val="#ppt_x"/>
                                          </p:val>
                                        </p:tav>
                                      </p:tavLst>
                                    </p:anim>
                                    <p:anim calcmode="lin" valueType="num">
                                      <p:cBhvr additive="base">
                                        <p:cTn id="8" dur="2000" fill="hold"/>
                                        <p:tgtEl>
                                          <p:spTgt spid="119"/>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250"/>
                                  </p:stCondLst>
                                  <p:childTnLst>
                                    <p:set>
                                      <p:cBhvr>
                                        <p:cTn id="10" dur="1" fill="hold">
                                          <p:stCondLst>
                                            <p:cond delay="0"/>
                                          </p:stCondLst>
                                        </p:cTn>
                                        <p:tgtEl>
                                          <p:spTgt spid="118"/>
                                        </p:tgtEl>
                                        <p:attrNameLst>
                                          <p:attrName>style.visibility</p:attrName>
                                        </p:attrNameLst>
                                      </p:cBhvr>
                                      <p:to>
                                        <p:strVal val="visible"/>
                                      </p:to>
                                    </p:set>
                                    <p:anim calcmode="lin" valueType="num">
                                      <p:cBhvr additive="base">
                                        <p:cTn id="11" dur="2000" fill="hold"/>
                                        <p:tgtEl>
                                          <p:spTgt spid="118"/>
                                        </p:tgtEl>
                                        <p:attrNameLst>
                                          <p:attrName>ppt_x</p:attrName>
                                        </p:attrNameLst>
                                      </p:cBhvr>
                                      <p:tavLst>
                                        <p:tav tm="0">
                                          <p:val>
                                            <p:strVal val="#ppt_x"/>
                                          </p:val>
                                        </p:tav>
                                        <p:tav tm="100000">
                                          <p:val>
                                            <p:strVal val="#ppt_x"/>
                                          </p:val>
                                        </p:tav>
                                      </p:tavLst>
                                    </p:anim>
                                    <p:anim calcmode="lin" valueType="num">
                                      <p:cBhvr additive="base">
                                        <p:cTn id="12" dur="2000" fill="hold"/>
                                        <p:tgtEl>
                                          <p:spTgt spid="118"/>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50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2000" fill="hold"/>
                                        <p:tgtEl>
                                          <p:spTgt spid="117"/>
                                        </p:tgtEl>
                                        <p:attrNameLst>
                                          <p:attrName>ppt_x</p:attrName>
                                        </p:attrNameLst>
                                      </p:cBhvr>
                                      <p:tavLst>
                                        <p:tav tm="0">
                                          <p:val>
                                            <p:strVal val="#ppt_x"/>
                                          </p:val>
                                        </p:tav>
                                        <p:tav tm="100000">
                                          <p:val>
                                            <p:strVal val="#ppt_x"/>
                                          </p:val>
                                        </p:tav>
                                      </p:tavLst>
                                    </p:anim>
                                    <p:anim calcmode="lin" valueType="num">
                                      <p:cBhvr additive="base">
                                        <p:cTn id="16" dur="2000" fill="hold"/>
                                        <p:tgtEl>
                                          <p:spTgt spid="117"/>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75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2000" fill="hold"/>
                                        <p:tgtEl>
                                          <p:spTgt spid="116"/>
                                        </p:tgtEl>
                                        <p:attrNameLst>
                                          <p:attrName>ppt_x</p:attrName>
                                        </p:attrNameLst>
                                      </p:cBhvr>
                                      <p:tavLst>
                                        <p:tav tm="0">
                                          <p:val>
                                            <p:strVal val="#ppt_x"/>
                                          </p:val>
                                        </p:tav>
                                        <p:tav tm="100000">
                                          <p:val>
                                            <p:strVal val="#ppt_x"/>
                                          </p:val>
                                        </p:tav>
                                      </p:tavLst>
                                    </p:anim>
                                    <p:anim calcmode="lin" valueType="num">
                                      <p:cBhvr additive="base">
                                        <p:cTn id="20" dur="2000" fill="hold"/>
                                        <p:tgtEl>
                                          <p:spTgt spid="116"/>
                                        </p:tgtEl>
                                        <p:attrNameLst>
                                          <p:attrName>ppt_y</p:attrName>
                                        </p:attrNameLst>
                                      </p:cBhvr>
                                      <p:tavLst>
                                        <p:tav tm="0">
                                          <p:val>
                                            <p:strVal val="1+#ppt_h/2"/>
                                          </p:val>
                                        </p:tav>
                                        <p:tav tm="100000">
                                          <p:val>
                                            <p:strVal val="#ppt_y"/>
                                          </p:val>
                                        </p:tav>
                                      </p:tavLst>
                                    </p:anim>
                                  </p:childTnLst>
                                </p:cTn>
                              </p:par>
                              <p:par>
                                <p:cTn id="21" presetID="2" presetClass="entr" presetSubtype="4" decel="50000" fill="hold" grpId="0" nodeType="withEffect">
                                  <p:stCondLst>
                                    <p:cond delay="100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2000" fill="hold"/>
                                        <p:tgtEl>
                                          <p:spTgt spid="115"/>
                                        </p:tgtEl>
                                        <p:attrNameLst>
                                          <p:attrName>ppt_x</p:attrName>
                                        </p:attrNameLst>
                                      </p:cBhvr>
                                      <p:tavLst>
                                        <p:tav tm="0">
                                          <p:val>
                                            <p:strVal val="#ppt_x"/>
                                          </p:val>
                                        </p:tav>
                                        <p:tav tm="100000">
                                          <p:val>
                                            <p:strVal val="#ppt_x"/>
                                          </p:val>
                                        </p:tav>
                                      </p:tavLst>
                                    </p:anim>
                                    <p:anim calcmode="lin" valueType="num">
                                      <p:cBhvr additive="base">
                                        <p:cTn id="24" dur="2000" fill="hold"/>
                                        <p:tgtEl>
                                          <p:spTgt spid="115"/>
                                        </p:tgtEl>
                                        <p:attrNameLst>
                                          <p:attrName>ppt_y</p:attrName>
                                        </p:attrNameLst>
                                      </p:cBhvr>
                                      <p:tavLst>
                                        <p:tav tm="0">
                                          <p:val>
                                            <p:strVal val="1+#ppt_h/2"/>
                                          </p:val>
                                        </p:tav>
                                        <p:tav tm="100000">
                                          <p:val>
                                            <p:strVal val="#ppt_y"/>
                                          </p:val>
                                        </p:tav>
                                      </p:tavLst>
                                    </p:anim>
                                  </p:childTnLst>
                                </p:cTn>
                              </p:par>
                              <p:par>
                                <p:cTn id="25" presetID="2" presetClass="entr" presetSubtype="4" decel="50000" fill="hold" grpId="0" nodeType="withEffect">
                                  <p:stCondLst>
                                    <p:cond delay="1250"/>
                                  </p:stCondLst>
                                  <p:childTnLst>
                                    <p:set>
                                      <p:cBhvr>
                                        <p:cTn id="26" dur="1" fill="hold">
                                          <p:stCondLst>
                                            <p:cond delay="0"/>
                                          </p:stCondLst>
                                        </p:cTn>
                                        <p:tgtEl>
                                          <p:spTgt spid="114"/>
                                        </p:tgtEl>
                                        <p:attrNameLst>
                                          <p:attrName>style.visibility</p:attrName>
                                        </p:attrNameLst>
                                      </p:cBhvr>
                                      <p:to>
                                        <p:strVal val="visible"/>
                                      </p:to>
                                    </p:set>
                                    <p:anim calcmode="lin" valueType="num">
                                      <p:cBhvr additive="base">
                                        <p:cTn id="27" dur="2000" fill="hold"/>
                                        <p:tgtEl>
                                          <p:spTgt spid="114"/>
                                        </p:tgtEl>
                                        <p:attrNameLst>
                                          <p:attrName>ppt_x</p:attrName>
                                        </p:attrNameLst>
                                      </p:cBhvr>
                                      <p:tavLst>
                                        <p:tav tm="0">
                                          <p:val>
                                            <p:strVal val="#ppt_x"/>
                                          </p:val>
                                        </p:tav>
                                        <p:tav tm="100000">
                                          <p:val>
                                            <p:strVal val="#ppt_x"/>
                                          </p:val>
                                        </p:tav>
                                      </p:tavLst>
                                    </p:anim>
                                    <p:anim calcmode="lin" valueType="num">
                                      <p:cBhvr additive="base">
                                        <p:cTn id="28" dur="2000" fill="hold"/>
                                        <p:tgtEl>
                                          <p:spTgt spid="114"/>
                                        </p:tgtEl>
                                        <p:attrNameLst>
                                          <p:attrName>ppt_y</p:attrName>
                                        </p:attrNameLst>
                                      </p:cBhvr>
                                      <p:tavLst>
                                        <p:tav tm="0">
                                          <p:val>
                                            <p:strVal val="1+#ppt_h/2"/>
                                          </p:val>
                                        </p:tav>
                                        <p:tav tm="100000">
                                          <p:val>
                                            <p:strVal val="#ppt_y"/>
                                          </p:val>
                                        </p:tav>
                                      </p:tavLst>
                                    </p:anim>
                                  </p:childTnLst>
                                </p:cTn>
                              </p:par>
                              <p:par>
                                <p:cTn id="29" presetID="2" presetClass="entr" presetSubtype="4" decel="50000" fill="hold" grpId="0" nodeType="withEffect">
                                  <p:stCondLst>
                                    <p:cond delay="1500"/>
                                  </p:stCondLst>
                                  <p:childTnLst>
                                    <p:set>
                                      <p:cBhvr>
                                        <p:cTn id="30" dur="1" fill="hold">
                                          <p:stCondLst>
                                            <p:cond delay="0"/>
                                          </p:stCondLst>
                                        </p:cTn>
                                        <p:tgtEl>
                                          <p:spTgt spid="96"/>
                                        </p:tgtEl>
                                        <p:attrNameLst>
                                          <p:attrName>style.visibility</p:attrName>
                                        </p:attrNameLst>
                                      </p:cBhvr>
                                      <p:to>
                                        <p:strVal val="visible"/>
                                      </p:to>
                                    </p:set>
                                    <p:anim calcmode="lin" valueType="num">
                                      <p:cBhvr additive="base">
                                        <p:cTn id="31" dur="2000" fill="hold"/>
                                        <p:tgtEl>
                                          <p:spTgt spid="96"/>
                                        </p:tgtEl>
                                        <p:attrNameLst>
                                          <p:attrName>ppt_x</p:attrName>
                                        </p:attrNameLst>
                                      </p:cBhvr>
                                      <p:tavLst>
                                        <p:tav tm="0">
                                          <p:val>
                                            <p:strVal val="#ppt_x"/>
                                          </p:val>
                                        </p:tav>
                                        <p:tav tm="100000">
                                          <p:val>
                                            <p:strVal val="#ppt_x"/>
                                          </p:val>
                                        </p:tav>
                                      </p:tavLst>
                                    </p:anim>
                                    <p:anim calcmode="lin" valueType="num">
                                      <p:cBhvr additive="base">
                                        <p:cTn id="32" dur="2000" fill="hold"/>
                                        <p:tgtEl>
                                          <p:spTgt spid="96"/>
                                        </p:tgtEl>
                                        <p:attrNameLst>
                                          <p:attrName>ppt_y</p:attrName>
                                        </p:attrNameLst>
                                      </p:cBhvr>
                                      <p:tavLst>
                                        <p:tav tm="0">
                                          <p:val>
                                            <p:strVal val="1+#ppt_h/2"/>
                                          </p:val>
                                        </p:tav>
                                        <p:tav tm="100000">
                                          <p:val>
                                            <p:strVal val="#ppt_y"/>
                                          </p:val>
                                        </p:tav>
                                      </p:tavLst>
                                    </p:anim>
                                  </p:childTnLst>
                                </p:cTn>
                              </p:par>
                              <p:par>
                                <p:cTn id="33" presetID="8" presetClass="emph" presetSubtype="0" fill="hold" grpId="0" nodeType="withEffect">
                                  <p:stCondLst>
                                    <p:cond delay="0"/>
                                  </p:stCondLst>
                                  <p:childTnLst>
                                    <p:animRot by="21600000">
                                      <p:cBhvr>
                                        <p:cTn id="34" dur="120000" fill="hold"/>
                                        <p:tgtEl>
                                          <p:spTgt spid="188"/>
                                        </p:tgtEl>
                                        <p:attrNameLst>
                                          <p:attrName>r</p:attrName>
                                        </p:attrNameLst>
                                      </p:cBhvr>
                                    </p:animRot>
                                  </p:childTnLst>
                                </p:cTn>
                              </p:par>
                              <p:par>
                                <p:cTn id="35" presetID="8" presetClass="emph" presetSubtype="0" fill="hold" grpId="0" nodeType="withEffect">
                                  <p:stCondLst>
                                    <p:cond delay="0"/>
                                  </p:stCondLst>
                                  <p:childTnLst>
                                    <p:animRot by="21600000">
                                      <p:cBhvr>
                                        <p:cTn id="36" dur="120000" fill="hold"/>
                                        <p:tgtEl>
                                          <p:spTgt spid="64"/>
                                        </p:tgtEl>
                                        <p:attrNameLst>
                                          <p:attrName>r</p:attrName>
                                        </p:attrNameLst>
                                      </p:cBhvr>
                                    </p:animRot>
                                  </p:childTnLst>
                                </p:cTn>
                              </p:par>
                              <p:par>
                                <p:cTn id="37" presetID="10" presetClass="entr" presetSubtype="0" fill="hold" grpId="0" nodeType="withEffect">
                                  <p:stCondLst>
                                    <p:cond delay="50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1500"/>
                                        <p:tgtEl>
                                          <p:spTgt spid="57"/>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500"/>
                                        <p:tgtEl>
                                          <p:spTgt spid="10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1500"/>
                                        <p:tgtEl>
                                          <p:spTgt spid="102"/>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103"/>
                                        </p:tgtEl>
                                        <p:attrNameLst>
                                          <p:attrName>style.visibility</p:attrName>
                                        </p:attrNameLst>
                                      </p:cBhvr>
                                      <p:to>
                                        <p:strVal val="visible"/>
                                      </p:to>
                                    </p:set>
                                    <p:animEffect transition="in" filter="fade">
                                      <p:cBhvr>
                                        <p:cTn id="48" dur="1500"/>
                                        <p:tgtEl>
                                          <p:spTgt spid="103"/>
                                        </p:tgtEl>
                                      </p:cBhvr>
                                    </p:animEffect>
                                  </p:childTnLst>
                                </p:cTn>
                              </p:par>
                              <p:par>
                                <p:cTn id="49" presetID="0" presetClass="path" presetSubtype="0" decel="50000" fill="hold" grpId="1" nodeType="withEffect">
                                  <p:stCondLst>
                                    <p:cond delay="500"/>
                                  </p:stCondLst>
                                  <p:childTnLst>
                                    <p:animMotion origin="layout" path="M 0.33958 -0.00208 L 1.25E-6 -1.48148E-6 " pathEditMode="relative" rAng="0" ptsTypes="AA">
                                      <p:cBhvr>
                                        <p:cTn id="50" dur="2500" fill="hold"/>
                                        <p:tgtEl>
                                          <p:spTgt spid="57"/>
                                        </p:tgtEl>
                                        <p:attrNameLst>
                                          <p:attrName>ppt_x</p:attrName>
                                          <p:attrName>ppt_y</p:attrName>
                                        </p:attrNameLst>
                                      </p:cBhvr>
                                      <p:rCtr x="-16914" y="0"/>
                                    </p:animMotion>
                                  </p:childTnLst>
                                </p:cTn>
                              </p:par>
                              <p:par>
                                <p:cTn id="51" presetID="0" presetClass="path" presetSubtype="0" decel="50000" fill="hold" grpId="1" nodeType="withEffect">
                                  <p:stCondLst>
                                    <p:cond delay="500"/>
                                  </p:stCondLst>
                                  <p:childTnLst>
                                    <p:animMotion origin="layout" path="M 0.11211 -4.81481E-6 L -1.25E-6 -4.81481E-6 " pathEditMode="relative" rAng="0" ptsTypes="AA">
                                      <p:cBhvr>
                                        <p:cTn id="52" dur="2500" fill="hold"/>
                                        <p:tgtEl>
                                          <p:spTgt spid="101"/>
                                        </p:tgtEl>
                                        <p:attrNameLst>
                                          <p:attrName>ppt_x</p:attrName>
                                          <p:attrName>ppt_y</p:attrName>
                                        </p:attrNameLst>
                                      </p:cBhvr>
                                      <p:rCtr x="-5586" y="0"/>
                                    </p:animMotion>
                                  </p:childTnLst>
                                </p:cTn>
                              </p:par>
                              <p:par>
                                <p:cTn id="53" presetID="0" presetClass="path" presetSubtype="0" decel="50000" fill="hold" grpId="1" nodeType="withEffect">
                                  <p:stCondLst>
                                    <p:cond delay="500"/>
                                  </p:stCondLst>
                                  <p:childTnLst>
                                    <p:animMotion origin="layout" path="M -0.11315 -4.81481E-6 L -1.25E-6 -4.81481E-6 " pathEditMode="relative" rAng="0" ptsTypes="AA">
                                      <p:cBhvr>
                                        <p:cTn id="54" dur="2500" fill="hold"/>
                                        <p:tgtEl>
                                          <p:spTgt spid="102"/>
                                        </p:tgtEl>
                                        <p:attrNameLst>
                                          <p:attrName>ppt_x</p:attrName>
                                          <p:attrName>ppt_y</p:attrName>
                                        </p:attrNameLst>
                                      </p:cBhvr>
                                      <p:rCtr x="5664" y="0"/>
                                    </p:animMotion>
                                  </p:childTnLst>
                                </p:cTn>
                              </p:par>
                              <p:par>
                                <p:cTn id="55" presetID="0" presetClass="path" presetSubtype="0" decel="50000" fill="hold" grpId="1" nodeType="withEffect">
                                  <p:stCondLst>
                                    <p:cond delay="500"/>
                                  </p:stCondLst>
                                  <p:childTnLst>
                                    <p:animMotion origin="layout" path="M -0.33958 -4.81481E-6 L -3.95833E-6 -4.81481E-6 " pathEditMode="relative" rAng="0" ptsTypes="AA">
                                      <p:cBhvr>
                                        <p:cTn id="56" dur="2500" fill="hold"/>
                                        <p:tgtEl>
                                          <p:spTgt spid="103"/>
                                        </p:tgtEl>
                                        <p:attrNameLst>
                                          <p:attrName>ppt_x</p:attrName>
                                          <p:attrName>ppt_y</p:attrName>
                                        </p:attrNameLst>
                                      </p:cBhvr>
                                      <p:rCtr x="16992" y="0"/>
                                    </p:animMotion>
                                  </p:childTnLst>
                                </p:cTn>
                              </p:par>
                              <p:par>
                                <p:cTn id="57" presetID="10" presetClass="entr" presetSubtype="0" fill="hold" grpId="0" nodeType="withEffect">
                                  <p:stCondLst>
                                    <p:cond delay="25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1000"/>
                                        <p:tgtEl>
                                          <p:spTgt spid="55"/>
                                        </p:tgtEl>
                                      </p:cBhvr>
                                    </p:animEffect>
                                  </p:childTnLst>
                                </p:cTn>
                              </p:par>
                              <p:par>
                                <p:cTn id="60" presetID="10" presetClass="entr" presetSubtype="0" fill="hold" grpId="0" nodeType="withEffect">
                                  <p:stCondLst>
                                    <p:cond delay="2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1000"/>
                                        <p:tgtEl>
                                          <p:spTgt spid="32"/>
                                        </p:tgtEl>
                                      </p:cBhvr>
                                    </p:animEffect>
                                  </p:childTnLst>
                                </p:cTn>
                              </p:par>
                              <p:par>
                                <p:cTn id="63" presetID="10" presetClass="entr" presetSubtype="0" fill="hold" grpId="0" nodeType="withEffect">
                                  <p:stCondLst>
                                    <p:cond delay="250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1000"/>
                                        <p:tgtEl>
                                          <p:spTgt spid="37"/>
                                        </p:tgtEl>
                                      </p:cBhvr>
                                    </p:animEffect>
                                  </p:childTnLst>
                                </p:cTn>
                              </p:par>
                              <p:par>
                                <p:cTn id="66" presetID="10" presetClass="entr" presetSubtype="0" fill="hold" grpId="0" nodeType="withEffect">
                                  <p:stCondLst>
                                    <p:cond delay="250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14" grpId="0" animBg="1"/>
      <p:bldP spid="115" grpId="0" animBg="1"/>
      <p:bldP spid="116" grpId="0" animBg="1"/>
      <p:bldP spid="117" grpId="0" animBg="1"/>
      <p:bldP spid="118" grpId="0" animBg="1"/>
      <p:bldP spid="119" grpId="0" animBg="1"/>
      <p:bldP spid="188" grpId="0" animBg="1"/>
      <p:bldP spid="64" grpId="0" animBg="1"/>
      <p:bldP spid="103" grpId="0" animBg="1"/>
      <p:bldP spid="103" grpId="1" animBg="1"/>
      <p:bldP spid="102" grpId="0" animBg="1"/>
      <p:bldP spid="102" grpId="1" animBg="1"/>
      <p:bldP spid="101" grpId="0" animBg="1"/>
      <p:bldP spid="101" grpId="1" animBg="1"/>
      <p:bldP spid="32" grpId="0"/>
      <p:bldP spid="37" grpId="0"/>
      <p:bldP spid="42" grpId="0"/>
      <p:bldP spid="57" grpId="0" animBg="1"/>
      <p:bldP spid="57" grpId="1" animBg="1"/>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6A1B3C22-FD3C-864A-B929-E079250F56C0}"/>
              </a:ext>
            </a:extLst>
          </p:cNvPr>
          <p:cNvGrpSpPr/>
          <p:nvPr/>
        </p:nvGrpSpPr>
        <p:grpSpPr>
          <a:xfrm rot="14021390">
            <a:off x="-1998498" y="4393004"/>
            <a:ext cx="6224808" cy="4374138"/>
            <a:chOff x="611419" y="4359426"/>
            <a:chExt cx="4439199" cy="3119400"/>
          </a:xfrm>
          <a:solidFill>
            <a:schemeClr val="tx2">
              <a:lumMod val="60000"/>
              <a:lumOff val="40000"/>
            </a:schemeClr>
          </a:solidFill>
        </p:grpSpPr>
        <p:grpSp>
          <p:nvGrpSpPr>
            <p:cNvPr id="155" name="Group 154">
              <a:extLst>
                <a:ext uri="{FF2B5EF4-FFF2-40B4-BE49-F238E27FC236}">
                  <a16:creationId xmlns:a16="http://schemas.microsoft.com/office/drawing/2014/main" id="{838C8CCC-03F9-AD4F-95DB-4912C269E277}"/>
                </a:ext>
              </a:extLst>
            </p:cNvPr>
            <p:cNvGrpSpPr/>
            <p:nvPr/>
          </p:nvGrpSpPr>
          <p:grpSpPr>
            <a:xfrm rot="11976916">
              <a:off x="707365" y="4359426"/>
              <a:ext cx="4019957" cy="3119400"/>
              <a:chOff x="2438400" y="1005871"/>
              <a:chExt cx="6414912" cy="4977833"/>
            </a:xfrm>
            <a:grpFill/>
          </p:grpSpPr>
          <p:cxnSp>
            <p:nvCxnSpPr>
              <p:cNvPr id="185" name="Straight Connector 184">
                <a:extLst>
                  <a:ext uri="{FF2B5EF4-FFF2-40B4-BE49-F238E27FC236}">
                    <a16:creationId xmlns:a16="http://schemas.microsoft.com/office/drawing/2014/main" id="{B24E1F36-5CB1-8B4A-A0BD-B004A2117E5A}"/>
                  </a:ext>
                </a:extLst>
              </p:cNvPr>
              <p:cNvCxnSpPr/>
              <p:nvPr/>
            </p:nvCxnSpPr>
            <p:spPr>
              <a:xfrm flipV="1">
                <a:off x="2614864" y="3850104"/>
                <a:ext cx="1411705" cy="2133600"/>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D41B850-2041-FD47-9873-F859BBA19048}"/>
                  </a:ext>
                </a:extLst>
              </p:cNvPr>
              <p:cNvCxnSpPr/>
              <p:nvPr/>
            </p:nvCxnSpPr>
            <p:spPr>
              <a:xfrm>
                <a:off x="4026569" y="3866146"/>
                <a:ext cx="1267327" cy="882316"/>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A818AE4A-C560-2E4C-BE61-4F4C509774A9}"/>
                  </a:ext>
                </a:extLst>
              </p:cNvPr>
              <p:cNvCxnSpPr/>
              <p:nvPr/>
            </p:nvCxnSpPr>
            <p:spPr>
              <a:xfrm flipH="1">
                <a:off x="2614864" y="4780546"/>
                <a:ext cx="2662990" cy="1199465"/>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A4D905B-7162-8047-A825-69FA85868E89}"/>
                  </a:ext>
                </a:extLst>
              </p:cNvPr>
              <p:cNvCxnSpPr/>
              <p:nvPr/>
            </p:nvCxnSpPr>
            <p:spPr>
              <a:xfrm>
                <a:off x="2470485" y="3850104"/>
                <a:ext cx="2823411" cy="914400"/>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BA8BDD2-03EF-BD4A-806E-74B02C685C4F}"/>
                  </a:ext>
                </a:extLst>
              </p:cNvPr>
              <p:cNvCxnSpPr/>
              <p:nvPr/>
            </p:nvCxnSpPr>
            <p:spPr>
              <a:xfrm flipV="1">
                <a:off x="2438400" y="2823411"/>
                <a:ext cx="3834062" cy="1026694"/>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31616D0-1875-784F-B671-798D6563D530}"/>
                  </a:ext>
                </a:extLst>
              </p:cNvPr>
              <p:cNvCxnSpPr>
                <a:cxnSpLocks/>
              </p:cNvCxnSpPr>
              <p:nvPr/>
            </p:nvCxnSpPr>
            <p:spPr>
              <a:xfrm flipH="1" flipV="1">
                <a:off x="4660231" y="2180695"/>
                <a:ext cx="1666449" cy="649161"/>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B54B1E3-8C01-944A-A61E-959233D38688}"/>
                  </a:ext>
                </a:extLst>
              </p:cNvPr>
              <p:cNvCxnSpPr/>
              <p:nvPr/>
            </p:nvCxnSpPr>
            <p:spPr>
              <a:xfrm flipH="1">
                <a:off x="4026568" y="2130450"/>
                <a:ext cx="633663" cy="1732003"/>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0A2F29E-74A3-7742-8953-F212A00EA0C3}"/>
                  </a:ext>
                </a:extLst>
              </p:cNvPr>
              <p:cNvCxnSpPr/>
              <p:nvPr/>
            </p:nvCxnSpPr>
            <p:spPr>
              <a:xfrm>
                <a:off x="4058654" y="3900350"/>
                <a:ext cx="3547859" cy="1029176"/>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CBD32DE-49FB-514D-AC08-757A0E05702D}"/>
                  </a:ext>
                </a:extLst>
              </p:cNvPr>
              <p:cNvCxnSpPr>
                <a:cxnSpLocks/>
              </p:cNvCxnSpPr>
              <p:nvPr/>
            </p:nvCxnSpPr>
            <p:spPr>
              <a:xfrm>
                <a:off x="5293895" y="4752157"/>
                <a:ext cx="2423966" cy="206942"/>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81A2639-565D-D144-B6E4-679929F6E1EC}"/>
                  </a:ext>
                </a:extLst>
              </p:cNvPr>
              <p:cNvCxnSpPr>
                <a:cxnSpLocks/>
              </p:cNvCxnSpPr>
              <p:nvPr/>
            </p:nvCxnSpPr>
            <p:spPr>
              <a:xfrm flipV="1">
                <a:off x="7720416" y="2374232"/>
                <a:ext cx="1107852" cy="2518579"/>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9E29073-17AA-C346-B409-1652A0440EBD}"/>
                  </a:ext>
                </a:extLst>
              </p:cNvPr>
              <p:cNvCxnSpPr/>
              <p:nvPr/>
            </p:nvCxnSpPr>
            <p:spPr>
              <a:xfrm flipH="1">
                <a:off x="5277855" y="2374233"/>
                <a:ext cx="3547859" cy="2406316"/>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3A816F15-F7A4-894C-A870-4D76ECF3E01F}"/>
                  </a:ext>
                </a:extLst>
              </p:cNvPr>
              <p:cNvCxnSpPr/>
              <p:nvPr/>
            </p:nvCxnSpPr>
            <p:spPr>
              <a:xfrm flipH="1" flipV="1">
                <a:off x="6248401" y="2823412"/>
                <a:ext cx="1435769" cy="2119645"/>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CABF6A3-CB6B-9241-B26F-A677BE0CB1A4}"/>
                  </a:ext>
                </a:extLst>
              </p:cNvPr>
              <p:cNvCxnSpPr/>
              <p:nvPr/>
            </p:nvCxnSpPr>
            <p:spPr>
              <a:xfrm flipV="1">
                <a:off x="6302617" y="2374233"/>
                <a:ext cx="2550695" cy="449180"/>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4C8E6C4-B10D-984D-9596-EC96D7869208}"/>
                  </a:ext>
                </a:extLst>
              </p:cNvPr>
              <p:cNvCxnSpPr/>
              <p:nvPr/>
            </p:nvCxnSpPr>
            <p:spPr>
              <a:xfrm flipV="1">
                <a:off x="4660231" y="1005871"/>
                <a:ext cx="1238496" cy="1124581"/>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02616F9-4D80-F446-A523-0BF5C65AB1FA}"/>
                  </a:ext>
                </a:extLst>
              </p:cNvPr>
              <p:cNvCxnSpPr>
                <a:cxnSpLocks/>
              </p:cNvCxnSpPr>
              <p:nvPr/>
            </p:nvCxnSpPr>
            <p:spPr>
              <a:xfrm>
                <a:off x="5889383" y="1005871"/>
                <a:ext cx="399120" cy="1858616"/>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C3EBC68B-20DD-564E-A03F-8A968F0BCC06}"/>
                  </a:ext>
                </a:extLst>
              </p:cNvPr>
              <p:cNvCxnSpPr/>
              <p:nvPr/>
            </p:nvCxnSpPr>
            <p:spPr>
              <a:xfrm flipH="1">
                <a:off x="5250253" y="2914731"/>
                <a:ext cx="995592" cy="1898902"/>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63C997A-49E5-EF4E-8779-956468ADE0D9}"/>
                  </a:ext>
                </a:extLst>
              </p:cNvPr>
              <p:cNvCxnSpPr/>
              <p:nvPr/>
            </p:nvCxnSpPr>
            <p:spPr>
              <a:xfrm>
                <a:off x="4644190" y="2164653"/>
                <a:ext cx="621140" cy="2671436"/>
              </a:xfrm>
              <a:prstGeom prst="line">
                <a:avLst/>
              </a:prstGeom>
              <a:grpFill/>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56" name="Oval 155">
              <a:extLst>
                <a:ext uri="{FF2B5EF4-FFF2-40B4-BE49-F238E27FC236}">
                  <a16:creationId xmlns:a16="http://schemas.microsoft.com/office/drawing/2014/main" id="{157DCE2F-E4C7-0741-8F39-49338A21F175}"/>
                </a:ext>
              </a:extLst>
            </p:cNvPr>
            <p:cNvSpPr/>
            <p:nvPr/>
          </p:nvSpPr>
          <p:spPr>
            <a:xfrm rot="11976916">
              <a:off x="1995373" y="7229135"/>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Oval 160">
              <a:extLst>
                <a:ext uri="{FF2B5EF4-FFF2-40B4-BE49-F238E27FC236}">
                  <a16:creationId xmlns:a16="http://schemas.microsoft.com/office/drawing/2014/main" id="{A64B7214-D9EE-5F45-B2F9-68E8AE1B75AF}"/>
                </a:ext>
              </a:extLst>
            </p:cNvPr>
            <p:cNvSpPr/>
            <p:nvPr/>
          </p:nvSpPr>
          <p:spPr>
            <a:xfrm rot="11976916">
              <a:off x="2160308" y="6080614"/>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Oval 161">
              <a:extLst>
                <a:ext uri="{FF2B5EF4-FFF2-40B4-BE49-F238E27FC236}">
                  <a16:creationId xmlns:a16="http://schemas.microsoft.com/office/drawing/2014/main" id="{BBF2B03E-CDD3-6A4D-B79E-7A9589221C09}"/>
                </a:ext>
              </a:extLst>
            </p:cNvPr>
            <p:cNvSpPr/>
            <p:nvPr/>
          </p:nvSpPr>
          <p:spPr>
            <a:xfrm rot="11976916">
              <a:off x="611419" y="5840148"/>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03D13082-0A32-494B-A9EC-6B4DEFEF1F73}"/>
                </a:ext>
              </a:extLst>
            </p:cNvPr>
            <p:cNvSpPr/>
            <p:nvPr/>
          </p:nvSpPr>
          <p:spPr>
            <a:xfrm rot="11976916">
              <a:off x="1776603" y="4601071"/>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Oval 179">
              <a:extLst>
                <a:ext uri="{FF2B5EF4-FFF2-40B4-BE49-F238E27FC236}">
                  <a16:creationId xmlns:a16="http://schemas.microsoft.com/office/drawing/2014/main" id="{8B06E211-5F86-EC40-82FA-552F16A114C6}"/>
                </a:ext>
              </a:extLst>
            </p:cNvPr>
            <p:cNvSpPr/>
            <p:nvPr/>
          </p:nvSpPr>
          <p:spPr>
            <a:xfrm rot="11976916">
              <a:off x="3118274" y="5172891"/>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Oval 180">
              <a:extLst>
                <a:ext uri="{FF2B5EF4-FFF2-40B4-BE49-F238E27FC236}">
                  <a16:creationId xmlns:a16="http://schemas.microsoft.com/office/drawing/2014/main" id="{9713C02B-A468-ED40-8EBA-EF183B76B96E}"/>
                </a:ext>
              </a:extLst>
            </p:cNvPr>
            <p:cNvSpPr/>
            <p:nvPr/>
          </p:nvSpPr>
          <p:spPr>
            <a:xfrm rot="11976916">
              <a:off x="3658581" y="5951836"/>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Oval 181">
              <a:extLst>
                <a:ext uri="{FF2B5EF4-FFF2-40B4-BE49-F238E27FC236}">
                  <a16:creationId xmlns:a16="http://schemas.microsoft.com/office/drawing/2014/main" id="{8C66623E-1B5A-5A4A-B26D-88A68BA9BDB9}"/>
                </a:ext>
              </a:extLst>
            </p:cNvPr>
            <p:cNvSpPr/>
            <p:nvPr/>
          </p:nvSpPr>
          <p:spPr>
            <a:xfrm rot="11976916">
              <a:off x="4924261" y="5033399"/>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Oval 182">
              <a:extLst>
                <a:ext uri="{FF2B5EF4-FFF2-40B4-BE49-F238E27FC236}">
                  <a16:creationId xmlns:a16="http://schemas.microsoft.com/office/drawing/2014/main" id="{3F01C4F4-8246-C448-9652-DD60D491FF79}"/>
                </a:ext>
              </a:extLst>
            </p:cNvPr>
            <p:cNvSpPr/>
            <p:nvPr/>
          </p:nvSpPr>
          <p:spPr>
            <a:xfrm rot="11976916">
              <a:off x="4558229" y="6294499"/>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Oval 183">
              <a:extLst>
                <a:ext uri="{FF2B5EF4-FFF2-40B4-BE49-F238E27FC236}">
                  <a16:creationId xmlns:a16="http://schemas.microsoft.com/office/drawing/2014/main" id="{F3AE6CCC-D035-5744-BB73-7E938BBD7F2E}"/>
                </a:ext>
              </a:extLst>
            </p:cNvPr>
            <p:cNvSpPr/>
            <p:nvPr/>
          </p:nvSpPr>
          <p:spPr>
            <a:xfrm rot="11976916">
              <a:off x="2971179" y="6826958"/>
              <a:ext cx="126357" cy="126357"/>
            </a:xfrm>
            <a:prstGeom prst="ellipse">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1" name="Group 120">
            <a:extLst>
              <a:ext uri="{FF2B5EF4-FFF2-40B4-BE49-F238E27FC236}">
                <a16:creationId xmlns:a16="http://schemas.microsoft.com/office/drawing/2014/main" id="{8899BE73-79D2-BF42-821E-858974786DCB}"/>
              </a:ext>
            </a:extLst>
          </p:cNvPr>
          <p:cNvGrpSpPr/>
          <p:nvPr/>
        </p:nvGrpSpPr>
        <p:grpSpPr>
          <a:xfrm rot="10800000">
            <a:off x="788554" y="757423"/>
            <a:ext cx="176215" cy="1107852"/>
            <a:chOff x="9483237" y="1321506"/>
            <a:chExt cx="273513" cy="1719570"/>
          </a:xfrm>
        </p:grpSpPr>
        <p:sp>
          <p:nvSpPr>
            <p:cNvPr id="123" name="Oval 122">
              <a:extLst>
                <a:ext uri="{FF2B5EF4-FFF2-40B4-BE49-F238E27FC236}">
                  <a16:creationId xmlns:a16="http://schemas.microsoft.com/office/drawing/2014/main" id="{B1CDDBAF-A7F1-1343-872A-2DDC8A6184D6}"/>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0C59798-0F91-1043-9462-B84333C0F0B4}"/>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6" name="Group 125">
            <a:extLst>
              <a:ext uri="{FF2B5EF4-FFF2-40B4-BE49-F238E27FC236}">
                <a16:creationId xmlns:a16="http://schemas.microsoft.com/office/drawing/2014/main" id="{96A1BA1F-3700-5840-AB81-5D7ED3D0A8D7}"/>
              </a:ext>
            </a:extLst>
          </p:cNvPr>
          <p:cNvGrpSpPr/>
          <p:nvPr/>
        </p:nvGrpSpPr>
        <p:grpSpPr>
          <a:xfrm rot="10800000">
            <a:off x="5198441" y="811730"/>
            <a:ext cx="139766" cy="878702"/>
            <a:chOff x="9483237" y="1321506"/>
            <a:chExt cx="273513" cy="1719570"/>
          </a:xfrm>
        </p:grpSpPr>
        <p:sp>
          <p:nvSpPr>
            <p:cNvPr id="133" name="Oval 132">
              <a:extLst>
                <a:ext uri="{FF2B5EF4-FFF2-40B4-BE49-F238E27FC236}">
                  <a16:creationId xmlns:a16="http://schemas.microsoft.com/office/drawing/2014/main" id="{33CA5880-1978-5E4B-AAA4-D061B069EB25}"/>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16C7A8E-0E5B-B74E-8454-D79FCEFDA5FA}"/>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a:extLst>
              <a:ext uri="{FF2B5EF4-FFF2-40B4-BE49-F238E27FC236}">
                <a16:creationId xmlns:a16="http://schemas.microsoft.com/office/drawing/2014/main" id="{3C75BF59-D23A-B043-AF68-7D0B3BC3DAE4}"/>
              </a:ext>
            </a:extLst>
          </p:cNvPr>
          <p:cNvGrpSpPr/>
          <p:nvPr/>
        </p:nvGrpSpPr>
        <p:grpSpPr>
          <a:xfrm rot="10800000">
            <a:off x="5722273" y="4783690"/>
            <a:ext cx="176215" cy="1107852"/>
            <a:chOff x="9483237" y="1321506"/>
            <a:chExt cx="273513" cy="1719570"/>
          </a:xfrm>
        </p:grpSpPr>
        <p:sp>
          <p:nvSpPr>
            <p:cNvPr id="136" name="Oval 135">
              <a:extLst>
                <a:ext uri="{FF2B5EF4-FFF2-40B4-BE49-F238E27FC236}">
                  <a16:creationId xmlns:a16="http://schemas.microsoft.com/office/drawing/2014/main" id="{C4913496-D28C-BA4C-8E98-0B0AC6B7E094}"/>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A7988BF-E21C-6B44-B012-BC6499C581CF}"/>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5" name="Group 144">
            <a:extLst>
              <a:ext uri="{FF2B5EF4-FFF2-40B4-BE49-F238E27FC236}">
                <a16:creationId xmlns:a16="http://schemas.microsoft.com/office/drawing/2014/main" id="{B23DFE43-6FF5-944B-9975-B38A04FD9652}"/>
              </a:ext>
            </a:extLst>
          </p:cNvPr>
          <p:cNvGrpSpPr/>
          <p:nvPr/>
        </p:nvGrpSpPr>
        <p:grpSpPr>
          <a:xfrm rot="10800000">
            <a:off x="4350216" y="2892744"/>
            <a:ext cx="176215" cy="1107852"/>
            <a:chOff x="9483237" y="1321506"/>
            <a:chExt cx="273513" cy="1719570"/>
          </a:xfrm>
        </p:grpSpPr>
        <p:sp>
          <p:nvSpPr>
            <p:cNvPr id="146" name="Oval 145">
              <a:extLst>
                <a:ext uri="{FF2B5EF4-FFF2-40B4-BE49-F238E27FC236}">
                  <a16:creationId xmlns:a16="http://schemas.microsoft.com/office/drawing/2014/main" id="{975C8815-6BC5-244C-B6A1-9BCF74F4E121}"/>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1815701C-E3AC-0946-9605-6E98021EA387}"/>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a:extLst>
              <a:ext uri="{FF2B5EF4-FFF2-40B4-BE49-F238E27FC236}">
                <a16:creationId xmlns:a16="http://schemas.microsoft.com/office/drawing/2014/main" id="{7B7249F9-B015-A94F-ACAA-6F6D1F1F7A90}"/>
              </a:ext>
            </a:extLst>
          </p:cNvPr>
          <p:cNvGrpSpPr/>
          <p:nvPr/>
        </p:nvGrpSpPr>
        <p:grpSpPr>
          <a:xfrm rot="10800000">
            <a:off x="362457" y="291991"/>
            <a:ext cx="139766" cy="878702"/>
            <a:chOff x="9483237" y="1321506"/>
            <a:chExt cx="273513" cy="1719570"/>
          </a:xfrm>
        </p:grpSpPr>
        <p:sp>
          <p:nvSpPr>
            <p:cNvPr id="159" name="Oval 158">
              <a:extLst>
                <a:ext uri="{FF2B5EF4-FFF2-40B4-BE49-F238E27FC236}">
                  <a16:creationId xmlns:a16="http://schemas.microsoft.com/office/drawing/2014/main" id="{462D1796-0CEF-BC4B-90DD-F5EC868CB603}"/>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4F5EA3-BF4B-8C43-A804-0D64E56B88E1}"/>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6" name="TextBox 205">
            <a:extLst>
              <a:ext uri="{FF2B5EF4-FFF2-40B4-BE49-F238E27FC236}">
                <a16:creationId xmlns:a16="http://schemas.microsoft.com/office/drawing/2014/main" id="{3DD154A7-E665-4846-AEB0-1927BBE46148}"/>
              </a:ext>
            </a:extLst>
          </p:cNvPr>
          <p:cNvSpPr txBox="1"/>
          <p:nvPr/>
        </p:nvSpPr>
        <p:spPr>
          <a:xfrm>
            <a:off x="9864172" y="3139283"/>
            <a:ext cx="184731" cy="307777"/>
          </a:xfrm>
          <a:prstGeom prst="rect">
            <a:avLst/>
          </a:prstGeom>
          <a:noFill/>
        </p:spPr>
        <p:txBody>
          <a:bodyPr wrap="none" rtlCol="0">
            <a:spAutoFit/>
          </a:bodyPr>
          <a:lstStyle/>
          <a:p>
            <a:endParaRPr lang="en-US" sz="1400" b="1" dirty="0">
              <a:solidFill>
                <a:srgbClr val="1C8EF4"/>
              </a:solidFill>
              <a:latin typeface="Century Gothic" panose="020B0502020202020204" pitchFamily="34" charset="0"/>
            </a:endParaRPr>
          </a:p>
        </p:txBody>
      </p:sp>
      <p:sp>
        <p:nvSpPr>
          <p:cNvPr id="96" name="Rectangle: Single Corner Rounded 30">
            <a:extLst>
              <a:ext uri="{FF2B5EF4-FFF2-40B4-BE49-F238E27FC236}">
                <a16:creationId xmlns:a16="http://schemas.microsoft.com/office/drawing/2014/main" id="{CBAF080B-92E5-4CE3-A558-40C37097BBB2}"/>
              </a:ext>
            </a:extLst>
          </p:cNvPr>
          <p:cNvSpPr/>
          <p:nvPr/>
        </p:nvSpPr>
        <p:spPr>
          <a:xfrm flipH="1">
            <a:off x="991" y="5071249"/>
            <a:ext cx="12191999" cy="248538"/>
          </a:xfrm>
          <a:prstGeom prst="round1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descr="Graphical user interface, application, website&#10;&#10;Description automatically generated">
            <a:extLst>
              <a:ext uri="{FF2B5EF4-FFF2-40B4-BE49-F238E27FC236}">
                <a16:creationId xmlns:a16="http://schemas.microsoft.com/office/drawing/2014/main" id="{B2073DBE-8D9B-4C27-A39A-7573B734EE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544" y="838475"/>
            <a:ext cx="2500270" cy="4189826"/>
          </a:xfrm>
          <a:prstGeom prst="rect">
            <a:avLst/>
          </a:prstGeom>
        </p:spPr>
      </p:pic>
      <p:sp>
        <p:nvSpPr>
          <p:cNvPr id="98" name="TextBox 97">
            <a:extLst>
              <a:ext uri="{FF2B5EF4-FFF2-40B4-BE49-F238E27FC236}">
                <a16:creationId xmlns:a16="http://schemas.microsoft.com/office/drawing/2014/main" id="{9B44714B-44EC-4F1B-85E6-5D9DB9EA5BFD}"/>
              </a:ext>
            </a:extLst>
          </p:cNvPr>
          <p:cNvSpPr txBox="1"/>
          <p:nvPr/>
        </p:nvSpPr>
        <p:spPr>
          <a:xfrm>
            <a:off x="1509891" y="-156640"/>
            <a:ext cx="9121305" cy="2246769"/>
          </a:xfrm>
          <a:prstGeom prst="rect">
            <a:avLst/>
          </a:prstGeom>
          <a:noFill/>
        </p:spPr>
        <p:txBody>
          <a:bodyPr wrap="square" rtlCol="0">
            <a:spAutoFit/>
          </a:bodyPr>
          <a:lstStyle/>
          <a:p>
            <a:pPr algn="ctr"/>
            <a:r>
              <a:rPr lang="en-US" sz="14000" b="1" spc="-150" dirty="0">
                <a:solidFill>
                  <a:schemeClr val="bg1"/>
                </a:solidFill>
                <a:latin typeface="Arial" panose="020B0604020202020204" pitchFamily="34" charset="0"/>
                <a:cs typeface="Arial" panose="020B0604020202020204" pitchFamily="34" charset="0"/>
              </a:rPr>
              <a:t>POSTS</a:t>
            </a:r>
          </a:p>
        </p:txBody>
      </p:sp>
      <p:sp>
        <p:nvSpPr>
          <p:cNvPr id="99" name="TextBox 98">
            <a:extLst>
              <a:ext uri="{FF2B5EF4-FFF2-40B4-BE49-F238E27FC236}">
                <a16:creationId xmlns:a16="http://schemas.microsoft.com/office/drawing/2014/main" id="{A1FBD841-BA85-4AAB-8E73-7CC5F91B4F30}"/>
              </a:ext>
            </a:extLst>
          </p:cNvPr>
          <p:cNvSpPr txBox="1"/>
          <p:nvPr/>
        </p:nvSpPr>
        <p:spPr>
          <a:xfrm>
            <a:off x="9918334" y="5428471"/>
            <a:ext cx="2240472" cy="925894"/>
          </a:xfrm>
          <a:prstGeom prst="rect">
            <a:avLst/>
          </a:prstGeom>
          <a:noFill/>
        </p:spPr>
        <p:txBody>
          <a:bodyPr wrap="square" rtlCol="0">
            <a:spAutoFit/>
          </a:bodyPr>
          <a:lstStyle/>
          <a:p>
            <a:pPr>
              <a:lnSpc>
                <a:spcPts val="1300"/>
              </a:lnSpc>
            </a:pPr>
            <a:r>
              <a:rPr lang="en-US" sz="1100" b="1" dirty="0">
                <a:solidFill>
                  <a:schemeClr val="bg1"/>
                </a:solidFill>
                <a:latin typeface="Century Gothic" panose="020B0502020202020204" pitchFamily="34" charset="0"/>
              </a:rPr>
              <a:t>On the other hand, user input for interest are without much relevance to the story or too many. </a:t>
            </a:r>
          </a:p>
          <a:p>
            <a:pPr>
              <a:lnSpc>
                <a:spcPts val="1300"/>
              </a:lnSpc>
            </a:pPr>
            <a:endParaRPr lang="en-US" sz="1100" b="1" dirty="0">
              <a:solidFill>
                <a:schemeClr val="bg1"/>
              </a:solidFill>
              <a:latin typeface="Century Gothic" panose="020B0502020202020204" pitchFamily="34" charset="0"/>
            </a:endParaRPr>
          </a:p>
        </p:txBody>
      </p:sp>
      <p:sp>
        <p:nvSpPr>
          <p:cNvPr id="100" name="TextBox 99">
            <a:extLst>
              <a:ext uri="{FF2B5EF4-FFF2-40B4-BE49-F238E27FC236}">
                <a16:creationId xmlns:a16="http://schemas.microsoft.com/office/drawing/2014/main" id="{9CC0B970-1B96-49AB-BFB0-7E5BC1309398}"/>
              </a:ext>
            </a:extLst>
          </p:cNvPr>
          <p:cNvSpPr txBox="1"/>
          <p:nvPr/>
        </p:nvSpPr>
        <p:spPr>
          <a:xfrm>
            <a:off x="3587887" y="5400198"/>
            <a:ext cx="2442634" cy="1105431"/>
          </a:xfrm>
          <a:prstGeom prst="rect">
            <a:avLst/>
          </a:prstGeom>
          <a:noFill/>
        </p:spPr>
        <p:txBody>
          <a:bodyPr wrap="square" rtlCol="0">
            <a:spAutoFit/>
          </a:bodyPr>
          <a:lstStyle/>
          <a:p>
            <a:r>
              <a:rPr lang="en-US" sz="1100" b="1" dirty="0">
                <a:solidFill>
                  <a:schemeClr val="bg1"/>
                </a:solidFill>
                <a:latin typeface="Century Gothic" panose="020B0502020202020204" pitchFamily="34" charset="0"/>
                <a:cs typeface="Arial" panose="020B0604020202020204" pitchFamily="34" charset="0"/>
              </a:rPr>
              <a:t>Users’ input for interest typically constitute of very few, very generic or vaguely connected tags to the story.</a:t>
            </a:r>
          </a:p>
          <a:p>
            <a:endParaRPr lang="en-IN" sz="1100" b="1" dirty="0">
              <a:solidFill>
                <a:schemeClr val="bg1"/>
              </a:solidFill>
              <a:latin typeface="Century Gothic" panose="020B0502020202020204" pitchFamily="34" charset="0"/>
              <a:cs typeface="Arial" panose="020B0604020202020204" pitchFamily="34" charset="0"/>
            </a:endParaRPr>
          </a:p>
          <a:p>
            <a:pPr>
              <a:lnSpc>
                <a:spcPts val="1300"/>
              </a:lnSpc>
            </a:pPr>
            <a:endParaRPr lang="en-US" sz="1100" b="1" dirty="0">
              <a:solidFill>
                <a:schemeClr val="bg1"/>
              </a:solidFill>
              <a:latin typeface="Century Gothic" panose="020B0502020202020204" pitchFamily="34" charset="0"/>
            </a:endParaRPr>
          </a:p>
        </p:txBody>
      </p:sp>
      <p:pic>
        <p:nvPicPr>
          <p:cNvPr id="102" name="Picture 101">
            <a:extLst>
              <a:ext uri="{FF2B5EF4-FFF2-40B4-BE49-F238E27FC236}">
                <a16:creationId xmlns:a16="http://schemas.microsoft.com/office/drawing/2014/main" id="{7D766A5A-C057-470A-929B-58DB1D6F0F34}"/>
              </a:ext>
            </a:extLst>
          </p:cNvPr>
          <p:cNvPicPr>
            <a:picLocks noChangeAspect="1"/>
          </p:cNvPicPr>
          <p:nvPr/>
        </p:nvPicPr>
        <p:blipFill>
          <a:blip r:embed="rId3"/>
          <a:stretch>
            <a:fillRect/>
          </a:stretch>
        </p:blipFill>
        <p:spPr>
          <a:xfrm>
            <a:off x="3650895" y="1912493"/>
            <a:ext cx="2000985" cy="3133590"/>
          </a:xfrm>
          <a:prstGeom prst="rect">
            <a:avLst/>
          </a:prstGeom>
        </p:spPr>
      </p:pic>
      <p:pic>
        <p:nvPicPr>
          <p:cNvPr id="103" name="Picture 102" descr="Text, letter&#10;&#10;Description automatically generated">
            <a:extLst>
              <a:ext uri="{FF2B5EF4-FFF2-40B4-BE49-F238E27FC236}">
                <a16:creationId xmlns:a16="http://schemas.microsoft.com/office/drawing/2014/main" id="{2C8AC6DF-BA9B-41AE-9205-F019450EB3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4337"/>
          <a:stretch/>
        </p:blipFill>
        <p:spPr>
          <a:xfrm>
            <a:off x="6806152" y="1937660"/>
            <a:ext cx="2162047" cy="3108517"/>
          </a:xfrm>
          <a:prstGeom prst="rect">
            <a:avLst/>
          </a:prstGeom>
        </p:spPr>
      </p:pic>
      <p:pic>
        <p:nvPicPr>
          <p:cNvPr id="104" name="Picture 103" descr="Graphical user interface, text, application&#10;&#10;Description automatically generated">
            <a:extLst>
              <a:ext uri="{FF2B5EF4-FFF2-40B4-BE49-F238E27FC236}">
                <a16:creationId xmlns:a16="http://schemas.microsoft.com/office/drawing/2014/main" id="{C105FDB8-A660-451E-9936-9E586AE5D1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9732" y="1921586"/>
            <a:ext cx="1877675" cy="3104917"/>
          </a:xfrm>
          <a:prstGeom prst="rect">
            <a:avLst/>
          </a:prstGeom>
        </p:spPr>
      </p:pic>
    </p:spTree>
    <p:extLst>
      <p:ext uri="{BB962C8B-B14F-4D97-AF65-F5344CB8AC3E}">
        <p14:creationId xmlns:p14="http://schemas.microsoft.com/office/powerpoint/2010/main" val="264721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500"/>
                                        <p:tgtEl>
                                          <p:spTgt spid="158"/>
                                        </p:tgtEl>
                                      </p:cBhvr>
                                    </p:animEffect>
                                  </p:childTnLst>
                                </p:cTn>
                              </p:par>
                              <p:par>
                                <p:cTn id="8" presetID="64" presetClass="path" presetSubtype="0" accel="50000" decel="50000" fill="hold" nodeType="withEffect">
                                  <p:stCondLst>
                                    <p:cond delay="3000"/>
                                  </p:stCondLst>
                                  <p:childTnLst>
                                    <p:animMotion origin="layout" path="M 3.33333E-6 0.11991 L 3.33333E-6 3.33333E-6 " pathEditMode="relative" rAng="0" ptsTypes="AA">
                                      <p:cBhvr>
                                        <p:cTn id="9" dur="1500" fill="hold"/>
                                        <p:tgtEl>
                                          <p:spTgt spid="158"/>
                                        </p:tgtEl>
                                        <p:attrNameLst>
                                          <p:attrName>ppt_x</p:attrName>
                                          <p:attrName>ppt_y</p:attrName>
                                        </p:attrNameLst>
                                      </p:cBhvr>
                                      <p:rCtr x="0" y="-5810"/>
                                    </p:animMotion>
                                  </p:childTnLst>
                                </p:cTn>
                              </p:par>
                              <p:par>
                                <p:cTn id="10" presetID="10" presetClass="entr" presetSubtype="0" fill="hold" nodeType="withEffect">
                                  <p:stCondLst>
                                    <p:cond delay="350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1500"/>
                                        <p:tgtEl>
                                          <p:spTgt spid="121"/>
                                        </p:tgtEl>
                                      </p:cBhvr>
                                    </p:animEffect>
                                  </p:childTnLst>
                                </p:cTn>
                              </p:par>
                              <p:par>
                                <p:cTn id="13" presetID="64" presetClass="path" presetSubtype="0" accel="50000" decel="50000" fill="hold" nodeType="withEffect">
                                  <p:stCondLst>
                                    <p:cond delay="3500"/>
                                  </p:stCondLst>
                                  <p:childTnLst>
                                    <p:animMotion origin="layout" path="M 3.33333E-6 0.11991 L 3.33333E-6 3.33333E-6 " pathEditMode="relative" rAng="0" ptsTypes="AA">
                                      <p:cBhvr>
                                        <p:cTn id="14" dur="1500" fill="hold"/>
                                        <p:tgtEl>
                                          <p:spTgt spid="121"/>
                                        </p:tgtEl>
                                        <p:attrNameLst>
                                          <p:attrName>ppt_x</p:attrName>
                                          <p:attrName>ppt_y</p:attrName>
                                        </p:attrNameLst>
                                      </p:cBhvr>
                                      <p:rCtr x="0" y="-5810"/>
                                    </p:animMotion>
                                  </p:childTnLst>
                                </p:cTn>
                              </p:par>
                              <p:par>
                                <p:cTn id="15" presetID="10" presetClass="entr" presetSubtype="0" fill="hold" nodeType="withEffect">
                                  <p:stCondLst>
                                    <p:cond delay="325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1500"/>
                                        <p:tgtEl>
                                          <p:spTgt spid="126"/>
                                        </p:tgtEl>
                                      </p:cBhvr>
                                    </p:animEffect>
                                  </p:childTnLst>
                                </p:cTn>
                              </p:par>
                              <p:par>
                                <p:cTn id="18" presetID="64" presetClass="path" presetSubtype="0" accel="50000" decel="50000" fill="hold" nodeType="withEffect">
                                  <p:stCondLst>
                                    <p:cond delay="3250"/>
                                  </p:stCondLst>
                                  <p:childTnLst>
                                    <p:animMotion origin="layout" path="M 3.33333E-6 0.11991 L 3.33333E-6 3.33333E-6 " pathEditMode="relative" rAng="0" ptsTypes="AA">
                                      <p:cBhvr>
                                        <p:cTn id="19" dur="1500" fill="hold"/>
                                        <p:tgtEl>
                                          <p:spTgt spid="126"/>
                                        </p:tgtEl>
                                        <p:attrNameLst>
                                          <p:attrName>ppt_x</p:attrName>
                                          <p:attrName>ppt_y</p:attrName>
                                        </p:attrNameLst>
                                      </p:cBhvr>
                                      <p:rCtr x="0" y="-5810"/>
                                    </p:animMotion>
                                  </p:childTnLst>
                                </p:cTn>
                              </p:par>
                              <p:par>
                                <p:cTn id="20" presetID="10" presetClass="entr" presetSubtype="0" fill="hold" nodeType="withEffect">
                                  <p:stCondLst>
                                    <p:cond delay="300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1500"/>
                                        <p:tgtEl>
                                          <p:spTgt spid="145"/>
                                        </p:tgtEl>
                                      </p:cBhvr>
                                    </p:animEffect>
                                  </p:childTnLst>
                                </p:cTn>
                              </p:par>
                              <p:par>
                                <p:cTn id="23" presetID="64" presetClass="path" presetSubtype="0" accel="50000" decel="50000" fill="hold" nodeType="withEffect">
                                  <p:stCondLst>
                                    <p:cond delay="3000"/>
                                  </p:stCondLst>
                                  <p:childTnLst>
                                    <p:animMotion origin="layout" path="M 3.33333E-6 0.11991 L 3.33333E-6 3.33333E-6 " pathEditMode="relative" rAng="0" ptsTypes="AA">
                                      <p:cBhvr>
                                        <p:cTn id="24" dur="1500" fill="hold"/>
                                        <p:tgtEl>
                                          <p:spTgt spid="145"/>
                                        </p:tgtEl>
                                        <p:attrNameLst>
                                          <p:attrName>ppt_x</p:attrName>
                                          <p:attrName>ppt_y</p:attrName>
                                        </p:attrNameLst>
                                      </p:cBhvr>
                                      <p:rCtr x="0" y="-5810"/>
                                    </p:animMotion>
                                  </p:childTnLst>
                                </p:cTn>
                              </p:par>
                              <p:par>
                                <p:cTn id="25" presetID="10" presetClass="entr" presetSubtype="0" fill="hold" nodeType="withEffect">
                                  <p:stCondLst>
                                    <p:cond delay="3500"/>
                                  </p:stCondLst>
                                  <p:childTnLst>
                                    <p:set>
                                      <p:cBhvr>
                                        <p:cTn id="26" dur="1" fill="hold">
                                          <p:stCondLst>
                                            <p:cond delay="0"/>
                                          </p:stCondLst>
                                        </p:cTn>
                                        <p:tgtEl>
                                          <p:spTgt spid="135"/>
                                        </p:tgtEl>
                                        <p:attrNameLst>
                                          <p:attrName>style.visibility</p:attrName>
                                        </p:attrNameLst>
                                      </p:cBhvr>
                                      <p:to>
                                        <p:strVal val="visible"/>
                                      </p:to>
                                    </p:set>
                                    <p:animEffect transition="in" filter="fade">
                                      <p:cBhvr>
                                        <p:cTn id="27" dur="1500"/>
                                        <p:tgtEl>
                                          <p:spTgt spid="135"/>
                                        </p:tgtEl>
                                      </p:cBhvr>
                                    </p:animEffect>
                                  </p:childTnLst>
                                </p:cTn>
                              </p:par>
                              <p:par>
                                <p:cTn id="28" presetID="64" presetClass="path" presetSubtype="0" accel="50000" decel="50000" fill="hold" nodeType="withEffect">
                                  <p:stCondLst>
                                    <p:cond delay="3500"/>
                                  </p:stCondLst>
                                  <p:childTnLst>
                                    <p:animMotion origin="layout" path="M 3.33333E-6 0.11991 L 3.33333E-6 3.33333E-6 " pathEditMode="relative" rAng="0" ptsTypes="AA">
                                      <p:cBhvr>
                                        <p:cTn id="29" dur="1500" fill="hold"/>
                                        <p:tgtEl>
                                          <p:spTgt spid="135"/>
                                        </p:tgtEl>
                                        <p:attrNameLst>
                                          <p:attrName>ppt_x</p:attrName>
                                          <p:attrName>ppt_y</p:attrName>
                                        </p:attrNameLst>
                                      </p:cBhvr>
                                      <p:rCtr x="0" y="-5810"/>
                                    </p:animMotion>
                                  </p:childTnLst>
                                </p:cTn>
                              </p:par>
                              <p:par>
                                <p:cTn id="30" presetID="42" presetClass="entr" presetSubtype="0" fill="hold" nodeType="withEffect">
                                  <p:stCondLst>
                                    <p:cond delay="200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2500"/>
                                        <p:tgtEl>
                                          <p:spTgt spid="117"/>
                                        </p:tgtEl>
                                      </p:cBhvr>
                                    </p:animEffect>
                                    <p:anim calcmode="lin" valueType="num">
                                      <p:cBhvr>
                                        <p:cTn id="33" dur="2500" fill="hold"/>
                                        <p:tgtEl>
                                          <p:spTgt spid="117"/>
                                        </p:tgtEl>
                                        <p:attrNameLst>
                                          <p:attrName>ppt_x</p:attrName>
                                        </p:attrNameLst>
                                      </p:cBhvr>
                                      <p:tavLst>
                                        <p:tav tm="0">
                                          <p:val>
                                            <p:strVal val="#ppt_x"/>
                                          </p:val>
                                        </p:tav>
                                        <p:tav tm="100000">
                                          <p:val>
                                            <p:strVal val="#ppt_x"/>
                                          </p:val>
                                        </p:tav>
                                      </p:tavLst>
                                    </p:anim>
                                    <p:anim calcmode="lin" valueType="num">
                                      <p:cBhvr>
                                        <p:cTn id="34" dur="2500" fill="hold"/>
                                        <p:tgtEl>
                                          <p:spTgt spid="117"/>
                                        </p:tgtEl>
                                        <p:attrNameLst>
                                          <p:attrName>ppt_y</p:attrName>
                                        </p:attrNameLst>
                                      </p:cBhvr>
                                      <p:tavLst>
                                        <p:tav tm="0">
                                          <p:val>
                                            <p:strVal val="#ppt_y+.1"/>
                                          </p:val>
                                        </p:tav>
                                        <p:tav tm="100000">
                                          <p:val>
                                            <p:strVal val="#ppt_y"/>
                                          </p:val>
                                        </p:tav>
                                      </p:tavLst>
                                    </p:anim>
                                  </p:childTnLst>
                                </p:cTn>
                              </p:par>
                              <p:par>
                                <p:cTn id="35" presetID="12" presetClass="entr" presetSubtype="8" fill="hold" grpId="0" nodeType="withEffect" nodePh="1">
                                  <p:stCondLst>
                                    <p:cond delay="1000"/>
                                  </p:stCondLst>
                                  <p:endCondLst>
                                    <p:cond evt="begin" delay="0">
                                      <p:tn val="35"/>
                                    </p:cond>
                                  </p:endCondLst>
                                  <p:childTnLst>
                                    <p:set>
                                      <p:cBhvr>
                                        <p:cTn id="36" dur="1" fill="hold">
                                          <p:stCondLst>
                                            <p:cond delay="0"/>
                                          </p:stCondLst>
                                        </p:cTn>
                                        <p:tgtEl>
                                          <p:spTgt spid="206"/>
                                        </p:tgtEl>
                                        <p:attrNameLst>
                                          <p:attrName>style.visibility</p:attrName>
                                        </p:attrNameLst>
                                      </p:cBhvr>
                                      <p:to>
                                        <p:strVal val="visible"/>
                                      </p:to>
                                    </p:set>
                                    <p:anim calcmode="lin" valueType="num">
                                      <p:cBhvr additive="base">
                                        <p:cTn id="37" dur="1000"/>
                                        <p:tgtEl>
                                          <p:spTgt spid="206"/>
                                        </p:tgtEl>
                                        <p:attrNameLst>
                                          <p:attrName>ppt_x</p:attrName>
                                        </p:attrNameLst>
                                      </p:cBhvr>
                                      <p:tavLst>
                                        <p:tav tm="0">
                                          <p:val>
                                            <p:strVal val="#ppt_x-#ppt_w*1.125000"/>
                                          </p:val>
                                        </p:tav>
                                        <p:tav tm="100000">
                                          <p:val>
                                            <p:strVal val="#ppt_x"/>
                                          </p:val>
                                        </p:tav>
                                      </p:tavLst>
                                    </p:anim>
                                    <p:animEffect transition="in" filter="wipe(right)">
                                      <p:cBhvr>
                                        <p:cTn id="38" dur="1000"/>
                                        <p:tgtEl>
                                          <p:spTgt spid="206"/>
                                        </p:tgtEl>
                                      </p:cBhvr>
                                    </p:animEffect>
                                  </p:childTnLst>
                                </p:cTn>
                              </p:par>
                              <p:par>
                                <p:cTn id="39" presetID="22" presetClass="entr" presetSubtype="4" fill="hold" nodeType="withEffect">
                                  <p:stCondLst>
                                    <p:cond delay="1000"/>
                                  </p:stCondLst>
                                  <p:childTnLst>
                                    <p:set>
                                      <p:cBhvr>
                                        <p:cTn id="40" dur="1" fill="hold">
                                          <p:stCondLst>
                                            <p:cond delay="0"/>
                                          </p:stCondLst>
                                        </p:cTn>
                                        <p:tgtEl>
                                          <p:spTgt spid="97"/>
                                        </p:tgtEl>
                                        <p:attrNameLst>
                                          <p:attrName>style.visibility</p:attrName>
                                        </p:attrNameLst>
                                      </p:cBhvr>
                                      <p:to>
                                        <p:strVal val="visible"/>
                                      </p:to>
                                    </p:set>
                                    <p:animEffect transition="in" filter="wipe(down)">
                                      <p:cBhvr>
                                        <p:cTn id="41" dur="500"/>
                                        <p:tgtEl>
                                          <p:spTgt spid="97"/>
                                        </p:tgtEl>
                                      </p:cBhvr>
                                    </p:animEffect>
                                  </p:childTnLst>
                                </p:cTn>
                              </p:par>
                              <p:par>
                                <p:cTn id="42" presetID="22" presetClass="entr" presetSubtype="4" fill="hold" nodeType="withEffect">
                                  <p:stCondLst>
                                    <p:cond delay="1000"/>
                                  </p:stCondLst>
                                  <p:childTnLst>
                                    <p:set>
                                      <p:cBhvr>
                                        <p:cTn id="43" dur="1" fill="hold">
                                          <p:stCondLst>
                                            <p:cond delay="0"/>
                                          </p:stCondLst>
                                        </p:cTn>
                                        <p:tgtEl>
                                          <p:spTgt spid="102"/>
                                        </p:tgtEl>
                                        <p:attrNameLst>
                                          <p:attrName>style.visibility</p:attrName>
                                        </p:attrNameLst>
                                      </p:cBhvr>
                                      <p:to>
                                        <p:strVal val="visible"/>
                                      </p:to>
                                    </p:set>
                                    <p:animEffect transition="in" filter="wipe(down)">
                                      <p:cBhvr>
                                        <p:cTn id="44" dur="500"/>
                                        <p:tgtEl>
                                          <p:spTgt spid="102"/>
                                        </p:tgtEl>
                                      </p:cBhvr>
                                    </p:animEffect>
                                  </p:childTnLst>
                                </p:cTn>
                              </p:par>
                              <p:par>
                                <p:cTn id="45" presetID="22" presetClass="entr" presetSubtype="4" fill="hold" nodeType="withEffect">
                                  <p:stCondLst>
                                    <p:cond delay="1000"/>
                                  </p:stCondLst>
                                  <p:childTnLst>
                                    <p:set>
                                      <p:cBhvr>
                                        <p:cTn id="46" dur="1" fill="hold">
                                          <p:stCondLst>
                                            <p:cond delay="0"/>
                                          </p:stCondLst>
                                        </p:cTn>
                                        <p:tgtEl>
                                          <p:spTgt spid="103"/>
                                        </p:tgtEl>
                                        <p:attrNameLst>
                                          <p:attrName>style.visibility</p:attrName>
                                        </p:attrNameLst>
                                      </p:cBhvr>
                                      <p:to>
                                        <p:strVal val="visible"/>
                                      </p:to>
                                    </p:set>
                                    <p:animEffect transition="in" filter="wipe(down)">
                                      <p:cBhvr>
                                        <p:cTn id="47" dur="500"/>
                                        <p:tgtEl>
                                          <p:spTgt spid="103"/>
                                        </p:tgtEl>
                                      </p:cBhvr>
                                    </p:animEffect>
                                  </p:childTnLst>
                                </p:cTn>
                              </p:par>
                              <p:par>
                                <p:cTn id="48" presetID="22" presetClass="entr" presetSubtype="4" fill="hold" nodeType="withEffect">
                                  <p:stCondLst>
                                    <p:cond delay="1000"/>
                                  </p:stCondLst>
                                  <p:childTnLst>
                                    <p:set>
                                      <p:cBhvr>
                                        <p:cTn id="49" dur="1" fill="hold">
                                          <p:stCondLst>
                                            <p:cond delay="0"/>
                                          </p:stCondLst>
                                        </p:cTn>
                                        <p:tgtEl>
                                          <p:spTgt spid="104"/>
                                        </p:tgtEl>
                                        <p:attrNameLst>
                                          <p:attrName>style.visibility</p:attrName>
                                        </p:attrNameLst>
                                      </p:cBhvr>
                                      <p:to>
                                        <p:strVal val="visible"/>
                                      </p:to>
                                    </p:set>
                                    <p:animEffect transition="in" filter="wipe(down)">
                                      <p:cBhvr>
                                        <p:cTn id="5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F086DAB-C2F8-4497-87A6-040C0989852D}"/>
              </a:ext>
            </a:extLst>
          </p:cNvPr>
          <p:cNvSpPr/>
          <p:nvPr/>
        </p:nvSpPr>
        <p:spPr>
          <a:xfrm flipV="1">
            <a:off x="-1" y="3510750"/>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4" name="Freeform: Shape 113">
            <a:extLst>
              <a:ext uri="{FF2B5EF4-FFF2-40B4-BE49-F238E27FC236}">
                <a16:creationId xmlns:a16="http://schemas.microsoft.com/office/drawing/2014/main" id="{B4151DF9-7DF3-410C-B205-21C13A35A563}"/>
              </a:ext>
            </a:extLst>
          </p:cNvPr>
          <p:cNvSpPr/>
          <p:nvPr/>
        </p:nvSpPr>
        <p:spPr>
          <a:xfrm flipV="1">
            <a:off x="-1" y="4086838"/>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5" name="Freeform: Shape 114">
            <a:extLst>
              <a:ext uri="{FF2B5EF4-FFF2-40B4-BE49-F238E27FC236}">
                <a16:creationId xmlns:a16="http://schemas.microsoft.com/office/drawing/2014/main" id="{6F6AF472-08DD-4DDC-8228-A0398787CC23}"/>
              </a:ext>
            </a:extLst>
          </p:cNvPr>
          <p:cNvSpPr/>
          <p:nvPr/>
        </p:nvSpPr>
        <p:spPr>
          <a:xfrm flipV="1">
            <a:off x="-1" y="4662926"/>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6" name="Freeform: Shape 115">
            <a:extLst>
              <a:ext uri="{FF2B5EF4-FFF2-40B4-BE49-F238E27FC236}">
                <a16:creationId xmlns:a16="http://schemas.microsoft.com/office/drawing/2014/main" id="{7AF8F2CD-BB32-43D0-ADBB-D39BE6BA9B85}"/>
              </a:ext>
            </a:extLst>
          </p:cNvPr>
          <p:cNvSpPr/>
          <p:nvPr/>
        </p:nvSpPr>
        <p:spPr>
          <a:xfrm flipV="1">
            <a:off x="-1" y="5190514"/>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7" name="Freeform: Shape 116">
            <a:extLst>
              <a:ext uri="{FF2B5EF4-FFF2-40B4-BE49-F238E27FC236}">
                <a16:creationId xmlns:a16="http://schemas.microsoft.com/office/drawing/2014/main" id="{D793877C-3B01-4BCB-9412-7CC9C88BE71C}"/>
              </a:ext>
            </a:extLst>
          </p:cNvPr>
          <p:cNvSpPr/>
          <p:nvPr/>
        </p:nvSpPr>
        <p:spPr>
          <a:xfrm flipV="1">
            <a:off x="-1" y="5711963"/>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8" name="Freeform: Shape 117">
            <a:extLst>
              <a:ext uri="{FF2B5EF4-FFF2-40B4-BE49-F238E27FC236}">
                <a16:creationId xmlns:a16="http://schemas.microsoft.com/office/drawing/2014/main" id="{FE26B8F6-066C-4EF0-A3BB-DC9C19DAE16C}"/>
              </a:ext>
            </a:extLst>
          </p:cNvPr>
          <p:cNvSpPr/>
          <p:nvPr/>
        </p:nvSpPr>
        <p:spPr>
          <a:xfrm flipV="1">
            <a:off x="-1" y="6156617"/>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19" name="Freeform: Shape 118">
            <a:extLst>
              <a:ext uri="{FF2B5EF4-FFF2-40B4-BE49-F238E27FC236}">
                <a16:creationId xmlns:a16="http://schemas.microsoft.com/office/drawing/2014/main" id="{ED6C1D7E-C5B7-4929-856E-D2E272B2034B}"/>
              </a:ext>
            </a:extLst>
          </p:cNvPr>
          <p:cNvSpPr/>
          <p:nvPr/>
        </p:nvSpPr>
        <p:spPr>
          <a:xfrm flipV="1">
            <a:off x="-1" y="6557186"/>
            <a:ext cx="12192000" cy="3347250"/>
          </a:xfrm>
          <a:custGeom>
            <a:avLst/>
            <a:gdLst>
              <a:gd name="connsiteX0" fmla="*/ 2889321 w 12192000"/>
              <a:gd name="connsiteY0" fmla="*/ 3347250 h 3347250"/>
              <a:gd name="connsiteX1" fmla="*/ 9302679 w 12192000"/>
              <a:gd name="connsiteY1" fmla="*/ 3347250 h 3347250"/>
              <a:gd name="connsiteX2" fmla="*/ 12021185 w 12192000"/>
              <a:gd name="connsiteY2" fmla="*/ 2065211 h 3347250"/>
              <a:gd name="connsiteX3" fmla="*/ 12192000 w 12192000"/>
              <a:gd name="connsiteY3" fmla="*/ 1836784 h 3347250"/>
              <a:gd name="connsiteX4" fmla="*/ 12192000 w 12192000"/>
              <a:gd name="connsiteY4" fmla="*/ 0 h 3347250"/>
              <a:gd name="connsiteX5" fmla="*/ 0 w 12192000"/>
              <a:gd name="connsiteY5" fmla="*/ 0 h 3347250"/>
              <a:gd name="connsiteX6" fmla="*/ 0 w 12192000"/>
              <a:gd name="connsiteY6" fmla="*/ 1836784 h 3347250"/>
              <a:gd name="connsiteX7" fmla="*/ 170815 w 12192000"/>
              <a:gd name="connsiteY7" fmla="*/ 2065211 h 3347250"/>
              <a:gd name="connsiteX8" fmla="*/ 2889321 w 12192000"/>
              <a:gd name="connsiteY8" fmla="*/ 3347250 h 334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347250">
                <a:moveTo>
                  <a:pt x="2889321" y="3347250"/>
                </a:moveTo>
                <a:lnTo>
                  <a:pt x="9302679" y="3347250"/>
                </a:lnTo>
                <a:cubicBezTo>
                  <a:pt x="10397130" y="3347250"/>
                  <a:pt x="11375017" y="2848184"/>
                  <a:pt x="12021185" y="2065211"/>
                </a:cubicBezTo>
                <a:lnTo>
                  <a:pt x="12192000" y="1836784"/>
                </a:lnTo>
                <a:lnTo>
                  <a:pt x="12192000" y="0"/>
                </a:lnTo>
                <a:lnTo>
                  <a:pt x="0" y="0"/>
                </a:lnTo>
                <a:lnTo>
                  <a:pt x="0" y="1836784"/>
                </a:lnTo>
                <a:lnTo>
                  <a:pt x="170815" y="2065211"/>
                </a:lnTo>
                <a:cubicBezTo>
                  <a:pt x="816983" y="2848184"/>
                  <a:pt x="1794870" y="3347250"/>
                  <a:pt x="2889321" y="3347250"/>
                </a:cubicBezTo>
                <a:close/>
              </a:path>
            </a:pathLst>
          </a:cu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155" name="TextBox 154">
            <a:extLst>
              <a:ext uri="{FF2B5EF4-FFF2-40B4-BE49-F238E27FC236}">
                <a16:creationId xmlns:a16="http://schemas.microsoft.com/office/drawing/2014/main" id="{A6EEC730-041C-7844-93E5-26014EC4A9BC}"/>
              </a:ext>
            </a:extLst>
          </p:cNvPr>
          <p:cNvSpPr txBox="1"/>
          <p:nvPr/>
        </p:nvSpPr>
        <p:spPr>
          <a:xfrm>
            <a:off x="3611379" y="847903"/>
            <a:ext cx="4969244" cy="643446"/>
          </a:xfrm>
          <a:prstGeom prst="rect">
            <a:avLst/>
          </a:prstGeom>
          <a:noFill/>
        </p:spPr>
        <p:txBody>
          <a:bodyPr wrap="square" lIns="0" tIns="0" rIns="0" bIns="0" rtlCol="0">
            <a:spAutoFit/>
          </a:bodyPr>
          <a:lstStyle>
            <a:defPPr>
              <a:defRPr lang="id-ID"/>
            </a:defPPr>
            <a:lvl1pPr algn="ctr">
              <a:lnSpc>
                <a:spcPct val="150000"/>
              </a:lnSpc>
              <a:defRPr sz="2400" b="1" spc="50">
                <a:solidFill>
                  <a:schemeClr val="tx1">
                    <a:lumMod val="65000"/>
                    <a:lumOff val="35000"/>
                  </a:schemeClr>
                </a:solidFill>
                <a:latin typeface="Century Gothic" panose="020B0502020202020204" pitchFamily="34" charset="0"/>
              </a:defRPr>
            </a:lvl1pPr>
          </a:lstStyle>
          <a:p>
            <a:r>
              <a:rPr lang="en-US" sz="3200" b="1" dirty="0">
                <a:solidFill>
                  <a:schemeClr val="bg1"/>
                </a:solidFill>
              </a:rPr>
              <a:t>PROPOSED SOLUTION</a:t>
            </a:r>
          </a:p>
        </p:txBody>
      </p:sp>
      <p:sp>
        <p:nvSpPr>
          <p:cNvPr id="188" name="Graphic 175">
            <a:extLst>
              <a:ext uri="{FF2B5EF4-FFF2-40B4-BE49-F238E27FC236}">
                <a16:creationId xmlns:a16="http://schemas.microsoft.com/office/drawing/2014/main" id="{0119BBFE-2248-4245-80F2-211014D30F50}"/>
              </a:ext>
            </a:extLst>
          </p:cNvPr>
          <p:cNvSpPr/>
          <p:nvPr/>
        </p:nvSpPr>
        <p:spPr>
          <a:xfrm rot="12674216">
            <a:off x="7940738" y="-1226779"/>
            <a:ext cx="5356454" cy="3287756"/>
          </a:xfrm>
          <a:custGeom>
            <a:avLst/>
            <a:gdLst>
              <a:gd name="connsiteX0" fmla="*/ 4143245 w 4143375"/>
              <a:gd name="connsiteY0" fmla="*/ 1411073 h 2543175"/>
              <a:gd name="connsiteX1" fmla="*/ 4144864 w 4143375"/>
              <a:gd name="connsiteY1" fmla="*/ 1403834 h 2543175"/>
              <a:gd name="connsiteX2" fmla="*/ 4129243 w 4143375"/>
              <a:gd name="connsiteY2" fmla="*/ 1400309 h 2543175"/>
              <a:gd name="connsiteX3" fmla="*/ 4129148 w 4143375"/>
              <a:gd name="connsiteY3" fmla="*/ 1400214 h 2543175"/>
              <a:gd name="connsiteX4" fmla="*/ 4128671 w 4143375"/>
              <a:gd name="connsiteY4" fmla="*/ 1397642 h 2543175"/>
              <a:gd name="connsiteX5" fmla="*/ 4127243 w 4143375"/>
              <a:gd name="connsiteY5" fmla="*/ 1397928 h 2543175"/>
              <a:gd name="connsiteX6" fmla="*/ 4123052 w 4143375"/>
              <a:gd name="connsiteY6" fmla="*/ 1381545 h 2543175"/>
              <a:gd name="connsiteX7" fmla="*/ 4089047 w 4143375"/>
              <a:gd name="connsiteY7" fmla="*/ 1347350 h 2543175"/>
              <a:gd name="connsiteX8" fmla="*/ 4010466 w 4143375"/>
              <a:gd name="connsiteY8" fmla="*/ 1373449 h 2543175"/>
              <a:gd name="connsiteX9" fmla="*/ 2710209 w 4143375"/>
              <a:gd name="connsiteY9" fmla="*/ 1080460 h 2543175"/>
              <a:gd name="connsiteX10" fmla="*/ 2683348 w 4143375"/>
              <a:gd name="connsiteY10" fmla="*/ 1052837 h 2543175"/>
              <a:gd name="connsiteX11" fmla="*/ 2856894 w 4143375"/>
              <a:gd name="connsiteY11" fmla="*/ 125674 h 2543175"/>
              <a:gd name="connsiteX12" fmla="*/ 2862323 w 4143375"/>
              <a:gd name="connsiteY12" fmla="*/ 125960 h 2543175"/>
              <a:gd name="connsiteX13" fmla="*/ 2920616 w 4143375"/>
              <a:gd name="connsiteY13" fmla="*/ 87288 h 2543175"/>
              <a:gd name="connsiteX14" fmla="*/ 2920806 w 4143375"/>
              <a:gd name="connsiteY14" fmla="*/ 39092 h 2543175"/>
              <a:gd name="connsiteX15" fmla="*/ 2886802 w 4143375"/>
              <a:gd name="connsiteY15" fmla="*/ 4897 h 2543175"/>
              <a:gd name="connsiteX16" fmla="*/ 2804316 w 4143375"/>
              <a:gd name="connsiteY16" fmla="*/ 38711 h 2543175"/>
              <a:gd name="connsiteX17" fmla="*/ 2801458 w 4143375"/>
              <a:gd name="connsiteY17" fmla="*/ 47474 h 2543175"/>
              <a:gd name="connsiteX18" fmla="*/ 1987070 w 4143375"/>
              <a:gd name="connsiteY18" fmla="*/ 335986 h 2543175"/>
              <a:gd name="connsiteX19" fmla="*/ 1970497 w 4143375"/>
              <a:gd name="connsiteY19" fmla="*/ 325508 h 2543175"/>
              <a:gd name="connsiteX20" fmla="*/ 1888010 w 4143375"/>
              <a:gd name="connsiteY20" fmla="*/ 359322 h 2543175"/>
              <a:gd name="connsiteX21" fmla="*/ 1887820 w 4143375"/>
              <a:gd name="connsiteY21" fmla="*/ 407519 h 2543175"/>
              <a:gd name="connsiteX22" fmla="*/ 1895154 w 4143375"/>
              <a:gd name="connsiteY22" fmla="*/ 420377 h 2543175"/>
              <a:gd name="connsiteX23" fmla="*/ 1447289 w 4143375"/>
              <a:gd name="connsiteY23" fmla="*/ 903295 h 2543175"/>
              <a:gd name="connsiteX24" fmla="*/ 522983 w 4143375"/>
              <a:gd name="connsiteY24" fmla="*/ 778232 h 2543175"/>
              <a:gd name="connsiteX25" fmla="*/ 520220 w 4143375"/>
              <a:gd name="connsiteY25" fmla="*/ 769469 h 2543175"/>
              <a:gd name="connsiteX26" fmla="*/ 486216 w 4143375"/>
              <a:gd name="connsiteY26" fmla="*/ 735274 h 2543175"/>
              <a:gd name="connsiteX27" fmla="*/ 406968 w 4143375"/>
              <a:gd name="connsiteY27" fmla="*/ 762516 h 2543175"/>
              <a:gd name="connsiteX28" fmla="*/ 404873 w 4143375"/>
              <a:gd name="connsiteY28" fmla="*/ 762230 h 2543175"/>
              <a:gd name="connsiteX29" fmla="*/ 404015 w 4143375"/>
              <a:gd name="connsiteY29" fmla="*/ 768326 h 2543175"/>
              <a:gd name="connsiteX30" fmla="*/ 403634 w 4143375"/>
              <a:gd name="connsiteY30" fmla="*/ 769088 h 2543175"/>
              <a:gd name="connsiteX31" fmla="*/ 403444 w 4143375"/>
              <a:gd name="connsiteY31" fmla="*/ 817284 h 2543175"/>
              <a:gd name="connsiteX32" fmla="*/ 437448 w 4143375"/>
              <a:gd name="connsiteY32" fmla="*/ 851479 h 2543175"/>
              <a:gd name="connsiteX33" fmla="*/ 461737 w 4143375"/>
              <a:gd name="connsiteY33" fmla="*/ 856337 h 2543175"/>
              <a:gd name="connsiteX34" fmla="*/ 498694 w 4143375"/>
              <a:gd name="connsiteY34" fmla="*/ 844240 h 2543175"/>
              <a:gd name="connsiteX35" fmla="*/ 1004376 w 4143375"/>
              <a:gd name="connsiteY35" fmla="*/ 1277818 h 2543175"/>
              <a:gd name="connsiteX36" fmla="*/ 100930 w 4143375"/>
              <a:gd name="connsiteY36" fmla="*/ 1881798 h 2543175"/>
              <a:gd name="connsiteX37" fmla="*/ 87404 w 4143375"/>
              <a:gd name="connsiteY37" fmla="*/ 1873797 h 2543175"/>
              <a:gd name="connsiteX38" fmla="*/ 4918 w 4143375"/>
              <a:gd name="connsiteY38" fmla="*/ 1907611 h 2543175"/>
              <a:gd name="connsiteX39" fmla="*/ 4727 w 4143375"/>
              <a:gd name="connsiteY39" fmla="*/ 1955808 h 2543175"/>
              <a:gd name="connsiteX40" fmla="*/ 38732 w 4143375"/>
              <a:gd name="connsiteY40" fmla="*/ 1990002 h 2543175"/>
              <a:gd name="connsiteX41" fmla="*/ 63020 w 4143375"/>
              <a:gd name="connsiteY41" fmla="*/ 1994860 h 2543175"/>
              <a:gd name="connsiteX42" fmla="*/ 121313 w 4143375"/>
              <a:gd name="connsiteY42" fmla="*/ 1956188 h 2543175"/>
              <a:gd name="connsiteX43" fmla="*/ 125981 w 4143375"/>
              <a:gd name="connsiteY43" fmla="*/ 1937043 h 2543175"/>
              <a:gd name="connsiteX44" fmla="*/ 1665983 w 4143375"/>
              <a:gd name="connsiteY44" fmla="*/ 1895609 h 2543175"/>
              <a:gd name="connsiteX45" fmla="*/ 1670650 w 4143375"/>
              <a:gd name="connsiteY45" fmla="*/ 1917231 h 2543175"/>
              <a:gd name="connsiteX46" fmla="*/ 1704654 w 4143375"/>
              <a:gd name="connsiteY46" fmla="*/ 1951426 h 2543175"/>
              <a:gd name="connsiteX47" fmla="*/ 1728943 w 4143375"/>
              <a:gd name="connsiteY47" fmla="*/ 1956284 h 2543175"/>
              <a:gd name="connsiteX48" fmla="*/ 1787236 w 4143375"/>
              <a:gd name="connsiteY48" fmla="*/ 1917612 h 2543175"/>
              <a:gd name="connsiteX49" fmla="*/ 1787331 w 4143375"/>
              <a:gd name="connsiteY49" fmla="*/ 1917326 h 2543175"/>
              <a:gd name="connsiteX50" fmla="*/ 2870133 w 4143375"/>
              <a:gd name="connsiteY50" fmla="*/ 2482159 h 2543175"/>
              <a:gd name="connsiteX51" fmla="*/ 2874801 w 4143375"/>
              <a:gd name="connsiteY51" fmla="*/ 2507972 h 2543175"/>
              <a:gd name="connsiteX52" fmla="*/ 2908805 w 4143375"/>
              <a:gd name="connsiteY52" fmla="*/ 2542167 h 2543175"/>
              <a:gd name="connsiteX53" fmla="*/ 2933094 w 4143375"/>
              <a:gd name="connsiteY53" fmla="*/ 2547024 h 2543175"/>
              <a:gd name="connsiteX54" fmla="*/ 2991291 w 4143375"/>
              <a:gd name="connsiteY54" fmla="*/ 2508353 h 2543175"/>
              <a:gd name="connsiteX55" fmla="*/ 2996244 w 4143375"/>
              <a:gd name="connsiteY55" fmla="*/ 2483969 h 2543175"/>
              <a:gd name="connsiteX56" fmla="*/ 4066187 w 4143375"/>
              <a:gd name="connsiteY56" fmla="*/ 1468413 h 2543175"/>
              <a:gd name="connsiteX57" fmla="*/ 4122861 w 4143375"/>
              <a:gd name="connsiteY57" fmla="*/ 1429837 h 2543175"/>
              <a:gd name="connsiteX58" fmla="*/ 4127528 w 4143375"/>
              <a:gd name="connsiteY58" fmla="*/ 1410120 h 2543175"/>
              <a:gd name="connsiteX59" fmla="*/ 4129719 w 4143375"/>
              <a:gd name="connsiteY59" fmla="*/ 1408025 h 2543175"/>
              <a:gd name="connsiteX60" fmla="*/ 4143245 w 4143375"/>
              <a:gd name="connsiteY60" fmla="*/ 1411073 h 2543175"/>
              <a:gd name="connsiteX61" fmla="*/ 4006466 w 4143375"/>
              <a:gd name="connsiteY61" fmla="*/ 1381164 h 2543175"/>
              <a:gd name="connsiteX62" fmla="*/ 4004085 w 4143375"/>
              <a:gd name="connsiteY62" fmla="*/ 1422884 h 2543175"/>
              <a:gd name="connsiteX63" fmla="*/ 2784313 w 4143375"/>
              <a:gd name="connsiteY63" fmla="*/ 1669391 h 2543175"/>
              <a:gd name="connsiteX64" fmla="*/ 2682300 w 4143375"/>
              <a:gd name="connsiteY64" fmla="*/ 1164280 h 2543175"/>
              <a:gd name="connsiteX65" fmla="*/ 2712018 w 4143375"/>
              <a:gd name="connsiteY65" fmla="*/ 1132562 h 2543175"/>
              <a:gd name="connsiteX66" fmla="*/ 2713828 w 4143375"/>
              <a:gd name="connsiteY66" fmla="*/ 1088937 h 2543175"/>
              <a:gd name="connsiteX67" fmla="*/ 4006942 w 4143375"/>
              <a:gd name="connsiteY67" fmla="*/ 1380307 h 2543175"/>
              <a:gd name="connsiteX68" fmla="*/ 4006466 w 4143375"/>
              <a:gd name="connsiteY68" fmla="*/ 1381164 h 2543175"/>
              <a:gd name="connsiteX69" fmla="*/ 2877468 w 4143375"/>
              <a:gd name="connsiteY69" fmla="*/ 2454441 h 2543175"/>
              <a:gd name="connsiteX70" fmla="*/ 2086988 w 4143375"/>
              <a:gd name="connsiteY70" fmla="*/ 1817981 h 2543175"/>
              <a:gd name="connsiteX71" fmla="*/ 2778598 w 4143375"/>
              <a:gd name="connsiteY71" fmla="*/ 1678249 h 2543175"/>
              <a:gd name="connsiteX72" fmla="*/ 2928807 w 4143375"/>
              <a:gd name="connsiteY72" fmla="*/ 2421675 h 2543175"/>
              <a:gd name="connsiteX73" fmla="*/ 2877468 w 4143375"/>
              <a:gd name="connsiteY73" fmla="*/ 2454441 h 2543175"/>
              <a:gd name="connsiteX74" fmla="*/ 2079463 w 4143375"/>
              <a:gd name="connsiteY74" fmla="*/ 1811885 h 2543175"/>
              <a:gd name="connsiteX75" fmla="*/ 1938112 w 4143375"/>
              <a:gd name="connsiteY75" fmla="*/ 1698061 h 2543175"/>
              <a:gd name="connsiteX76" fmla="*/ 2604481 w 4143375"/>
              <a:gd name="connsiteY76" fmla="*/ 1147040 h 2543175"/>
              <a:gd name="connsiteX77" fmla="*/ 2629532 w 4143375"/>
              <a:gd name="connsiteY77" fmla="*/ 1166375 h 2543175"/>
              <a:gd name="connsiteX78" fmla="*/ 2653820 w 4143375"/>
              <a:gd name="connsiteY78" fmla="*/ 1171233 h 2543175"/>
              <a:gd name="connsiteX79" fmla="*/ 2675347 w 4143375"/>
              <a:gd name="connsiteY79" fmla="*/ 1167233 h 2543175"/>
              <a:gd name="connsiteX80" fmla="*/ 2777074 w 4143375"/>
              <a:gd name="connsiteY80" fmla="*/ 1670820 h 2543175"/>
              <a:gd name="connsiteX81" fmla="*/ 2079463 w 4143375"/>
              <a:gd name="connsiteY81" fmla="*/ 1811885 h 2543175"/>
              <a:gd name="connsiteX82" fmla="*/ 1945922 w 4143375"/>
              <a:gd name="connsiteY82" fmla="*/ 446571 h 2543175"/>
              <a:gd name="connsiteX83" fmla="*/ 1998596 w 4143375"/>
              <a:gd name="connsiteY83" fmla="*/ 418091 h 2543175"/>
              <a:gd name="connsiteX84" fmla="*/ 2649534 w 4143375"/>
              <a:gd name="connsiteY84" fmla="*/ 1045503 h 2543175"/>
              <a:gd name="connsiteX85" fmla="*/ 2612387 w 4143375"/>
              <a:gd name="connsiteY85" fmla="*/ 1060839 h 2543175"/>
              <a:gd name="connsiteX86" fmla="*/ 1854673 w 4143375"/>
              <a:gd name="connsiteY86" fmla="*/ 958349 h 2543175"/>
              <a:gd name="connsiteX87" fmla="*/ 1941541 w 4143375"/>
              <a:gd name="connsiteY87" fmla="*/ 446285 h 2543175"/>
              <a:gd name="connsiteX88" fmla="*/ 1945922 w 4143375"/>
              <a:gd name="connsiteY88" fmla="*/ 446571 h 2543175"/>
              <a:gd name="connsiteX89" fmla="*/ 2605814 w 4143375"/>
              <a:gd name="connsiteY89" fmla="*/ 1067411 h 2543175"/>
              <a:gd name="connsiteX90" fmla="*/ 2595623 w 4143375"/>
              <a:gd name="connsiteY90" fmla="*/ 1083889 h 2543175"/>
              <a:gd name="connsiteX91" fmla="*/ 2595432 w 4143375"/>
              <a:gd name="connsiteY91" fmla="*/ 1132085 h 2543175"/>
              <a:gd name="connsiteX92" fmla="*/ 2600100 w 4143375"/>
              <a:gd name="connsiteY92" fmla="*/ 1140944 h 2543175"/>
              <a:gd name="connsiteX93" fmla="*/ 1932111 w 4143375"/>
              <a:gd name="connsiteY93" fmla="*/ 1693203 h 2543175"/>
              <a:gd name="connsiteX94" fmla="*/ 1754279 w 4143375"/>
              <a:gd name="connsiteY94" fmla="*/ 1550042 h 2543175"/>
              <a:gd name="connsiteX95" fmla="*/ 1853435 w 4143375"/>
              <a:gd name="connsiteY95" fmla="*/ 965589 h 2543175"/>
              <a:gd name="connsiteX96" fmla="*/ 2605814 w 4143375"/>
              <a:gd name="connsiteY96" fmla="*/ 1067411 h 2543175"/>
              <a:gd name="connsiteX97" fmla="*/ 1309843 w 4143375"/>
              <a:gd name="connsiteY97" fmla="*/ 1201713 h 2543175"/>
              <a:gd name="connsiteX98" fmla="*/ 1746278 w 4143375"/>
              <a:gd name="connsiteY98" fmla="*/ 1553186 h 2543175"/>
              <a:gd name="connsiteX99" fmla="*/ 1698844 w 4143375"/>
              <a:gd name="connsiteY99" fmla="*/ 1832745 h 2543175"/>
              <a:gd name="connsiteX100" fmla="*/ 1300794 w 4143375"/>
              <a:gd name="connsiteY100" fmla="*/ 1207619 h 2543175"/>
              <a:gd name="connsiteX101" fmla="*/ 1309843 w 4143375"/>
              <a:gd name="connsiteY101" fmla="*/ 1201713 h 2543175"/>
              <a:gd name="connsiteX102" fmla="*/ 1753232 w 4143375"/>
              <a:gd name="connsiteY102" fmla="*/ 1835316 h 2543175"/>
              <a:gd name="connsiteX103" fmla="*/ 1706083 w 4143375"/>
              <a:gd name="connsiteY103" fmla="*/ 1834745 h 2543175"/>
              <a:gd name="connsiteX104" fmla="*/ 1752946 w 4143375"/>
              <a:gd name="connsiteY104" fmla="*/ 1558425 h 2543175"/>
              <a:gd name="connsiteX105" fmla="*/ 1926396 w 4143375"/>
              <a:gd name="connsiteY105" fmla="*/ 1698061 h 2543175"/>
              <a:gd name="connsiteX106" fmla="*/ 1757613 w 4143375"/>
              <a:gd name="connsiteY106" fmla="*/ 1837602 h 2543175"/>
              <a:gd name="connsiteX107" fmla="*/ 1753232 w 4143375"/>
              <a:gd name="connsiteY107" fmla="*/ 1835316 h 2543175"/>
              <a:gd name="connsiteX108" fmla="*/ 1747707 w 4143375"/>
              <a:gd name="connsiteY108" fmla="*/ 1544804 h 2543175"/>
              <a:gd name="connsiteX109" fmla="*/ 1315463 w 4143375"/>
              <a:gd name="connsiteY109" fmla="*/ 1196760 h 2543175"/>
              <a:gd name="connsiteX110" fmla="*/ 1329274 w 4143375"/>
              <a:gd name="connsiteY110" fmla="*/ 1176472 h 2543175"/>
              <a:gd name="connsiteX111" fmla="*/ 1329464 w 4143375"/>
              <a:gd name="connsiteY111" fmla="*/ 1128275 h 2543175"/>
              <a:gd name="connsiteX112" fmla="*/ 1295460 w 4143375"/>
              <a:gd name="connsiteY112" fmla="*/ 1094081 h 2543175"/>
              <a:gd name="connsiteX113" fmla="*/ 1283459 w 4143375"/>
              <a:gd name="connsiteY113" fmla="*/ 1090366 h 2543175"/>
              <a:gd name="connsiteX114" fmla="*/ 1449765 w 4143375"/>
              <a:gd name="connsiteY114" fmla="*/ 911010 h 2543175"/>
              <a:gd name="connsiteX115" fmla="*/ 1846005 w 4143375"/>
              <a:gd name="connsiteY115" fmla="*/ 964636 h 2543175"/>
              <a:gd name="connsiteX116" fmla="*/ 1747707 w 4143375"/>
              <a:gd name="connsiteY116" fmla="*/ 1544804 h 2543175"/>
              <a:gd name="connsiteX117" fmla="*/ 1212878 w 4143375"/>
              <a:gd name="connsiteY117" fmla="*/ 1176091 h 2543175"/>
              <a:gd name="connsiteX118" fmla="*/ 1246883 w 4143375"/>
              <a:gd name="connsiteY118" fmla="*/ 1210286 h 2543175"/>
              <a:gd name="connsiteX119" fmla="*/ 1271172 w 4143375"/>
              <a:gd name="connsiteY119" fmla="*/ 1215144 h 2543175"/>
              <a:gd name="connsiteX120" fmla="*/ 1294127 w 4143375"/>
              <a:gd name="connsiteY120" fmla="*/ 1210667 h 2543175"/>
              <a:gd name="connsiteX121" fmla="*/ 1695034 w 4143375"/>
              <a:gd name="connsiteY121" fmla="*/ 1840365 h 2543175"/>
              <a:gd name="connsiteX122" fmla="*/ 1683318 w 4143375"/>
              <a:gd name="connsiteY122" fmla="*/ 1850080 h 2543175"/>
              <a:gd name="connsiteX123" fmla="*/ 1016663 w 4143375"/>
              <a:gd name="connsiteY123" fmla="*/ 1278580 h 2543175"/>
              <a:gd name="connsiteX124" fmla="*/ 1208211 w 4143375"/>
              <a:gd name="connsiteY124" fmla="*/ 1150469 h 2543175"/>
              <a:gd name="connsiteX125" fmla="*/ 1212878 w 4143375"/>
              <a:gd name="connsiteY125" fmla="*/ 1176091 h 2543175"/>
              <a:gd name="connsiteX126" fmla="*/ 1787236 w 4143375"/>
              <a:gd name="connsiteY126" fmla="*/ 1869511 h 2543175"/>
              <a:gd name="connsiteX127" fmla="*/ 1764566 w 4143375"/>
              <a:gd name="connsiteY127" fmla="*/ 1841508 h 2543175"/>
              <a:gd name="connsiteX128" fmla="*/ 1932302 w 4143375"/>
              <a:gd name="connsiteY128" fmla="*/ 1702824 h 2543175"/>
              <a:gd name="connsiteX129" fmla="*/ 2070033 w 4143375"/>
              <a:gd name="connsiteY129" fmla="*/ 1813790 h 2543175"/>
              <a:gd name="connsiteX130" fmla="*/ 1787712 w 4143375"/>
              <a:gd name="connsiteY130" fmla="*/ 1870845 h 2543175"/>
              <a:gd name="connsiteX131" fmla="*/ 1787236 w 4143375"/>
              <a:gd name="connsiteY131" fmla="*/ 1869511 h 2543175"/>
              <a:gd name="connsiteX132" fmla="*/ 2803935 w 4143375"/>
              <a:gd name="connsiteY132" fmla="*/ 86907 h 2543175"/>
              <a:gd name="connsiteX133" fmla="*/ 2837939 w 4143375"/>
              <a:gd name="connsiteY133" fmla="*/ 121102 h 2543175"/>
              <a:gd name="connsiteX134" fmla="*/ 2849464 w 4143375"/>
              <a:gd name="connsiteY134" fmla="*/ 124626 h 2543175"/>
              <a:gd name="connsiteX135" fmla="*/ 2676395 w 4143375"/>
              <a:gd name="connsiteY135" fmla="*/ 1049504 h 2543175"/>
              <a:gd name="connsiteX136" fmla="*/ 2660488 w 4143375"/>
              <a:gd name="connsiteY136" fmla="*/ 1045598 h 2543175"/>
              <a:gd name="connsiteX137" fmla="*/ 2002501 w 4143375"/>
              <a:gd name="connsiteY137" fmla="*/ 411329 h 2543175"/>
              <a:gd name="connsiteX138" fmla="*/ 2004311 w 4143375"/>
              <a:gd name="connsiteY138" fmla="*/ 407804 h 2543175"/>
              <a:gd name="connsiteX139" fmla="*/ 2004501 w 4143375"/>
              <a:gd name="connsiteY139" fmla="*/ 359608 h 2543175"/>
              <a:gd name="connsiteX140" fmla="*/ 1992976 w 4143375"/>
              <a:gd name="connsiteY140" fmla="*/ 341606 h 2543175"/>
              <a:gd name="connsiteX141" fmla="*/ 2799744 w 4143375"/>
              <a:gd name="connsiteY141" fmla="*/ 55760 h 2543175"/>
              <a:gd name="connsiteX142" fmla="*/ 2803935 w 4143375"/>
              <a:gd name="connsiteY142" fmla="*/ 86907 h 2543175"/>
              <a:gd name="connsiteX143" fmla="*/ 1899726 w 4143375"/>
              <a:gd name="connsiteY143" fmla="*/ 426092 h 2543175"/>
              <a:gd name="connsiteX144" fmla="*/ 1921729 w 4143375"/>
              <a:gd name="connsiteY144" fmla="*/ 441713 h 2543175"/>
              <a:gd name="connsiteX145" fmla="*/ 1934302 w 4143375"/>
              <a:gd name="connsiteY145" fmla="*/ 445523 h 2543175"/>
              <a:gd name="connsiteX146" fmla="*/ 1847434 w 4143375"/>
              <a:gd name="connsiteY146" fmla="*/ 957492 h 2543175"/>
              <a:gd name="connsiteX147" fmla="*/ 1456052 w 4143375"/>
              <a:gd name="connsiteY147" fmla="*/ 904533 h 2543175"/>
              <a:gd name="connsiteX148" fmla="*/ 1899726 w 4143375"/>
              <a:gd name="connsiteY148" fmla="*/ 426092 h 2543175"/>
              <a:gd name="connsiteX149" fmla="*/ 504599 w 4143375"/>
              <a:gd name="connsiteY149" fmla="*/ 839477 h 2543175"/>
              <a:gd name="connsiteX150" fmla="*/ 520030 w 4143375"/>
              <a:gd name="connsiteY150" fmla="*/ 817665 h 2543175"/>
              <a:gd name="connsiteX151" fmla="*/ 524411 w 4143375"/>
              <a:gd name="connsiteY151" fmla="*/ 785852 h 2543175"/>
              <a:gd name="connsiteX152" fmla="*/ 1440907 w 4143375"/>
              <a:gd name="connsiteY152" fmla="*/ 909867 h 2543175"/>
              <a:gd name="connsiteX153" fmla="*/ 1274410 w 4143375"/>
              <a:gd name="connsiteY153" fmla="*/ 1089414 h 2543175"/>
              <a:gd name="connsiteX154" fmla="*/ 1212974 w 4143375"/>
              <a:gd name="connsiteY154" fmla="*/ 1127895 h 2543175"/>
              <a:gd name="connsiteX155" fmla="*/ 1209164 w 4143375"/>
              <a:gd name="connsiteY155" fmla="*/ 1140848 h 2543175"/>
              <a:gd name="connsiteX156" fmla="*/ 1010758 w 4143375"/>
              <a:gd name="connsiteY156" fmla="*/ 1273532 h 2543175"/>
              <a:gd name="connsiteX157" fmla="*/ 504599 w 4143375"/>
              <a:gd name="connsiteY157" fmla="*/ 839477 h 2543175"/>
              <a:gd name="connsiteX158" fmla="*/ 1010186 w 4143375"/>
              <a:gd name="connsiteY158" fmla="*/ 1282771 h 2543175"/>
              <a:gd name="connsiteX159" fmla="*/ 1678365 w 4143375"/>
              <a:gd name="connsiteY159" fmla="*/ 1855700 h 2543175"/>
              <a:gd name="connsiteX160" fmla="*/ 1670650 w 4143375"/>
              <a:gd name="connsiteY160" fmla="*/ 1869130 h 2543175"/>
              <a:gd name="connsiteX161" fmla="*/ 1665983 w 4143375"/>
              <a:gd name="connsiteY161" fmla="*/ 1888275 h 2543175"/>
              <a:gd name="connsiteX162" fmla="*/ 125981 w 4143375"/>
              <a:gd name="connsiteY162" fmla="*/ 1929709 h 2543175"/>
              <a:gd name="connsiteX163" fmla="*/ 121313 w 4143375"/>
              <a:gd name="connsiteY163" fmla="*/ 1908087 h 2543175"/>
              <a:gd name="connsiteX164" fmla="*/ 106740 w 4143375"/>
              <a:gd name="connsiteY164" fmla="*/ 1886751 h 2543175"/>
              <a:gd name="connsiteX165" fmla="*/ 1010186 w 4143375"/>
              <a:gd name="connsiteY165" fmla="*/ 1282771 h 2543175"/>
              <a:gd name="connsiteX166" fmla="*/ 1789522 w 4143375"/>
              <a:gd name="connsiteY166" fmla="*/ 1910373 h 2543175"/>
              <a:gd name="connsiteX167" fmla="*/ 1789903 w 4143375"/>
              <a:gd name="connsiteY167" fmla="*/ 1877988 h 2543175"/>
              <a:gd name="connsiteX168" fmla="*/ 2077463 w 4143375"/>
              <a:gd name="connsiteY168" fmla="*/ 1819886 h 2543175"/>
              <a:gd name="connsiteX169" fmla="*/ 2874229 w 4143375"/>
              <a:gd name="connsiteY169" fmla="*/ 2461395 h 2543175"/>
              <a:gd name="connsiteX170" fmla="*/ 2870705 w 4143375"/>
              <a:gd name="connsiteY170" fmla="*/ 2474444 h 2543175"/>
              <a:gd name="connsiteX171" fmla="*/ 1789522 w 4143375"/>
              <a:gd name="connsiteY171" fmla="*/ 1910373 h 2543175"/>
              <a:gd name="connsiteX172" fmla="*/ 2991291 w 4143375"/>
              <a:gd name="connsiteY172" fmla="*/ 2460442 h 2543175"/>
              <a:gd name="connsiteX173" fmla="*/ 2957287 w 4143375"/>
              <a:gd name="connsiteY173" fmla="*/ 2426247 h 2543175"/>
              <a:gd name="connsiteX174" fmla="*/ 2936332 w 4143375"/>
              <a:gd name="connsiteY174" fmla="*/ 2421485 h 2543175"/>
              <a:gd name="connsiteX175" fmla="*/ 2785837 w 4143375"/>
              <a:gd name="connsiteY175" fmla="*/ 1676630 h 2543175"/>
              <a:gd name="connsiteX176" fmla="*/ 4006656 w 4143375"/>
              <a:gd name="connsiteY176" fmla="*/ 1429932 h 2543175"/>
              <a:gd name="connsiteX177" fmla="*/ 4040375 w 4143375"/>
              <a:gd name="connsiteY177" fmla="*/ 1463555 h 2543175"/>
              <a:gd name="connsiteX178" fmla="*/ 4055996 w 4143375"/>
              <a:gd name="connsiteY178" fmla="*/ 1467746 h 2543175"/>
              <a:gd name="connsiteX179" fmla="*/ 2995196 w 4143375"/>
              <a:gd name="connsiteY179" fmla="*/ 2474730 h 2543175"/>
              <a:gd name="connsiteX180" fmla="*/ 2991291 w 4143375"/>
              <a:gd name="connsiteY180" fmla="*/ 2460442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143375" h="2543175">
                <a:moveTo>
                  <a:pt x="4143245" y="1411073"/>
                </a:moveTo>
                <a:lnTo>
                  <a:pt x="4144864" y="1403834"/>
                </a:lnTo>
                <a:lnTo>
                  <a:pt x="4129243" y="1400309"/>
                </a:lnTo>
                <a:lnTo>
                  <a:pt x="4129148" y="1400214"/>
                </a:lnTo>
                <a:lnTo>
                  <a:pt x="4128671" y="1397642"/>
                </a:lnTo>
                <a:lnTo>
                  <a:pt x="4127243" y="1397928"/>
                </a:lnTo>
                <a:cubicBezTo>
                  <a:pt x="4126576" y="1392404"/>
                  <a:pt x="4125243" y="1386879"/>
                  <a:pt x="4123052" y="1381545"/>
                </a:cubicBezTo>
                <a:cubicBezTo>
                  <a:pt x="4116670" y="1365924"/>
                  <a:pt x="4104573" y="1353828"/>
                  <a:pt x="4089047" y="1347350"/>
                </a:cubicBezTo>
                <a:cubicBezTo>
                  <a:pt x="4059615" y="1335063"/>
                  <a:pt x="4026183" y="1346779"/>
                  <a:pt x="4010466" y="1373449"/>
                </a:cubicBezTo>
                <a:lnTo>
                  <a:pt x="2710209" y="1080460"/>
                </a:lnTo>
                <a:cubicBezTo>
                  <a:pt x="2704303" y="1068554"/>
                  <a:pt x="2695064" y="1059029"/>
                  <a:pt x="2683348" y="1052837"/>
                </a:cubicBezTo>
                <a:lnTo>
                  <a:pt x="2856894" y="125674"/>
                </a:lnTo>
                <a:cubicBezTo>
                  <a:pt x="2858703" y="125864"/>
                  <a:pt x="2860513" y="125960"/>
                  <a:pt x="2862323" y="125960"/>
                </a:cubicBezTo>
                <a:cubicBezTo>
                  <a:pt x="2886993" y="125960"/>
                  <a:pt x="2910424" y="111386"/>
                  <a:pt x="2920616" y="87288"/>
                </a:cubicBezTo>
                <a:cubicBezTo>
                  <a:pt x="2927093" y="71762"/>
                  <a:pt x="2927188" y="54713"/>
                  <a:pt x="2920806" y="39092"/>
                </a:cubicBezTo>
                <a:cubicBezTo>
                  <a:pt x="2914425" y="23471"/>
                  <a:pt x="2902328" y="11374"/>
                  <a:pt x="2886802" y="4897"/>
                </a:cubicBezTo>
                <a:cubicBezTo>
                  <a:pt x="2854703" y="-8533"/>
                  <a:pt x="2817746" y="6611"/>
                  <a:pt x="2804316" y="38711"/>
                </a:cubicBezTo>
                <a:cubicBezTo>
                  <a:pt x="2803077" y="41568"/>
                  <a:pt x="2802220" y="44521"/>
                  <a:pt x="2801458" y="47474"/>
                </a:cubicBezTo>
                <a:lnTo>
                  <a:pt x="1987070" y="335986"/>
                </a:lnTo>
                <a:cubicBezTo>
                  <a:pt x="1982117" y="331795"/>
                  <a:pt x="1976688" y="328080"/>
                  <a:pt x="1970497" y="325508"/>
                </a:cubicBezTo>
                <a:cubicBezTo>
                  <a:pt x="1938398" y="312078"/>
                  <a:pt x="1901441" y="327223"/>
                  <a:pt x="1888010" y="359322"/>
                </a:cubicBezTo>
                <a:cubicBezTo>
                  <a:pt x="1881533" y="374848"/>
                  <a:pt x="1881438" y="391898"/>
                  <a:pt x="1887820" y="407519"/>
                </a:cubicBezTo>
                <a:cubicBezTo>
                  <a:pt x="1889725" y="412186"/>
                  <a:pt x="1892297" y="416377"/>
                  <a:pt x="1895154" y="420377"/>
                </a:cubicBezTo>
                <a:lnTo>
                  <a:pt x="1447289" y="903295"/>
                </a:lnTo>
                <a:lnTo>
                  <a:pt x="522983" y="778232"/>
                </a:lnTo>
                <a:cubicBezTo>
                  <a:pt x="522221" y="775279"/>
                  <a:pt x="521363" y="772326"/>
                  <a:pt x="520220" y="769469"/>
                </a:cubicBezTo>
                <a:cubicBezTo>
                  <a:pt x="513839" y="753943"/>
                  <a:pt x="501742" y="741751"/>
                  <a:pt x="486216" y="735274"/>
                </a:cubicBezTo>
                <a:cubicBezTo>
                  <a:pt x="456403" y="722796"/>
                  <a:pt x="422399" y="735083"/>
                  <a:pt x="406968" y="762516"/>
                </a:cubicBezTo>
                <a:lnTo>
                  <a:pt x="404873" y="762230"/>
                </a:lnTo>
                <a:lnTo>
                  <a:pt x="404015" y="768326"/>
                </a:lnTo>
                <a:cubicBezTo>
                  <a:pt x="403920" y="768612"/>
                  <a:pt x="403730" y="768802"/>
                  <a:pt x="403634" y="769088"/>
                </a:cubicBezTo>
                <a:cubicBezTo>
                  <a:pt x="397157" y="784614"/>
                  <a:pt x="397062" y="801758"/>
                  <a:pt x="403444" y="817284"/>
                </a:cubicBezTo>
                <a:cubicBezTo>
                  <a:pt x="409826" y="832810"/>
                  <a:pt x="421922" y="845002"/>
                  <a:pt x="437448" y="851479"/>
                </a:cubicBezTo>
                <a:cubicBezTo>
                  <a:pt x="445354" y="854813"/>
                  <a:pt x="453641" y="856337"/>
                  <a:pt x="461737" y="856337"/>
                </a:cubicBezTo>
                <a:cubicBezTo>
                  <a:pt x="475072" y="856337"/>
                  <a:pt x="488026" y="851955"/>
                  <a:pt x="498694" y="844240"/>
                </a:cubicBezTo>
                <a:lnTo>
                  <a:pt x="1004376" y="1277818"/>
                </a:lnTo>
                <a:lnTo>
                  <a:pt x="100930" y="1881798"/>
                </a:lnTo>
                <a:cubicBezTo>
                  <a:pt x="96739" y="1878655"/>
                  <a:pt x="92357" y="1875893"/>
                  <a:pt x="87404" y="1873797"/>
                </a:cubicBezTo>
                <a:cubicBezTo>
                  <a:pt x="55305" y="1860367"/>
                  <a:pt x="18348" y="1875512"/>
                  <a:pt x="4918" y="1907611"/>
                </a:cubicBezTo>
                <a:cubicBezTo>
                  <a:pt x="-1559" y="1923137"/>
                  <a:pt x="-1654" y="1940187"/>
                  <a:pt x="4727" y="1955808"/>
                </a:cubicBezTo>
                <a:cubicBezTo>
                  <a:pt x="11109" y="1971429"/>
                  <a:pt x="23206" y="1983525"/>
                  <a:pt x="38732" y="1990002"/>
                </a:cubicBezTo>
                <a:cubicBezTo>
                  <a:pt x="46637" y="1993336"/>
                  <a:pt x="54924" y="1994860"/>
                  <a:pt x="63020" y="1994860"/>
                </a:cubicBezTo>
                <a:cubicBezTo>
                  <a:pt x="87690" y="1994860"/>
                  <a:pt x="111122" y="1980287"/>
                  <a:pt x="121313" y="1956188"/>
                </a:cubicBezTo>
                <a:cubicBezTo>
                  <a:pt x="123885" y="1949997"/>
                  <a:pt x="125409" y="1943520"/>
                  <a:pt x="125981" y="1937043"/>
                </a:cubicBezTo>
                <a:lnTo>
                  <a:pt x="1665983" y="1895609"/>
                </a:lnTo>
                <a:cubicBezTo>
                  <a:pt x="1666268" y="1902944"/>
                  <a:pt x="1667697" y="1910183"/>
                  <a:pt x="1670650" y="1917231"/>
                </a:cubicBezTo>
                <a:cubicBezTo>
                  <a:pt x="1677032" y="1932757"/>
                  <a:pt x="1689128" y="1944949"/>
                  <a:pt x="1704654" y="1951426"/>
                </a:cubicBezTo>
                <a:cubicBezTo>
                  <a:pt x="1712560" y="1954760"/>
                  <a:pt x="1720847" y="1956284"/>
                  <a:pt x="1728943" y="1956284"/>
                </a:cubicBezTo>
                <a:cubicBezTo>
                  <a:pt x="1753613" y="1956284"/>
                  <a:pt x="1777044" y="1941711"/>
                  <a:pt x="1787236" y="1917612"/>
                </a:cubicBezTo>
                <a:cubicBezTo>
                  <a:pt x="1787236" y="1917517"/>
                  <a:pt x="1787331" y="1917422"/>
                  <a:pt x="1787331" y="1917326"/>
                </a:cubicBezTo>
                <a:lnTo>
                  <a:pt x="2870133" y="2482159"/>
                </a:lnTo>
                <a:cubicBezTo>
                  <a:pt x="2869847" y="2490922"/>
                  <a:pt x="2871371" y="2499685"/>
                  <a:pt x="2874801" y="2507972"/>
                </a:cubicBezTo>
                <a:cubicBezTo>
                  <a:pt x="2881182" y="2523593"/>
                  <a:pt x="2893279" y="2535689"/>
                  <a:pt x="2908805" y="2542167"/>
                </a:cubicBezTo>
                <a:cubicBezTo>
                  <a:pt x="2916711" y="2545500"/>
                  <a:pt x="2924997" y="2547024"/>
                  <a:pt x="2933094" y="2547024"/>
                </a:cubicBezTo>
                <a:cubicBezTo>
                  <a:pt x="2957763" y="2547024"/>
                  <a:pt x="2981195" y="2532451"/>
                  <a:pt x="2991291" y="2508353"/>
                </a:cubicBezTo>
                <a:cubicBezTo>
                  <a:pt x="2994625" y="2500542"/>
                  <a:pt x="2996244" y="2492256"/>
                  <a:pt x="2996244" y="2483969"/>
                </a:cubicBezTo>
                <a:lnTo>
                  <a:pt x="4066187" y="1468413"/>
                </a:lnTo>
                <a:cubicBezTo>
                  <a:pt x="4090286" y="1467842"/>
                  <a:pt x="4112955" y="1453459"/>
                  <a:pt x="4122861" y="1429837"/>
                </a:cubicBezTo>
                <a:cubicBezTo>
                  <a:pt x="4125528" y="1423455"/>
                  <a:pt x="4127052" y="1416788"/>
                  <a:pt x="4127528" y="1410120"/>
                </a:cubicBezTo>
                <a:lnTo>
                  <a:pt x="4129719" y="1408025"/>
                </a:lnTo>
                <a:lnTo>
                  <a:pt x="4143245" y="1411073"/>
                </a:lnTo>
                <a:close/>
                <a:moveTo>
                  <a:pt x="4006466" y="1381164"/>
                </a:moveTo>
                <a:cubicBezTo>
                  <a:pt x="4000846" y="1394595"/>
                  <a:pt x="4000084" y="1409168"/>
                  <a:pt x="4004085" y="1422884"/>
                </a:cubicBezTo>
                <a:lnTo>
                  <a:pt x="2784313" y="1669391"/>
                </a:lnTo>
                <a:lnTo>
                  <a:pt x="2682300" y="1164280"/>
                </a:lnTo>
                <a:cubicBezTo>
                  <a:pt x="2695254" y="1157708"/>
                  <a:pt x="2706018" y="1146945"/>
                  <a:pt x="2712018" y="1132562"/>
                </a:cubicBezTo>
                <a:cubicBezTo>
                  <a:pt x="2717924" y="1118560"/>
                  <a:pt x="2718495" y="1103225"/>
                  <a:pt x="2713828" y="1088937"/>
                </a:cubicBezTo>
                <a:lnTo>
                  <a:pt x="4006942" y="1380307"/>
                </a:lnTo>
                <a:cubicBezTo>
                  <a:pt x="4006752" y="1380688"/>
                  <a:pt x="4006656" y="1380974"/>
                  <a:pt x="4006466" y="1381164"/>
                </a:cubicBezTo>
                <a:close/>
                <a:moveTo>
                  <a:pt x="2877468" y="2454441"/>
                </a:moveTo>
                <a:lnTo>
                  <a:pt x="2086988" y="1817981"/>
                </a:lnTo>
                <a:lnTo>
                  <a:pt x="2778598" y="1678249"/>
                </a:lnTo>
                <a:lnTo>
                  <a:pt x="2928807" y="2421675"/>
                </a:lnTo>
                <a:cubicBezTo>
                  <a:pt x="2907662" y="2423009"/>
                  <a:pt x="2887945" y="2435010"/>
                  <a:pt x="2877468" y="2454441"/>
                </a:cubicBezTo>
                <a:close/>
                <a:moveTo>
                  <a:pt x="2079463" y="1811885"/>
                </a:moveTo>
                <a:lnTo>
                  <a:pt x="1938112" y="1698061"/>
                </a:lnTo>
                <a:lnTo>
                  <a:pt x="2604481" y="1147040"/>
                </a:lnTo>
                <a:cubicBezTo>
                  <a:pt x="2611053" y="1155422"/>
                  <a:pt x="2619435" y="1162185"/>
                  <a:pt x="2629532" y="1166375"/>
                </a:cubicBezTo>
                <a:cubicBezTo>
                  <a:pt x="2637437" y="1169709"/>
                  <a:pt x="2645724" y="1171233"/>
                  <a:pt x="2653820" y="1171233"/>
                </a:cubicBezTo>
                <a:cubicBezTo>
                  <a:pt x="2661250" y="1171233"/>
                  <a:pt x="2668489" y="1169804"/>
                  <a:pt x="2675347" y="1167233"/>
                </a:cubicBezTo>
                <a:lnTo>
                  <a:pt x="2777074" y="1670820"/>
                </a:lnTo>
                <a:lnTo>
                  <a:pt x="2079463" y="1811885"/>
                </a:lnTo>
                <a:close/>
                <a:moveTo>
                  <a:pt x="1945922" y="446571"/>
                </a:moveTo>
                <a:cubicBezTo>
                  <a:pt x="1966877" y="446571"/>
                  <a:pt x="1986880" y="435998"/>
                  <a:pt x="1998596" y="418091"/>
                </a:cubicBezTo>
                <a:lnTo>
                  <a:pt x="2649534" y="1045503"/>
                </a:lnTo>
                <a:cubicBezTo>
                  <a:pt x="2635818" y="1046456"/>
                  <a:pt x="2622769" y="1051885"/>
                  <a:pt x="2612387" y="1060839"/>
                </a:cubicBezTo>
                <a:lnTo>
                  <a:pt x="1854673" y="958349"/>
                </a:lnTo>
                <a:lnTo>
                  <a:pt x="1941541" y="446285"/>
                </a:lnTo>
                <a:cubicBezTo>
                  <a:pt x="1943065" y="446381"/>
                  <a:pt x="1944494" y="446571"/>
                  <a:pt x="1945922" y="446571"/>
                </a:cubicBezTo>
                <a:close/>
                <a:moveTo>
                  <a:pt x="2605814" y="1067411"/>
                </a:moveTo>
                <a:cubicBezTo>
                  <a:pt x="2601719" y="1072269"/>
                  <a:pt x="2598194" y="1077793"/>
                  <a:pt x="2595623" y="1083889"/>
                </a:cubicBezTo>
                <a:cubicBezTo>
                  <a:pt x="2589146" y="1099415"/>
                  <a:pt x="2589051" y="1116560"/>
                  <a:pt x="2595432" y="1132085"/>
                </a:cubicBezTo>
                <a:cubicBezTo>
                  <a:pt x="2596670" y="1135229"/>
                  <a:pt x="2598385" y="1138086"/>
                  <a:pt x="2600100" y="1140944"/>
                </a:cubicBezTo>
                <a:lnTo>
                  <a:pt x="1932111" y="1693203"/>
                </a:lnTo>
                <a:lnTo>
                  <a:pt x="1754279" y="1550042"/>
                </a:lnTo>
                <a:lnTo>
                  <a:pt x="1853435" y="965589"/>
                </a:lnTo>
                <a:lnTo>
                  <a:pt x="2605814" y="1067411"/>
                </a:lnTo>
                <a:close/>
                <a:moveTo>
                  <a:pt x="1309843" y="1201713"/>
                </a:moveTo>
                <a:lnTo>
                  <a:pt x="1746278" y="1553186"/>
                </a:lnTo>
                <a:lnTo>
                  <a:pt x="1698844" y="1832745"/>
                </a:lnTo>
                <a:lnTo>
                  <a:pt x="1300794" y="1207619"/>
                </a:lnTo>
                <a:cubicBezTo>
                  <a:pt x="1304033" y="1205904"/>
                  <a:pt x="1306985" y="1203904"/>
                  <a:pt x="1309843" y="1201713"/>
                </a:cubicBezTo>
                <a:close/>
                <a:moveTo>
                  <a:pt x="1753232" y="1835316"/>
                </a:moveTo>
                <a:cubicBezTo>
                  <a:pt x="1737611" y="1828744"/>
                  <a:pt x="1720751" y="1829030"/>
                  <a:pt x="1706083" y="1834745"/>
                </a:cubicBezTo>
                <a:lnTo>
                  <a:pt x="1752946" y="1558425"/>
                </a:lnTo>
                <a:lnTo>
                  <a:pt x="1926396" y="1698061"/>
                </a:lnTo>
                <a:lnTo>
                  <a:pt x="1757613" y="1837602"/>
                </a:lnTo>
                <a:cubicBezTo>
                  <a:pt x="1756089" y="1836936"/>
                  <a:pt x="1754756" y="1835983"/>
                  <a:pt x="1753232" y="1835316"/>
                </a:cubicBezTo>
                <a:close/>
                <a:moveTo>
                  <a:pt x="1747707" y="1544804"/>
                </a:moveTo>
                <a:lnTo>
                  <a:pt x="1315463" y="1196760"/>
                </a:lnTo>
                <a:cubicBezTo>
                  <a:pt x="1321178" y="1191141"/>
                  <a:pt x="1326035" y="1184378"/>
                  <a:pt x="1329274" y="1176472"/>
                </a:cubicBezTo>
                <a:cubicBezTo>
                  <a:pt x="1335751" y="1160946"/>
                  <a:pt x="1335846" y="1143896"/>
                  <a:pt x="1329464" y="1128275"/>
                </a:cubicBezTo>
                <a:cubicBezTo>
                  <a:pt x="1323083" y="1112654"/>
                  <a:pt x="1310986" y="1100558"/>
                  <a:pt x="1295460" y="1094081"/>
                </a:cubicBezTo>
                <a:cubicBezTo>
                  <a:pt x="1291555" y="1092462"/>
                  <a:pt x="1287459" y="1091223"/>
                  <a:pt x="1283459" y="1090366"/>
                </a:cubicBezTo>
                <a:lnTo>
                  <a:pt x="1449765" y="911010"/>
                </a:lnTo>
                <a:lnTo>
                  <a:pt x="1846005" y="964636"/>
                </a:lnTo>
                <a:lnTo>
                  <a:pt x="1747707" y="1544804"/>
                </a:lnTo>
                <a:close/>
                <a:moveTo>
                  <a:pt x="1212878" y="1176091"/>
                </a:moveTo>
                <a:cubicBezTo>
                  <a:pt x="1219260" y="1191617"/>
                  <a:pt x="1231357" y="1203809"/>
                  <a:pt x="1246883" y="1210286"/>
                </a:cubicBezTo>
                <a:cubicBezTo>
                  <a:pt x="1254788" y="1213620"/>
                  <a:pt x="1263075" y="1215144"/>
                  <a:pt x="1271172" y="1215144"/>
                </a:cubicBezTo>
                <a:cubicBezTo>
                  <a:pt x="1279077" y="1215144"/>
                  <a:pt x="1286792" y="1213524"/>
                  <a:pt x="1294127" y="1210667"/>
                </a:cubicBezTo>
                <a:lnTo>
                  <a:pt x="1695034" y="1840365"/>
                </a:lnTo>
                <a:cubicBezTo>
                  <a:pt x="1690748" y="1843032"/>
                  <a:pt x="1686842" y="1846365"/>
                  <a:pt x="1683318" y="1850080"/>
                </a:cubicBezTo>
                <a:lnTo>
                  <a:pt x="1016663" y="1278580"/>
                </a:lnTo>
                <a:lnTo>
                  <a:pt x="1208211" y="1150469"/>
                </a:lnTo>
                <a:cubicBezTo>
                  <a:pt x="1207925" y="1159137"/>
                  <a:pt x="1209449" y="1167804"/>
                  <a:pt x="1212878" y="1176091"/>
                </a:cubicBezTo>
                <a:close/>
                <a:moveTo>
                  <a:pt x="1787236" y="1869511"/>
                </a:moveTo>
                <a:cubicBezTo>
                  <a:pt x="1782473" y="1857986"/>
                  <a:pt x="1774663" y="1848366"/>
                  <a:pt x="1764566" y="1841508"/>
                </a:cubicBezTo>
                <a:lnTo>
                  <a:pt x="1932302" y="1702824"/>
                </a:lnTo>
                <a:lnTo>
                  <a:pt x="2070033" y="1813790"/>
                </a:lnTo>
                <a:lnTo>
                  <a:pt x="1787712" y="1870845"/>
                </a:lnTo>
                <a:cubicBezTo>
                  <a:pt x="1787522" y="1870368"/>
                  <a:pt x="1787426" y="1869892"/>
                  <a:pt x="1787236" y="1869511"/>
                </a:cubicBezTo>
                <a:close/>
                <a:moveTo>
                  <a:pt x="2803935" y="86907"/>
                </a:moveTo>
                <a:cubicBezTo>
                  <a:pt x="2810316" y="102528"/>
                  <a:pt x="2822413" y="114625"/>
                  <a:pt x="2837939" y="121102"/>
                </a:cubicBezTo>
                <a:cubicBezTo>
                  <a:pt x="2841749" y="122721"/>
                  <a:pt x="2845559" y="123864"/>
                  <a:pt x="2849464" y="124626"/>
                </a:cubicBezTo>
                <a:lnTo>
                  <a:pt x="2676395" y="1049504"/>
                </a:lnTo>
                <a:cubicBezTo>
                  <a:pt x="2671156" y="1047503"/>
                  <a:pt x="2665822" y="1046170"/>
                  <a:pt x="2660488" y="1045598"/>
                </a:cubicBezTo>
                <a:lnTo>
                  <a:pt x="2002501" y="411329"/>
                </a:lnTo>
                <a:cubicBezTo>
                  <a:pt x="2003072" y="410186"/>
                  <a:pt x="2003739" y="409043"/>
                  <a:pt x="2004311" y="407804"/>
                </a:cubicBezTo>
                <a:cubicBezTo>
                  <a:pt x="2010788" y="392279"/>
                  <a:pt x="2010883" y="375229"/>
                  <a:pt x="2004501" y="359608"/>
                </a:cubicBezTo>
                <a:cubicBezTo>
                  <a:pt x="2001739" y="352845"/>
                  <a:pt x="1997738" y="346940"/>
                  <a:pt x="1992976" y="341606"/>
                </a:cubicBezTo>
                <a:lnTo>
                  <a:pt x="2799744" y="55760"/>
                </a:lnTo>
                <a:cubicBezTo>
                  <a:pt x="2798410" y="66333"/>
                  <a:pt x="2799839" y="76906"/>
                  <a:pt x="2803935" y="86907"/>
                </a:cubicBezTo>
                <a:close/>
                <a:moveTo>
                  <a:pt x="1899726" y="426092"/>
                </a:moveTo>
                <a:cubicBezTo>
                  <a:pt x="1905822" y="432665"/>
                  <a:pt x="1913156" y="438094"/>
                  <a:pt x="1921729" y="441713"/>
                </a:cubicBezTo>
                <a:cubicBezTo>
                  <a:pt x="1925825" y="443428"/>
                  <a:pt x="1930111" y="444666"/>
                  <a:pt x="1934302" y="445523"/>
                </a:cubicBezTo>
                <a:lnTo>
                  <a:pt x="1847434" y="957492"/>
                </a:lnTo>
                <a:lnTo>
                  <a:pt x="1456052" y="904533"/>
                </a:lnTo>
                <a:lnTo>
                  <a:pt x="1899726" y="426092"/>
                </a:lnTo>
                <a:close/>
                <a:moveTo>
                  <a:pt x="504599" y="839477"/>
                </a:moveTo>
                <a:cubicBezTo>
                  <a:pt x="511076" y="833572"/>
                  <a:pt x="516410" y="826238"/>
                  <a:pt x="520030" y="817665"/>
                </a:cubicBezTo>
                <a:cubicBezTo>
                  <a:pt x="524316" y="807473"/>
                  <a:pt x="525745" y="796615"/>
                  <a:pt x="524411" y="785852"/>
                </a:cubicBezTo>
                <a:lnTo>
                  <a:pt x="1440907" y="909867"/>
                </a:lnTo>
                <a:lnTo>
                  <a:pt x="1274410" y="1089414"/>
                </a:lnTo>
                <a:cubicBezTo>
                  <a:pt x="1248597" y="1088080"/>
                  <a:pt x="1223547" y="1102844"/>
                  <a:pt x="1212974" y="1127895"/>
                </a:cubicBezTo>
                <a:cubicBezTo>
                  <a:pt x="1211164" y="1132085"/>
                  <a:pt x="1209926" y="1136467"/>
                  <a:pt x="1209164" y="1140848"/>
                </a:cubicBezTo>
                <a:lnTo>
                  <a:pt x="1010758" y="1273532"/>
                </a:lnTo>
                <a:lnTo>
                  <a:pt x="504599" y="839477"/>
                </a:lnTo>
                <a:close/>
                <a:moveTo>
                  <a:pt x="1010186" y="1282771"/>
                </a:moveTo>
                <a:lnTo>
                  <a:pt x="1678365" y="1855700"/>
                </a:lnTo>
                <a:cubicBezTo>
                  <a:pt x="1675317" y="1859796"/>
                  <a:pt x="1672650" y="1864177"/>
                  <a:pt x="1670650" y="1869130"/>
                </a:cubicBezTo>
                <a:cubicBezTo>
                  <a:pt x="1668078" y="1875321"/>
                  <a:pt x="1666554" y="1881798"/>
                  <a:pt x="1665983" y="1888275"/>
                </a:cubicBezTo>
                <a:lnTo>
                  <a:pt x="125981" y="1929709"/>
                </a:lnTo>
                <a:cubicBezTo>
                  <a:pt x="125695" y="1922375"/>
                  <a:pt x="124266" y="1915136"/>
                  <a:pt x="121313" y="1908087"/>
                </a:cubicBezTo>
                <a:cubicBezTo>
                  <a:pt x="117980" y="1899896"/>
                  <a:pt x="112931" y="1892752"/>
                  <a:pt x="106740" y="1886751"/>
                </a:cubicBezTo>
                <a:lnTo>
                  <a:pt x="1010186" y="1282771"/>
                </a:lnTo>
                <a:close/>
                <a:moveTo>
                  <a:pt x="1789522" y="1910373"/>
                </a:moveTo>
                <a:cubicBezTo>
                  <a:pt x="1792570" y="1899705"/>
                  <a:pt x="1792665" y="1888656"/>
                  <a:pt x="1789903" y="1877988"/>
                </a:cubicBezTo>
                <a:lnTo>
                  <a:pt x="2077463" y="1819886"/>
                </a:lnTo>
                <a:lnTo>
                  <a:pt x="2874229" y="2461395"/>
                </a:lnTo>
                <a:cubicBezTo>
                  <a:pt x="2872514" y="2465681"/>
                  <a:pt x="2871371" y="2469967"/>
                  <a:pt x="2870705" y="2474444"/>
                </a:cubicBezTo>
                <a:lnTo>
                  <a:pt x="1789522" y="1910373"/>
                </a:lnTo>
                <a:close/>
                <a:moveTo>
                  <a:pt x="2991291" y="2460442"/>
                </a:moveTo>
                <a:cubicBezTo>
                  <a:pt x="2984910" y="2444916"/>
                  <a:pt x="2972813" y="2432724"/>
                  <a:pt x="2957287" y="2426247"/>
                </a:cubicBezTo>
                <a:cubicBezTo>
                  <a:pt x="2950429" y="2423390"/>
                  <a:pt x="2943380" y="2421866"/>
                  <a:pt x="2936332" y="2421485"/>
                </a:cubicBezTo>
                <a:lnTo>
                  <a:pt x="2785837" y="1676630"/>
                </a:lnTo>
                <a:lnTo>
                  <a:pt x="4006656" y="1429932"/>
                </a:lnTo>
                <a:cubicBezTo>
                  <a:pt x="4013133" y="1445172"/>
                  <a:pt x="4025039" y="1457174"/>
                  <a:pt x="4040375" y="1463555"/>
                </a:cubicBezTo>
                <a:cubicBezTo>
                  <a:pt x="4045518" y="1465746"/>
                  <a:pt x="4050757" y="1467080"/>
                  <a:pt x="4055996" y="1467746"/>
                </a:cubicBezTo>
                <a:lnTo>
                  <a:pt x="2995196" y="2474730"/>
                </a:lnTo>
                <a:cubicBezTo>
                  <a:pt x="2994435" y="2469872"/>
                  <a:pt x="2993196" y="2465109"/>
                  <a:pt x="2991291" y="2460442"/>
                </a:cubicBezTo>
                <a:close/>
              </a:path>
            </a:pathLst>
          </a:custGeom>
          <a:solidFill>
            <a:schemeClr val="tx2">
              <a:lumMod val="60000"/>
              <a:lumOff val="40000"/>
              <a:alpha val="15000"/>
            </a:schemeClr>
          </a:solidFill>
          <a:ln w="9525" cap="flat">
            <a:noFill/>
            <a:prstDash val="solid"/>
            <a:miter/>
          </a:ln>
        </p:spPr>
        <p:txBody>
          <a:bodyPr rtlCol="0" anchor="ctr"/>
          <a:lstStyle/>
          <a:p>
            <a:endParaRPr lang="en-US"/>
          </a:p>
        </p:txBody>
      </p:sp>
      <p:sp>
        <p:nvSpPr>
          <p:cNvPr id="64" name="Graphic 175">
            <a:extLst>
              <a:ext uri="{FF2B5EF4-FFF2-40B4-BE49-F238E27FC236}">
                <a16:creationId xmlns:a16="http://schemas.microsoft.com/office/drawing/2014/main" id="{872756AC-942A-4624-ADC1-FA198EEE969E}"/>
              </a:ext>
            </a:extLst>
          </p:cNvPr>
          <p:cNvSpPr/>
          <p:nvPr/>
        </p:nvSpPr>
        <p:spPr>
          <a:xfrm rot="2175169">
            <a:off x="710609" y="5523496"/>
            <a:ext cx="5356454" cy="3287756"/>
          </a:xfrm>
          <a:custGeom>
            <a:avLst/>
            <a:gdLst>
              <a:gd name="connsiteX0" fmla="*/ 4143245 w 4143375"/>
              <a:gd name="connsiteY0" fmla="*/ 1411073 h 2543175"/>
              <a:gd name="connsiteX1" fmla="*/ 4144864 w 4143375"/>
              <a:gd name="connsiteY1" fmla="*/ 1403834 h 2543175"/>
              <a:gd name="connsiteX2" fmla="*/ 4129243 w 4143375"/>
              <a:gd name="connsiteY2" fmla="*/ 1400309 h 2543175"/>
              <a:gd name="connsiteX3" fmla="*/ 4129148 w 4143375"/>
              <a:gd name="connsiteY3" fmla="*/ 1400214 h 2543175"/>
              <a:gd name="connsiteX4" fmla="*/ 4128671 w 4143375"/>
              <a:gd name="connsiteY4" fmla="*/ 1397642 h 2543175"/>
              <a:gd name="connsiteX5" fmla="*/ 4127243 w 4143375"/>
              <a:gd name="connsiteY5" fmla="*/ 1397928 h 2543175"/>
              <a:gd name="connsiteX6" fmla="*/ 4123052 w 4143375"/>
              <a:gd name="connsiteY6" fmla="*/ 1381545 h 2543175"/>
              <a:gd name="connsiteX7" fmla="*/ 4089047 w 4143375"/>
              <a:gd name="connsiteY7" fmla="*/ 1347350 h 2543175"/>
              <a:gd name="connsiteX8" fmla="*/ 4010466 w 4143375"/>
              <a:gd name="connsiteY8" fmla="*/ 1373449 h 2543175"/>
              <a:gd name="connsiteX9" fmla="*/ 2710209 w 4143375"/>
              <a:gd name="connsiteY9" fmla="*/ 1080460 h 2543175"/>
              <a:gd name="connsiteX10" fmla="*/ 2683348 w 4143375"/>
              <a:gd name="connsiteY10" fmla="*/ 1052837 h 2543175"/>
              <a:gd name="connsiteX11" fmla="*/ 2856894 w 4143375"/>
              <a:gd name="connsiteY11" fmla="*/ 125674 h 2543175"/>
              <a:gd name="connsiteX12" fmla="*/ 2862323 w 4143375"/>
              <a:gd name="connsiteY12" fmla="*/ 125960 h 2543175"/>
              <a:gd name="connsiteX13" fmla="*/ 2920616 w 4143375"/>
              <a:gd name="connsiteY13" fmla="*/ 87288 h 2543175"/>
              <a:gd name="connsiteX14" fmla="*/ 2920806 w 4143375"/>
              <a:gd name="connsiteY14" fmla="*/ 39092 h 2543175"/>
              <a:gd name="connsiteX15" fmla="*/ 2886802 w 4143375"/>
              <a:gd name="connsiteY15" fmla="*/ 4897 h 2543175"/>
              <a:gd name="connsiteX16" fmla="*/ 2804316 w 4143375"/>
              <a:gd name="connsiteY16" fmla="*/ 38711 h 2543175"/>
              <a:gd name="connsiteX17" fmla="*/ 2801458 w 4143375"/>
              <a:gd name="connsiteY17" fmla="*/ 47474 h 2543175"/>
              <a:gd name="connsiteX18" fmla="*/ 1987070 w 4143375"/>
              <a:gd name="connsiteY18" fmla="*/ 335986 h 2543175"/>
              <a:gd name="connsiteX19" fmla="*/ 1970497 w 4143375"/>
              <a:gd name="connsiteY19" fmla="*/ 325508 h 2543175"/>
              <a:gd name="connsiteX20" fmla="*/ 1888010 w 4143375"/>
              <a:gd name="connsiteY20" fmla="*/ 359322 h 2543175"/>
              <a:gd name="connsiteX21" fmla="*/ 1887820 w 4143375"/>
              <a:gd name="connsiteY21" fmla="*/ 407519 h 2543175"/>
              <a:gd name="connsiteX22" fmla="*/ 1895154 w 4143375"/>
              <a:gd name="connsiteY22" fmla="*/ 420377 h 2543175"/>
              <a:gd name="connsiteX23" fmla="*/ 1447289 w 4143375"/>
              <a:gd name="connsiteY23" fmla="*/ 903295 h 2543175"/>
              <a:gd name="connsiteX24" fmla="*/ 522983 w 4143375"/>
              <a:gd name="connsiteY24" fmla="*/ 778232 h 2543175"/>
              <a:gd name="connsiteX25" fmla="*/ 520220 w 4143375"/>
              <a:gd name="connsiteY25" fmla="*/ 769469 h 2543175"/>
              <a:gd name="connsiteX26" fmla="*/ 486216 w 4143375"/>
              <a:gd name="connsiteY26" fmla="*/ 735274 h 2543175"/>
              <a:gd name="connsiteX27" fmla="*/ 406968 w 4143375"/>
              <a:gd name="connsiteY27" fmla="*/ 762516 h 2543175"/>
              <a:gd name="connsiteX28" fmla="*/ 404873 w 4143375"/>
              <a:gd name="connsiteY28" fmla="*/ 762230 h 2543175"/>
              <a:gd name="connsiteX29" fmla="*/ 404015 w 4143375"/>
              <a:gd name="connsiteY29" fmla="*/ 768326 h 2543175"/>
              <a:gd name="connsiteX30" fmla="*/ 403634 w 4143375"/>
              <a:gd name="connsiteY30" fmla="*/ 769088 h 2543175"/>
              <a:gd name="connsiteX31" fmla="*/ 403444 w 4143375"/>
              <a:gd name="connsiteY31" fmla="*/ 817284 h 2543175"/>
              <a:gd name="connsiteX32" fmla="*/ 437448 w 4143375"/>
              <a:gd name="connsiteY32" fmla="*/ 851479 h 2543175"/>
              <a:gd name="connsiteX33" fmla="*/ 461737 w 4143375"/>
              <a:gd name="connsiteY33" fmla="*/ 856337 h 2543175"/>
              <a:gd name="connsiteX34" fmla="*/ 498694 w 4143375"/>
              <a:gd name="connsiteY34" fmla="*/ 844240 h 2543175"/>
              <a:gd name="connsiteX35" fmla="*/ 1004376 w 4143375"/>
              <a:gd name="connsiteY35" fmla="*/ 1277818 h 2543175"/>
              <a:gd name="connsiteX36" fmla="*/ 100930 w 4143375"/>
              <a:gd name="connsiteY36" fmla="*/ 1881798 h 2543175"/>
              <a:gd name="connsiteX37" fmla="*/ 87404 w 4143375"/>
              <a:gd name="connsiteY37" fmla="*/ 1873797 h 2543175"/>
              <a:gd name="connsiteX38" fmla="*/ 4918 w 4143375"/>
              <a:gd name="connsiteY38" fmla="*/ 1907611 h 2543175"/>
              <a:gd name="connsiteX39" fmla="*/ 4727 w 4143375"/>
              <a:gd name="connsiteY39" fmla="*/ 1955808 h 2543175"/>
              <a:gd name="connsiteX40" fmla="*/ 38732 w 4143375"/>
              <a:gd name="connsiteY40" fmla="*/ 1990002 h 2543175"/>
              <a:gd name="connsiteX41" fmla="*/ 63020 w 4143375"/>
              <a:gd name="connsiteY41" fmla="*/ 1994860 h 2543175"/>
              <a:gd name="connsiteX42" fmla="*/ 121313 w 4143375"/>
              <a:gd name="connsiteY42" fmla="*/ 1956188 h 2543175"/>
              <a:gd name="connsiteX43" fmla="*/ 125981 w 4143375"/>
              <a:gd name="connsiteY43" fmla="*/ 1937043 h 2543175"/>
              <a:gd name="connsiteX44" fmla="*/ 1665983 w 4143375"/>
              <a:gd name="connsiteY44" fmla="*/ 1895609 h 2543175"/>
              <a:gd name="connsiteX45" fmla="*/ 1670650 w 4143375"/>
              <a:gd name="connsiteY45" fmla="*/ 1917231 h 2543175"/>
              <a:gd name="connsiteX46" fmla="*/ 1704654 w 4143375"/>
              <a:gd name="connsiteY46" fmla="*/ 1951426 h 2543175"/>
              <a:gd name="connsiteX47" fmla="*/ 1728943 w 4143375"/>
              <a:gd name="connsiteY47" fmla="*/ 1956284 h 2543175"/>
              <a:gd name="connsiteX48" fmla="*/ 1787236 w 4143375"/>
              <a:gd name="connsiteY48" fmla="*/ 1917612 h 2543175"/>
              <a:gd name="connsiteX49" fmla="*/ 1787331 w 4143375"/>
              <a:gd name="connsiteY49" fmla="*/ 1917326 h 2543175"/>
              <a:gd name="connsiteX50" fmla="*/ 2870133 w 4143375"/>
              <a:gd name="connsiteY50" fmla="*/ 2482159 h 2543175"/>
              <a:gd name="connsiteX51" fmla="*/ 2874801 w 4143375"/>
              <a:gd name="connsiteY51" fmla="*/ 2507972 h 2543175"/>
              <a:gd name="connsiteX52" fmla="*/ 2908805 w 4143375"/>
              <a:gd name="connsiteY52" fmla="*/ 2542167 h 2543175"/>
              <a:gd name="connsiteX53" fmla="*/ 2933094 w 4143375"/>
              <a:gd name="connsiteY53" fmla="*/ 2547024 h 2543175"/>
              <a:gd name="connsiteX54" fmla="*/ 2991291 w 4143375"/>
              <a:gd name="connsiteY54" fmla="*/ 2508353 h 2543175"/>
              <a:gd name="connsiteX55" fmla="*/ 2996244 w 4143375"/>
              <a:gd name="connsiteY55" fmla="*/ 2483969 h 2543175"/>
              <a:gd name="connsiteX56" fmla="*/ 4066187 w 4143375"/>
              <a:gd name="connsiteY56" fmla="*/ 1468413 h 2543175"/>
              <a:gd name="connsiteX57" fmla="*/ 4122861 w 4143375"/>
              <a:gd name="connsiteY57" fmla="*/ 1429837 h 2543175"/>
              <a:gd name="connsiteX58" fmla="*/ 4127528 w 4143375"/>
              <a:gd name="connsiteY58" fmla="*/ 1410120 h 2543175"/>
              <a:gd name="connsiteX59" fmla="*/ 4129719 w 4143375"/>
              <a:gd name="connsiteY59" fmla="*/ 1408025 h 2543175"/>
              <a:gd name="connsiteX60" fmla="*/ 4143245 w 4143375"/>
              <a:gd name="connsiteY60" fmla="*/ 1411073 h 2543175"/>
              <a:gd name="connsiteX61" fmla="*/ 4006466 w 4143375"/>
              <a:gd name="connsiteY61" fmla="*/ 1381164 h 2543175"/>
              <a:gd name="connsiteX62" fmla="*/ 4004085 w 4143375"/>
              <a:gd name="connsiteY62" fmla="*/ 1422884 h 2543175"/>
              <a:gd name="connsiteX63" fmla="*/ 2784313 w 4143375"/>
              <a:gd name="connsiteY63" fmla="*/ 1669391 h 2543175"/>
              <a:gd name="connsiteX64" fmla="*/ 2682300 w 4143375"/>
              <a:gd name="connsiteY64" fmla="*/ 1164280 h 2543175"/>
              <a:gd name="connsiteX65" fmla="*/ 2712018 w 4143375"/>
              <a:gd name="connsiteY65" fmla="*/ 1132562 h 2543175"/>
              <a:gd name="connsiteX66" fmla="*/ 2713828 w 4143375"/>
              <a:gd name="connsiteY66" fmla="*/ 1088937 h 2543175"/>
              <a:gd name="connsiteX67" fmla="*/ 4006942 w 4143375"/>
              <a:gd name="connsiteY67" fmla="*/ 1380307 h 2543175"/>
              <a:gd name="connsiteX68" fmla="*/ 4006466 w 4143375"/>
              <a:gd name="connsiteY68" fmla="*/ 1381164 h 2543175"/>
              <a:gd name="connsiteX69" fmla="*/ 2877468 w 4143375"/>
              <a:gd name="connsiteY69" fmla="*/ 2454441 h 2543175"/>
              <a:gd name="connsiteX70" fmla="*/ 2086988 w 4143375"/>
              <a:gd name="connsiteY70" fmla="*/ 1817981 h 2543175"/>
              <a:gd name="connsiteX71" fmla="*/ 2778598 w 4143375"/>
              <a:gd name="connsiteY71" fmla="*/ 1678249 h 2543175"/>
              <a:gd name="connsiteX72" fmla="*/ 2928807 w 4143375"/>
              <a:gd name="connsiteY72" fmla="*/ 2421675 h 2543175"/>
              <a:gd name="connsiteX73" fmla="*/ 2877468 w 4143375"/>
              <a:gd name="connsiteY73" fmla="*/ 2454441 h 2543175"/>
              <a:gd name="connsiteX74" fmla="*/ 2079463 w 4143375"/>
              <a:gd name="connsiteY74" fmla="*/ 1811885 h 2543175"/>
              <a:gd name="connsiteX75" fmla="*/ 1938112 w 4143375"/>
              <a:gd name="connsiteY75" fmla="*/ 1698061 h 2543175"/>
              <a:gd name="connsiteX76" fmla="*/ 2604481 w 4143375"/>
              <a:gd name="connsiteY76" fmla="*/ 1147040 h 2543175"/>
              <a:gd name="connsiteX77" fmla="*/ 2629532 w 4143375"/>
              <a:gd name="connsiteY77" fmla="*/ 1166375 h 2543175"/>
              <a:gd name="connsiteX78" fmla="*/ 2653820 w 4143375"/>
              <a:gd name="connsiteY78" fmla="*/ 1171233 h 2543175"/>
              <a:gd name="connsiteX79" fmla="*/ 2675347 w 4143375"/>
              <a:gd name="connsiteY79" fmla="*/ 1167233 h 2543175"/>
              <a:gd name="connsiteX80" fmla="*/ 2777074 w 4143375"/>
              <a:gd name="connsiteY80" fmla="*/ 1670820 h 2543175"/>
              <a:gd name="connsiteX81" fmla="*/ 2079463 w 4143375"/>
              <a:gd name="connsiteY81" fmla="*/ 1811885 h 2543175"/>
              <a:gd name="connsiteX82" fmla="*/ 1945922 w 4143375"/>
              <a:gd name="connsiteY82" fmla="*/ 446571 h 2543175"/>
              <a:gd name="connsiteX83" fmla="*/ 1998596 w 4143375"/>
              <a:gd name="connsiteY83" fmla="*/ 418091 h 2543175"/>
              <a:gd name="connsiteX84" fmla="*/ 2649534 w 4143375"/>
              <a:gd name="connsiteY84" fmla="*/ 1045503 h 2543175"/>
              <a:gd name="connsiteX85" fmla="*/ 2612387 w 4143375"/>
              <a:gd name="connsiteY85" fmla="*/ 1060839 h 2543175"/>
              <a:gd name="connsiteX86" fmla="*/ 1854673 w 4143375"/>
              <a:gd name="connsiteY86" fmla="*/ 958349 h 2543175"/>
              <a:gd name="connsiteX87" fmla="*/ 1941541 w 4143375"/>
              <a:gd name="connsiteY87" fmla="*/ 446285 h 2543175"/>
              <a:gd name="connsiteX88" fmla="*/ 1945922 w 4143375"/>
              <a:gd name="connsiteY88" fmla="*/ 446571 h 2543175"/>
              <a:gd name="connsiteX89" fmla="*/ 2605814 w 4143375"/>
              <a:gd name="connsiteY89" fmla="*/ 1067411 h 2543175"/>
              <a:gd name="connsiteX90" fmla="*/ 2595623 w 4143375"/>
              <a:gd name="connsiteY90" fmla="*/ 1083889 h 2543175"/>
              <a:gd name="connsiteX91" fmla="*/ 2595432 w 4143375"/>
              <a:gd name="connsiteY91" fmla="*/ 1132085 h 2543175"/>
              <a:gd name="connsiteX92" fmla="*/ 2600100 w 4143375"/>
              <a:gd name="connsiteY92" fmla="*/ 1140944 h 2543175"/>
              <a:gd name="connsiteX93" fmla="*/ 1932111 w 4143375"/>
              <a:gd name="connsiteY93" fmla="*/ 1693203 h 2543175"/>
              <a:gd name="connsiteX94" fmla="*/ 1754279 w 4143375"/>
              <a:gd name="connsiteY94" fmla="*/ 1550042 h 2543175"/>
              <a:gd name="connsiteX95" fmla="*/ 1853435 w 4143375"/>
              <a:gd name="connsiteY95" fmla="*/ 965589 h 2543175"/>
              <a:gd name="connsiteX96" fmla="*/ 2605814 w 4143375"/>
              <a:gd name="connsiteY96" fmla="*/ 1067411 h 2543175"/>
              <a:gd name="connsiteX97" fmla="*/ 1309843 w 4143375"/>
              <a:gd name="connsiteY97" fmla="*/ 1201713 h 2543175"/>
              <a:gd name="connsiteX98" fmla="*/ 1746278 w 4143375"/>
              <a:gd name="connsiteY98" fmla="*/ 1553186 h 2543175"/>
              <a:gd name="connsiteX99" fmla="*/ 1698844 w 4143375"/>
              <a:gd name="connsiteY99" fmla="*/ 1832745 h 2543175"/>
              <a:gd name="connsiteX100" fmla="*/ 1300794 w 4143375"/>
              <a:gd name="connsiteY100" fmla="*/ 1207619 h 2543175"/>
              <a:gd name="connsiteX101" fmla="*/ 1309843 w 4143375"/>
              <a:gd name="connsiteY101" fmla="*/ 1201713 h 2543175"/>
              <a:gd name="connsiteX102" fmla="*/ 1753232 w 4143375"/>
              <a:gd name="connsiteY102" fmla="*/ 1835316 h 2543175"/>
              <a:gd name="connsiteX103" fmla="*/ 1706083 w 4143375"/>
              <a:gd name="connsiteY103" fmla="*/ 1834745 h 2543175"/>
              <a:gd name="connsiteX104" fmla="*/ 1752946 w 4143375"/>
              <a:gd name="connsiteY104" fmla="*/ 1558425 h 2543175"/>
              <a:gd name="connsiteX105" fmla="*/ 1926396 w 4143375"/>
              <a:gd name="connsiteY105" fmla="*/ 1698061 h 2543175"/>
              <a:gd name="connsiteX106" fmla="*/ 1757613 w 4143375"/>
              <a:gd name="connsiteY106" fmla="*/ 1837602 h 2543175"/>
              <a:gd name="connsiteX107" fmla="*/ 1753232 w 4143375"/>
              <a:gd name="connsiteY107" fmla="*/ 1835316 h 2543175"/>
              <a:gd name="connsiteX108" fmla="*/ 1747707 w 4143375"/>
              <a:gd name="connsiteY108" fmla="*/ 1544804 h 2543175"/>
              <a:gd name="connsiteX109" fmla="*/ 1315463 w 4143375"/>
              <a:gd name="connsiteY109" fmla="*/ 1196760 h 2543175"/>
              <a:gd name="connsiteX110" fmla="*/ 1329274 w 4143375"/>
              <a:gd name="connsiteY110" fmla="*/ 1176472 h 2543175"/>
              <a:gd name="connsiteX111" fmla="*/ 1329464 w 4143375"/>
              <a:gd name="connsiteY111" fmla="*/ 1128275 h 2543175"/>
              <a:gd name="connsiteX112" fmla="*/ 1295460 w 4143375"/>
              <a:gd name="connsiteY112" fmla="*/ 1094081 h 2543175"/>
              <a:gd name="connsiteX113" fmla="*/ 1283459 w 4143375"/>
              <a:gd name="connsiteY113" fmla="*/ 1090366 h 2543175"/>
              <a:gd name="connsiteX114" fmla="*/ 1449765 w 4143375"/>
              <a:gd name="connsiteY114" fmla="*/ 911010 h 2543175"/>
              <a:gd name="connsiteX115" fmla="*/ 1846005 w 4143375"/>
              <a:gd name="connsiteY115" fmla="*/ 964636 h 2543175"/>
              <a:gd name="connsiteX116" fmla="*/ 1747707 w 4143375"/>
              <a:gd name="connsiteY116" fmla="*/ 1544804 h 2543175"/>
              <a:gd name="connsiteX117" fmla="*/ 1212878 w 4143375"/>
              <a:gd name="connsiteY117" fmla="*/ 1176091 h 2543175"/>
              <a:gd name="connsiteX118" fmla="*/ 1246883 w 4143375"/>
              <a:gd name="connsiteY118" fmla="*/ 1210286 h 2543175"/>
              <a:gd name="connsiteX119" fmla="*/ 1271172 w 4143375"/>
              <a:gd name="connsiteY119" fmla="*/ 1215144 h 2543175"/>
              <a:gd name="connsiteX120" fmla="*/ 1294127 w 4143375"/>
              <a:gd name="connsiteY120" fmla="*/ 1210667 h 2543175"/>
              <a:gd name="connsiteX121" fmla="*/ 1695034 w 4143375"/>
              <a:gd name="connsiteY121" fmla="*/ 1840365 h 2543175"/>
              <a:gd name="connsiteX122" fmla="*/ 1683318 w 4143375"/>
              <a:gd name="connsiteY122" fmla="*/ 1850080 h 2543175"/>
              <a:gd name="connsiteX123" fmla="*/ 1016663 w 4143375"/>
              <a:gd name="connsiteY123" fmla="*/ 1278580 h 2543175"/>
              <a:gd name="connsiteX124" fmla="*/ 1208211 w 4143375"/>
              <a:gd name="connsiteY124" fmla="*/ 1150469 h 2543175"/>
              <a:gd name="connsiteX125" fmla="*/ 1212878 w 4143375"/>
              <a:gd name="connsiteY125" fmla="*/ 1176091 h 2543175"/>
              <a:gd name="connsiteX126" fmla="*/ 1787236 w 4143375"/>
              <a:gd name="connsiteY126" fmla="*/ 1869511 h 2543175"/>
              <a:gd name="connsiteX127" fmla="*/ 1764566 w 4143375"/>
              <a:gd name="connsiteY127" fmla="*/ 1841508 h 2543175"/>
              <a:gd name="connsiteX128" fmla="*/ 1932302 w 4143375"/>
              <a:gd name="connsiteY128" fmla="*/ 1702824 h 2543175"/>
              <a:gd name="connsiteX129" fmla="*/ 2070033 w 4143375"/>
              <a:gd name="connsiteY129" fmla="*/ 1813790 h 2543175"/>
              <a:gd name="connsiteX130" fmla="*/ 1787712 w 4143375"/>
              <a:gd name="connsiteY130" fmla="*/ 1870845 h 2543175"/>
              <a:gd name="connsiteX131" fmla="*/ 1787236 w 4143375"/>
              <a:gd name="connsiteY131" fmla="*/ 1869511 h 2543175"/>
              <a:gd name="connsiteX132" fmla="*/ 2803935 w 4143375"/>
              <a:gd name="connsiteY132" fmla="*/ 86907 h 2543175"/>
              <a:gd name="connsiteX133" fmla="*/ 2837939 w 4143375"/>
              <a:gd name="connsiteY133" fmla="*/ 121102 h 2543175"/>
              <a:gd name="connsiteX134" fmla="*/ 2849464 w 4143375"/>
              <a:gd name="connsiteY134" fmla="*/ 124626 h 2543175"/>
              <a:gd name="connsiteX135" fmla="*/ 2676395 w 4143375"/>
              <a:gd name="connsiteY135" fmla="*/ 1049504 h 2543175"/>
              <a:gd name="connsiteX136" fmla="*/ 2660488 w 4143375"/>
              <a:gd name="connsiteY136" fmla="*/ 1045598 h 2543175"/>
              <a:gd name="connsiteX137" fmla="*/ 2002501 w 4143375"/>
              <a:gd name="connsiteY137" fmla="*/ 411329 h 2543175"/>
              <a:gd name="connsiteX138" fmla="*/ 2004311 w 4143375"/>
              <a:gd name="connsiteY138" fmla="*/ 407804 h 2543175"/>
              <a:gd name="connsiteX139" fmla="*/ 2004501 w 4143375"/>
              <a:gd name="connsiteY139" fmla="*/ 359608 h 2543175"/>
              <a:gd name="connsiteX140" fmla="*/ 1992976 w 4143375"/>
              <a:gd name="connsiteY140" fmla="*/ 341606 h 2543175"/>
              <a:gd name="connsiteX141" fmla="*/ 2799744 w 4143375"/>
              <a:gd name="connsiteY141" fmla="*/ 55760 h 2543175"/>
              <a:gd name="connsiteX142" fmla="*/ 2803935 w 4143375"/>
              <a:gd name="connsiteY142" fmla="*/ 86907 h 2543175"/>
              <a:gd name="connsiteX143" fmla="*/ 1899726 w 4143375"/>
              <a:gd name="connsiteY143" fmla="*/ 426092 h 2543175"/>
              <a:gd name="connsiteX144" fmla="*/ 1921729 w 4143375"/>
              <a:gd name="connsiteY144" fmla="*/ 441713 h 2543175"/>
              <a:gd name="connsiteX145" fmla="*/ 1934302 w 4143375"/>
              <a:gd name="connsiteY145" fmla="*/ 445523 h 2543175"/>
              <a:gd name="connsiteX146" fmla="*/ 1847434 w 4143375"/>
              <a:gd name="connsiteY146" fmla="*/ 957492 h 2543175"/>
              <a:gd name="connsiteX147" fmla="*/ 1456052 w 4143375"/>
              <a:gd name="connsiteY147" fmla="*/ 904533 h 2543175"/>
              <a:gd name="connsiteX148" fmla="*/ 1899726 w 4143375"/>
              <a:gd name="connsiteY148" fmla="*/ 426092 h 2543175"/>
              <a:gd name="connsiteX149" fmla="*/ 504599 w 4143375"/>
              <a:gd name="connsiteY149" fmla="*/ 839477 h 2543175"/>
              <a:gd name="connsiteX150" fmla="*/ 520030 w 4143375"/>
              <a:gd name="connsiteY150" fmla="*/ 817665 h 2543175"/>
              <a:gd name="connsiteX151" fmla="*/ 524411 w 4143375"/>
              <a:gd name="connsiteY151" fmla="*/ 785852 h 2543175"/>
              <a:gd name="connsiteX152" fmla="*/ 1440907 w 4143375"/>
              <a:gd name="connsiteY152" fmla="*/ 909867 h 2543175"/>
              <a:gd name="connsiteX153" fmla="*/ 1274410 w 4143375"/>
              <a:gd name="connsiteY153" fmla="*/ 1089414 h 2543175"/>
              <a:gd name="connsiteX154" fmla="*/ 1212974 w 4143375"/>
              <a:gd name="connsiteY154" fmla="*/ 1127895 h 2543175"/>
              <a:gd name="connsiteX155" fmla="*/ 1209164 w 4143375"/>
              <a:gd name="connsiteY155" fmla="*/ 1140848 h 2543175"/>
              <a:gd name="connsiteX156" fmla="*/ 1010758 w 4143375"/>
              <a:gd name="connsiteY156" fmla="*/ 1273532 h 2543175"/>
              <a:gd name="connsiteX157" fmla="*/ 504599 w 4143375"/>
              <a:gd name="connsiteY157" fmla="*/ 839477 h 2543175"/>
              <a:gd name="connsiteX158" fmla="*/ 1010186 w 4143375"/>
              <a:gd name="connsiteY158" fmla="*/ 1282771 h 2543175"/>
              <a:gd name="connsiteX159" fmla="*/ 1678365 w 4143375"/>
              <a:gd name="connsiteY159" fmla="*/ 1855700 h 2543175"/>
              <a:gd name="connsiteX160" fmla="*/ 1670650 w 4143375"/>
              <a:gd name="connsiteY160" fmla="*/ 1869130 h 2543175"/>
              <a:gd name="connsiteX161" fmla="*/ 1665983 w 4143375"/>
              <a:gd name="connsiteY161" fmla="*/ 1888275 h 2543175"/>
              <a:gd name="connsiteX162" fmla="*/ 125981 w 4143375"/>
              <a:gd name="connsiteY162" fmla="*/ 1929709 h 2543175"/>
              <a:gd name="connsiteX163" fmla="*/ 121313 w 4143375"/>
              <a:gd name="connsiteY163" fmla="*/ 1908087 h 2543175"/>
              <a:gd name="connsiteX164" fmla="*/ 106740 w 4143375"/>
              <a:gd name="connsiteY164" fmla="*/ 1886751 h 2543175"/>
              <a:gd name="connsiteX165" fmla="*/ 1010186 w 4143375"/>
              <a:gd name="connsiteY165" fmla="*/ 1282771 h 2543175"/>
              <a:gd name="connsiteX166" fmla="*/ 1789522 w 4143375"/>
              <a:gd name="connsiteY166" fmla="*/ 1910373 h 2543175"/>
              <a:gd name="connsiteX167" fmla="*/ 1789903 w 4143375"/>
              <a:gd name="connsiteY167" fmla="*/ 1877988 h 2543175"/>
              <a:gd name="connsiteX168" fmla="*/ 2077463 w 4143375"/>
              <a:gd name="connsiteY168" fmla="*/ 1819886 h 2543175"/>
              <a:gd name="connsiteX169" fmla="*/ 2874229 w 4143375"/>
              <a:gd name="connsiteY169" fmla="*/ 2461395 h 2543175"/>
              <a:gd name="connsiteX170" fmla="*/ 2870705 w 4143375"/>
              <a:gd name="connsiteY170" fmla="*/ 2474444 h 2543175"/>
              <a:gd name="connsiteX171" fmla="*/ 1789522 w 4143375"/>
              <a:gd name="connsiteY171" fmla="*/ 1910373 h 2543175"/>
              <a:gd name="connsiteX172" fmla="*/ 2991291 w 4143375"/>
              <a:gd name="connsiteY172" fmla="*/ 2460442 h 2543175"/>
              <a:gd name="connsiteX173" fmla="*/ 2957287 w 4143375"/>
              <a:gd name="connsiteY173" fmla="*/ 2426247 h 2543175"/>
              <a:gd name="connsiteX174" fmla="*/ 2936332 w 4143375"/>
              <a:gd name="connsiteY174" fmla="*/ 2421485 h 2543175"/>
              <a:gd name="connsiteX175" fmla="*/ 2785837 w 4143375"/>
              <a:gd name="connsiteY175" fmla="*/ 1676630 h 2543175"/>
              <a:gd name="connsiteX176" fmla="*/ 4006656 w 4143375"/>
              <a:gd name="connsiteY176" fmla="*/ 1429932 h 2543175"/>
              <a:gd name="connsiteX177" fmla="*/ 4040375 w 4143375"/>
              <a:gd name="connsiteY177" fmla="*/ 1463555 h 2543175"/>
              <a:gd name="connsiteX178" fmla="*/ 4055996 w 4143375"/>
              <a:gd name="connsiteY178" fmla="*/ 1467746 h 2543175"/>
              <a:gd name="connsiteX179" fmla="*/ 2995196 w 4143375"/>
              <a:gd name="connsiteY179" fmla="*/ 2474730 h 2543175"/>
              <a:gd name="connsiteX180" fmla="*/ 2991291 w 4143375"/>
              <a:gd name="connsiteY180" fmla="*/ 2460442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143375" h="2543175">
                <a:moveTo>
                  <a:pt x="4143245" y="1411073"/>
                </a:moveTo>
                <a:lnTo>
                  <a:pt x="4144864" y="1403834"/>
                </a:lnTo>
                <a:lnTo>
                  <a:pt x="4129243" y="1400309"/>
                </a:lnTo>
                <a:lnTo>
                  <a:pt x="4129148" y="1400214"/>
                </a:lnTo>
                <a:lnTo>
                  <a:pt x="4128671" y="1397642"/>
                </a:lnTo>
                <a:lnTo>
                  <a:pt x="4127243" y="1397928"/>
                </a:lnTo>
                <a:cubicBezTo>
                  <a:pt x="4126576" y="1392404"/>
                  <a:pt x="4125243" y="1386879"/>
                  <a:pt x="4123052" y="1381545"/>
                </a:cubicBezTo>
                <a:cubicBezTo>
                  <a:pt x="4116670" y="1365924"/>
                  <a:pt x="4104573" y="1353828"/>
                  <a:pt x="4089047" y="1347350"/>
                </a:cubicBezTo>
                <a:cubicBezTo>
                  <a:pt x="4059615" y="1335063"/>
                  <a:pt x="4026183" y="1346779"/>
                  <a:pt x="4010466" y="1373449"/>
                </a:cubicBezTo>
                <a:lnTo>
                  <a:pt x="2710209" y="1080460"/>
                </a:lnTo>
                <a:cubicBezTo>
                  <a:pt x="2704303" y="1068554"/>
                  <a:pt x="2695064" y="1059029"/>
                  <a:pt x="2683348" y="1052837"/>
                </a:cubicBezTo>
                <a:lnTo>
                  <a:pt x="2856894" y="125674"/>
                </a:lnTo>
                <a:cubicBezTo>
                  <a:pt x="2858703" y="125864"/>
                  <a:pt x="2860513" y="125960"/>
                  <a:pt x="2862323" y="125960"/>
                </a:cubicBezTo>
                <a:cubicBezTo>
                  <a:pt x="2886993" y="125960"/>
                  <a:pt x="2910424" y="111386"/>
                  <a:pt x="2920616" y="87288"/>
                </a:cubicBezTo>
                <a:cubicBezTo>
                  <a:pt x="2927093" y="71762"/>
                  <a:pt x="2927188" y="54713"/>
                  <a:pt x="2920806" y="39092"/>
                </a:cubicBezTo>
                <a:cubicBezTo>
                  <a:pt x="2914425" y="23471"/>
                  <a:pt x="2902328" y="11374"/>
                  <a:pt x="2886802" y="4897"/>
                </a:cubicBezTo>
                <a:cubicBezTo>
                  <a:pt x="2854703" y="-8533"/>
                  <a:pt x="2817746" y="6611"/>
                  <a:pt x="2804316" y="38711"/>
                </a:cubicBezTo>
                <a:cubicBezTo>
                  <a:pt x="2803077" y="41568"/>
                  <a:pt x="2802220" y="44521"/>
                  <a:pt x="2801458" y="47474"/>
                </a:cubicBezTo>
                <a:lnTo>
                  <a:pt x="1987070" y="335986"/>
                </a:lnTo>
                <a:cubicBezTo>
                  <a:pt x="1982117" y="331795"/>
                  <a:pt x="1976688" y="328080"/>
                  <a:pt x="1970497" y="325508"/>
                </a:cubicBezTo>
                <a:cubicBezTo>
                  <a:pt x="1938398" y="312078"/>
                  <a:pt x="1901441" y="327223"/>
                  <a:pt x="1888010" y="359322"/>
                </a:cubicBezTo>
                <a:cubicBezTo>
                  <a:pt x="1881533" y="374848"/>
                  <a:pt x="1881438" y="391898"/>
                  <a:pt x="1887820" y="407519"/>
                </a:cubicBezTo>
                <a:cubicBezTo>
                  <a:pt x="1889725" y="412186"/>
                  <a:pt x="1892297" y="416377"/>
                  <a:pt x="1895154" y="420377"/>
                </a:cubicBezTo>
                <a:lnTo>
                  <a:pt x="1447289" y="903295"/>
                </a:lnTo>
                <a:lnTo>
                  <a:pt x="522983" y="778232"/>
                </a:lnTo>
                <a:cubicBezTo>
                  <a:pt x="522221" y="775279"/>
                  <a:pt x="521363" y="772326"/>
                  <a:pt x="520220" y="769469"/>
                </a:cubicBezTo>
                <a:cubicBezTo>
                  <a:pt x="513839" y="753943"/>
                  <a:pt x="501742" y="741751"/>
                  <a:pt x="486216" y="735274"/>
                </a:cubicBezTo>
                <a:cubicBezTo>
                  <a:pt x="456403" y="722796"/>
                  <a:pt x="422399" y="735083"/>
                  <a:pt x="406968" y="762516"/>
                </a:cubicBezTo>
                <a:lnTo>
                  <a:pt x="404873" y="762230"/>
                </a:lnTo>
                <a:lnTo>
                  <a:pt x="404015" y="768326"/>
                </a:lnTo>
                <a:cubicBezTo>
                  <a:pt x="403920" y="768612"/>
                  <a:pt x="403730" y="768802"/>
                  <a:pt x="403634" y="769088"/>
                </a:cubicBezTo>
                <a:cubicBezTo>
                  <a:pt x="397157" y="784614"/>
                  <a:pt x="397062" y="801758"/>
                  <a:pt x="403444" y="817284"/>
                </a:cubicBezTo>
                <a:cubicBezTo>
                  <a:pt x="409826" y="832810"/>
                  <a:pt x="421922" y="845002"/>
                  <a:pt x="437448" y="851479"/>
                </a:cubicBezTo>
                <a:cubicBezTo>
                  <a:pt x="445354" y="854813"/>
                  <a:pt x="453641" y="856337"/>
                  <a:pt x="461737" y="856337"/>
                </a:cubicBezTo>
                <a:cubicBezTo>
                  <a:pt x="475072" y="856337"/>
                  <a:pt x="488026" y="851955"/>
                  <a:pt x="498694" y="844240"/>
                </a:cubicBezTo>
                <a:lnTo>
                  <a:pt x="1004376" y="1277818"/>
                </a:lnTo>
                <a:lnTo>
                  <a:pt x="100930" y="1881798"/>
                </a:lnTo>
                <a:cubicBezTo>
                  <a:pt x="96739" y="1878655"/>
                  <a:pt x="92357" y="1875893"/>
                  <a:pt x="87404" y="1873797"/>
                </a:cubicBezTo>
                <a:cubicBezTo>
                  <a:pt x="55305" y="1860367"/>
                  <a:pt x="18348" y="1875512"/>
                  <a:pt x="4918" y="1907611"/>
                </a:cubicBezTo>
                <a:cubicBezTo>
                  <a:pt x="-1559" y="1923137"/>
                  <a:pt x="-1654" y="1940187"/>
                  <a:pt x="4727" y="1955808"/>
                </a:cubicBezTo>
                <a:cubicBezTo>
                  <a:pt x="11109" y="1971429"/>
                  <a:pt x="23206" y="1983525"/>
                  <a:pt x="38732" y="1990002"/>
                </a:cubicBezTo>
                <a:cubicBezTo>
                  <a:pt x="46637" y="1993336"/>
                  <a:pt x="54924" y="1994860"/>
                  <a:pt x="63020" y="1994860"/>
                </a:cubicBezTo>
                <a:cubicBezTo>
                  <a:pt x="87690" y="1994860"/>
                  <a:pt x="111122" y="1980287"/>
                  <a:pt x="121313" y="1956188"/>
                </a:cubicBezTo>
                <a:cubicBezTo>
                  <a:pt x="123885" y="1949997"/>
                  <a:pt x="125409" y="1943520"/>
                  <a:pt x="125981" y="1937043"/>
                </a:cubicBezTo>
                <a:lnTo>
                  <a:pt x="1665983" y="1895609"/>
                </a:lnTo>
                <a:cubicBezTo>
                  <a:pt x="1666268" y="1902944"/>
                  <a:pt x="1667697" y="1910183"/>
                  <a:pt x="1670650" y="1917231"/>
                </a:cubicBezTo>
                <a:cubicBezTo>
                  <a:pt x="1677032" y="1932757"/>
                  <a:pt x="1689128" y="1944949"/>
                  <a:pt x="1704654" y="1951426"/>
                </a:cubicBezTo>
                <a:cubicBezTo>
                  <a:pt x="1712560" y="1954760"/>
                  <a:pt x="1720847" y="1956284"/>
                  <a:pt x="1728943" y="1956284"/>
                </a:cubicBezTo>
                <a:cubicBezTo>
                  <a:pt x="1753613" y="1956284"/>
                  <a:pt x="1777044" y="1941711"/>
                  <a:pt x="1787236" y="1917612"/>
                </a:cubicBezTo>
                <a:cubicBezTo>
                  <a:pt x="1787236" y="1917517"/>
                  <a:pt x="1787331" y="1917422"/>
                  <a:pt x="1787331" y="1917326"/>
                </a:cubicBezTo>
                <a:lnTo>
                  <a:pt x="2870133" y="2482159"/>
                </a:lnTo>
                <a:cubicBezTo>
                  <a:pt x="2869847" y="2490922"/>
                  <a:pt x="2871371" y="2499685"/>
                  <a:pt x="2874801" y="2507972"/>
                </a:cubicBezTo>
                <a:cubicBezTo>
                  <a:pt x="2881182" y="2523593"/>
                  <a:pt x="2893279" y="2535689"/>
                  <a:pt x="2908805" y="2542167"/>
                </a:cubicBezTo>
                <a:cubicBezTo>
                  <a:pt x="2916711" y="2545500"/>
                  <a:pt x="2924997" y="2547024"/>
                  <a:pt x="2933094" y="2547024"/>
                </a:cubicBezTo>
                <a:cubicBezTo>
                  <a:pt x="2957763" y="2547024"/>
                  <a:pt x="2981195" y="2532451"/>
                  <a:pt x="2991291" y="2508353"/>
                </a:cubicBezTo>
                <a:cubicBezTo>
                  <a:pt x="2994625" y="2500542"/>
                  <a:pt x="2996244" y="2492256"/>
                  <a:pt x="2996244" y="2483969"/>
                </a:cubicBezTo>
                <a:lnTo>
                  <a:pt x="4066187" y="1468413"/>
                </a:lnTo>
                <a:cubicBezTo>
                  <a:pt x="4090286" y="1467842"/>
                  <a:pt x="4112955" y="1453459"/>
                  <a:pt x="4122861" y="1429837"/>
                </a:cubicBezTo>
                <a:cubicBezTo>
                  <a:pt x="4125528" y="1423455"/>
                  <a:pt x="4127052" y="1416788"/>
                  <a:pt x="4127528" y="1410120"/>
                </a:cubicBezTo>
                <a:lnTo>
                  <a:pt x="4129719" y="1408025"/>
                </a:lnTo>
                <a:lnTo>
                  <a:pt x="4143245" y="1411073"/>
                </a:lnTo>
                <a:close/>
                <a:moveTo>
                  <a:pt x="4006466" y="1381164"/>
                </a:moveTo>
                <a:cubicBezTo>
                  <a:pt x="4000846" y="1394595"/>
                  <a:pt x="4000084" y="1409168"/>
                  <a:pt x="4004085" y="1422884"/>
                </a:cubicBezTo>
                <a:lnTo>
                  <a:pt x="2784313" y="1669391"/>
                </a:lnTo>
                <a:lnTo>
                  <a:pt x="2682300" y="1164280"/>
                </a:lnTo>
                <a:cubicBezTo>
                  <a:pt x="2695254" y="1157708"/>
                  <a:pt x="2706018" y="1146945"/>
                  <a:pt x="2712018" y="1132562"/>
                </a:cubicBezTo>
                <a:cubicBezTo>
                  <a:pt x="2717924" y="1118560"/>
                  <a:pt x="2718495" y="1103225"/>
                  <a:pt x="2713828" y="1088937"/>
                </a:cubicBezTo>
                <a:lnTo>
                  <a:pt x="4006942" y="1380307"/>
                </a:lnTo>
                <a:cubicBezTo>
                  <a:pt x="4006752" y="1380688"/>
                  <a:pt x="4006656" y="1380974"/>
                  <a:pt x="4006466" y="1381164"/>
                </a:cubicBezTo>
                <a:close/>
                <a:moveTo>
                  <a:pt x="2877468" y="2454441"/>
                </a:moveTo>
                <a:lnTo>
                  <a:pt x="2086988" y="1817981"/>
                </a:lnTo>
                <a:lnTo>
                  <a:pt x="2778598" y="1678249"/>
                </a:lnTo>
                <a:lnTo>
                  <a:pt x="2928807" y="2421675"/>
                </a:lnTo>
                <a:cubicBezTo>
                  <a:pt x="2907662" y="2423009"/>
                  <a:pt x="2887945" y="2435010"/>
                  <a:pt x="2877468" y="2454441"/>
                </a:cubicBezTo>
                <a:close/>
                <a:moveTo>
                  <a:pt x="2079463" y="1811885"/>
                </a:moveTo>
                <a:lnTo>
                  <a:pt x="1938112" y="1698061"/>
                </a:lnTo>
                <a:lnTo>
                  <a:pt x="2604481" y="1147040"/>
                </a:lnTo>
                <a:cubicBezTo>
                  <a:pt x="2611053" y="1155422"/>
                  <a:pt x="2619435" y="1162185"/>
                  <a:pt x="2629532" y="1166375"/>
                </a:cubicBezTo>
                <a:cubicBezTo>
                  <a:pt x="2637437" y="1169709"/>
                  <a:pt x="2645724" y="1171233"/>
                  <a:pt x="2653820" y="1171233"/>
                </a:cubicBezTo>
                <a:cubicBezTo>
                  <a:pt x="2661250" y="1171233"/>
                  <a:pt x="2668489" y="1169804"/>
                  <a:pt x="2675347" y="1167233"/>
                </a:cubicBezTo>
                <a:lnTo>
                  <a:pt x="2777074" y="1670820"/>
                </a:lnTo>
                <a:lnTo>
                  <a:pt x="2079463" y="1811885"/>
                </a:lnTo>
                <a:close/>
                <a:moveTo>
                  <a:pt x="1945922" y="446571"/>
                </a:moveTo>
                <a:cubicBezTo>
                  <a:pt x="1966877" y="446571"/>
                  <a:pt x="1986880" y="435998"/>
                  <a:pt x="1998596" y="418091"/>
                </a:cubicBezTo>
                <a:lnTo>
                  <a:pt x="2649534" y="1045503"/>
                </a:lnTo>
                <a:cubicBezTo>
                  <a:pt x="2635818" y="1046456"/>
                  <a:pt x="2622769" y="1051885"/>
                  <a:pt x="2612387" y="1060839"/>
                </a:cubicBezTo>
                <a:lnTo>
                  <a:pt x="1854673" y="958349"/>
                </a:lnTo>
                <a:lnTo>
                  <a:pt x="1941541" y="446285"/>
                </a:lnTo>
                <a:cubicBezTo>
                  <a:pt x="1943065" y="446381"/>
                  <a:pt x="1944494" y="446571"/>
                  <a:pt x="1945922" y="446571"/>
                </a:cubicBezTo>
                <a:close/>
                <a:moveTo>
                  <a:pt x="2605814" y="1067411"/>
                </a:moveTo>
                <a:cubicBezTo>
                  <a:pt x="2601719" y="1072269"/>
                  <a:pt x="2598194" y="1077793"/>
                  <a:pt x="2595623" y="1083889"/>
                </a:cubicBezTo>
                <a:cubicBezTo>
                  <a:pt x="2589146" y="1099415"/>
                  <a:pt x="2589051" y="1116560"/>
                  <a:pt x="2595432" y="1132085"/>
                </a:cubicBezTo>
                <a:cubicBezTo>
                  <a:pt x="2596670" y="1135229"/>
                  <a:pt x="2598385" y="1138086"/>
                  <a:pt x="2600100" y="1140944"/>
                </a:cubicBezTo>
                <a:lnTo>
                  <a:pt x="1932111" y="1693203"/>
                </a:lnTo>
                <a:lnTo>
                  <a:pt x="1754279" y="1550042"/>
                </a:lnTo>
                <a:lnTo>
                  <a:pt x="1853435" y="965589"/>
                </a:lnTo>
                <a:lnTo>
                  <a:pt x="2605814" y="1067411"/>
                </a:lnTo>
                <a:close/>
                <a:moveTo>
                  <a:pt x="1309843" y="1201713"/>
                </a:moveTo>
                <a:lnTo>
                  <a:pt x="1746278" y="1553186"/>
                </a:lnTo>
                <a:lnTo>
                  <a:pt x="1698844" y="1832745"/>
                </a:lnTo>
                <a:lnTo>
                  <a:pt x="1300794" y="1207619"/>
                </a:lnTo>
                <a:cubicBezTo>
                  <a:pt x="1304033" y="1205904"/>
                  <a:pt x="1306985" y="1203904"/>
                  <a:pt x="1309843" y="1201713"/>
                </a:cubicBezTo>
                <a:close/>
                <a:moveTo>
                  <a:pt x="1753232" y="1835316"/>
                </a:moveTo>
                <a:cubicBezTo>
                  <a:pt x="1737611" y="1828744"/>
                  <a:pt x="1720751" y="1829030"/>
                  <a:pt x="1706083" y="1834745"/>
                </a:cubicBezTo>
                <a:lnTo>
                  <a:pt x="1752946" y="1558425"/>
                </a:lnTo>
                <a:lnTo>
                  <a:pt x="1926396" y="1698061"/>
                </a:lnTo>
                <a:lnTo>
                  <a:pt x="1757613" y="1837602"/>
                </a:lnTo>
                <a:cubicBezTo>
                  <a:pt x="1756089" y="1836936"/>
                  <a:pt x="1754756" y="1835983"/>
                  <a:pt x="1753232" y="1835316"/>
                </a:cubicBezTo>
                <a:close/>
                <a:moveTo>
                  <a:pt x="1747707" y="1544804"/>
                </a:moveTo>
                <a:lnTo>
                  <a:pt x="1315463" y="1196760"/>
                </a:lnTo>
                <a:cubicBezTo>
                  <a:pt x="1321178" y="1191141"/>
                  <a:pt x="1326035" y="1184378"/>
                  <a:pt x="1329274" y="1176472"/>
                </a:cubicBezTo>
                <a:cubicBezTo>
                  <a:pt x="1335751" y="1160946"/>
                  <a:pt x="1335846" y="1143896"/>
                  <a:pt x="1329464" y="1128275"/>
                </a:cubicBezTo>
                <a:cubicBezTo>
                  <a:pt x="1323083" y="1112654"/>
                  <a:pt x="1310986" y="1100558"/>
                  <a:pt x="1295460" y="1094081"/>
                </a:cubicBezTo>
                <a:cubicBezTo>
                  <a:pt x="1291555" y="1092462"/>
                  <a:pt x="1287459" y="1091223"/>
                  <a:pt x="1283459" y="1090366"/>
                </a:cubicBezTo>
                <a:lnTo>
                  <a:pt x="1449765" y="911010"/>
                </a:lnTo>
                <a:lnTo>
                  <a:pt x="1846005" y="964636"/>
                </a:lnTo>
                <a:lnTo>
                  <a:pt x="1747707" y="1544804"/>
                </a:lnTo>
                <a:close/>
                <a:moveTo>
                  <a:pt x="1212878" y="1176091"/>
                </a:moveTo>
                <a:cubicBezTo>
                  <a:pt x="1219260" y="1191617"/>
                  <a:pt x="1231357" y="1203809"/>
                  <a:pt x="1246883" y="1210286"/>
                </a:cubicBezTo>
                <a:cubicBezTo>
                  <a:pt x="1254788" y="1213620"/>
                  <a:pt x="1263075" y="1215144"/>
                  <a:pt x="1271172" y="1215144"/>
                </a:cubicBezTo>
                <a:cubicBezTo>
                  <a:pt x="1279077" y="1215144"/>
                  <a:pt x="1286792" y="1213524"/>
                  <a:pt x="1294127" y="1210667"/>
                </a:cubicBezTo>
                <a:lnTo>
                  <a:pt x="1695034" y="1840365"/>
                </a:lnTo>
                <a:cubicBezTo>
                  <a:pt x="1690748" y="1843032"/>
                  <a:pt x="1686842" y="1846365"/>
                  <a:pt x="1683318" y="1850080"/>
                </a:cubicBezTo>
                <a:lnTo>
                  <a:pt x="1016663" y="1278580"/>
                </a:lnTo>
                <a:lnTo>
                  <a:pt x="1208211" y="1150469"/>
                </a:lnTo>
                <a:cubicBezTo>
                  <a:pt x="1207925" y="1159137"/>
                  <a:pt x="1209449" y="1167804"/>
                  <a:pt x="1212878" y="1176091"/>
                </a:cubicBezTo>
                <a:close/>
                <a:moveTo>
                  <a:pt x="1787236" y="1869511"/>
                </a:moveTo>
                <a:cubicBezTo>
                  <a:pt x="1782473" y="1857986"/>
                  <a:pt x="1774663" y="1848366"/>
                  <a:pt x="1764566" y="1841508"/>
                </a:cubicBezTo>
                <a:lnTo>
                  <a:pt x="1932302" y="1702824"/>
                </a:lnTo>
                <a:lnTo>
                  <a:pt x="2070033" y="1813790"/>
                </a:lnTo>
                <a:lnTo>
                  <a:pt x="1787712" y="1870845"/>
                </a:lnTo>
                <a:cubicBezTo>
                  <a:pt x="1787522" y="1870368"/>
                  <a:pt x="1787426" y="1869892"/>
                  <a:pt x="1787236" y="1869511"/>
                </a:cubicBezTo>
                <a:close/>
                <a:moveTo>
                  <a:pt x="2803935" y="86907"/>
                </a:moveTo>
                <a:cubicBezTo>
                  <a:pt x="2810316" y="102528"/>
                  <a:pt x="2822413" y="114625"/>
                  <a:pt x="2837939" y="121102"/>
                </a:cubicBezTo>
                <a:cubicBezTo>
                  <a:pt x="2841749" y="122721"/>
                  <a:pt x="2845559" y="123864"/>
                  <a:pt x="2849464" y="124626"/>
                </a:cubicBezTo>
                <a:lnTo>
                  <a:pt x="2676395" y="1049504"/>
                </a:lnTo>
                <a:cubicBezTo>
                  <a:pt x="2671156" y="1047503"/>
                  <a:pt x="2665822" y="1046170"/>
                  <a:pt x="2660488" y="1045598"/>
                </a:cubicBezTo>
                <a:lnTo>
                  <a:pt x="2002501" y="411329"/>
                </a:lnTo>
                <a:cubicBezTo>
                  <a:pt x="2003072" y="410186"/>
                  <a:pt x="2003739" y="409043"/>
                  <a:pt x="2004311" y="407804"/>
                </a:cubicBezTo>
                <a:cubicBezTo>
                  <a:pt x="2010788" y="392279"/>
                  <a:pt x="2010883" y="375229"/>
                  <a:pt x="2004501" y="359608"/>
                </a:cubicBezTo>
                <a:cubicBezTo>
                  <a:pt x="2001739" y="352845"/>
                  <a:pt x="1997738" y="346940"/>
                  <a:pt x="1992976" y="341606"/>
                </a:cubicBezTo>
                <a:lnTo>
                  <a:pt x="2799744" y="55760"/>
                </a:lnTo>
                <a:cubicBezTo>
                  <a:pt x="2798410" y="66333"/>
                  <a:pt x="2799839" y="76906"/>
                  <a:pt x="2803935" y="86907"/>
                </a:cubicBezTo>
                <a:close/>
                <a:moveTo>
                  <a:pt x="1899726" y="426092"/>
                </a:moveTo>
                <a:cubicBezTo>
                  <a:pt x="1905822" y="432665"/>
                  <a:pt x="1913156" y="438094"/>
                  <a:pt x="1921729" y="441713"/>
                </a:cubicBezTo>
                <a:cubicBezTo>
                  <a:pt x="1925825" y="443428"/>
                  <a:pt x="1930111" y="444666"/>
                  <a:pt x="1934302" y="445523"/>
                </a:cubicBezTo>
                <a:lnTo>
                  <a:pt x="1847434" y="957492"/>
                </a:lnTo>
                <a:lnTo>
                  <a:pt x="1456052" y="904533"/>
                </a:lnTo>
                <a:lnTo>
                  <a:pt x="1899726" y="426092"/>
                </a:lnTo>
                <a:close/>
                <a:moveTo>
                  <a:pt x="504599" y="839477"/>
                </a:moveTo>
                <a:cubicBezTo>
                  <a:pt x="511076" y="833572"/>
                  <a:pt x="516410" y="826238"/>
                  <a:pt x="520030" y="817665"/>
                </a:cubicBezTo>
                <a:cubicBezTo>
                  <a:pt x="524316" y="807473"/>
                  <a:pt x="525745" y="796615"/>
                  <a:pt x="524411" y="785852"/>
                </a:cubicBezTo>
                <a:lnTo>
                  <a:pt x="1440907" y="909867"/>
                </a:lnTo>
                <a:lnTo>
                  <a:pt x="1274410" y="1089414"/>
                </a:lnTo>
                <a:cubicBezTo>
                  <a:pt x="1248597" y="1088080"/>
                  <a:pt x="1223547" y="1102844"/>
                  <a:pt x="1212974" y="1127895"/>
                </a:cubicBezTo>
                <a:cubicBezTo>
                  <a:pt x="1211164" y="1132085"/>
                  <a:pt x="1209926" y="1136467"/>
                  <a:pt x="1209164" y="1140848"/>
                </a:cubicBezTo>
                <a:lnTo>
                  <a:pt x="1010758" y="1273532"/>
                </a:lnTo>
                <a:lnTo>
                  <a:pt x="504599" y="839477"/>
                </a:lnTo>
                <a:close/>
                <a:moveTo>
                  <a:pt x="1010186" y="1282771"/>
                </a:moveTo>
                <a:lnTo>
                  <a:pt x="1678365" y="1855700"/>
                </a:lnTo>
                <a:cubicBezTo>
                  <a:pt x="1675317" y="1859796"/>
                  <a:pt x="1672650" y="1864177"/>
                  <a:pt x="1670650" y="1869130"/>
                </a:cubicBezTo>
                <a:cubicBezTo>
                  <a:pt x="1668078" y="1875321"/>
                  <a:pt x="1666554" y="1881798"/>
                  <a:pt x="1665983" y="1888275"/>
                </a:cubicBezTo>
                <a:lnTo>
                  <a:pt x="125981" y="1929709"/>
                </a:lnTo>
                <a:cubicBezTo>
                  <a:pt x="125695" y="1922375"/>
                  <a:pt x="124266" y="1915136"/>
                  <a:pt x="121313" y="1908087"/>
                </a:cubicBezTo>
                <a:cubicBezTo>
                  <a:pt x="117980" y="1899896"/>
                  <a:pt x="112931" y="1892752"/>
                  <a:pt x="106740" y="1886751"/>
                </a:cubicBezTo>
                <a:lnTo>
                  <a:pt x="1010186" y="1282771"/>
                </a:lnTo>
                <a:close/>
                <a:moveTo>
                  <a:pt x="1789522" y="1910373"/>
                </a:moveTo>
                <a:cubicBezTo>
                  <a:pt x="1792570" y="1899705"/>
                  <a:pt x="1792665" y="1888656"/>
                  <a:pt x="1789903" y="1877988"/>
                </a:cubicBezTo>
                <a:lnTo>
                  <a:pt x="2077463" y="1819886"/>
                </a:lnTo>
                <a:lnTo>
                  <a:pt x="2874229" y="2461395"/>
                </a:lnTo>
                <a:cubicBezTo>
                  <a:pt x="2872514" y="2465681"/>
                  <a:pt x="2871371" y="2469967"/>
                  <a:pt x="2870705" y="2474444"/>
                </a:cubicBezTo>
                <a:lnTo>
                  <a:pt x="1789522" y="1910373"/>
                </a:lnTo>
                <a:close/>
                <a:moveTo>
                  <a:pt x="2991291" y="2460442"/>
                </a:moveTo>
                <a:cubicBezTo>
                  <a:pt x="2984910" y="2444916"/>
                  <a:pt x="2972813" y="2432724"/>
                  <a:pt x="2957287" y="2426247"/>
                </a:cubicBezTo>
                <a:cubicBezTo>
                  <a:pt x="2950429" y="2423390"/>
                  <a:pt x="2943380" y="2421866"/>
                  <a:pt x="2936332" y="2421485"/>
                </a:cubicBezTo>
                <a:lnTo>
                  <a:pt x="2785837" y="1676630"/>
                </a:lnTo>
                <a:lnTo>
                  <a:pt x="4006656" y="1429932"/>
                </a:lnTo>
                <a:cubicBezTo>
                  <a:pt x="4013133" y="1445172"/>
                  <a:pt x="4025039" y="1457174"/>
                  <a:pt x="4040375" y="1463555"/>
                </a:cubicBezTo>
                <a:cubicBezTo>
                  <a:pt x="4045518" y="1465746"/>
                  <a:pt x="4050757" y="1467080"/>
                  <a:pt x="4055996" y="1467746"/>
                </a:cubicBezTo>
                <a:lnTo>
                  <a:pt x="2995196" y="2474730"/>
                </a:lnTo>
                <a:cubicBezTo>
                  <a:pt x="2994435" y="2469872"/>
                  <a:pt x="2993196" y="2465109"/>
                  <a:pt x="2991291" y="2460442"/>
                </a:cubicBezTo>
                <a:close/>
              </a:path>
            </a:pathLst>
          </a:custGeom>
          <a:solidFill>
            <a:schemeClr val="bg1">
              <a:alpha val="20000"/>
            </a:schemeClr>
          </a:solidFill>
          <a:ln w="9525" cap="flat">
            <a:noFill/>
            <a:prstDash val="solid"/>
            <a:miter/>
          </a:ln>
        </p:spPr>
        <p:txBody>
          <a:bodyPr rtlCol="0" anchor="ctr"/>
          <a:lstStyle/>
          <a:p>
            <a:endParaRPr lang="en-US"/>
          </a:p>
        </p:txBody>
      </p:sp>
      <p:sp>
        <p:nvSpPr>
          <p:cNvPr id="103" name="Rectangle: Rounded Corners 66">
            <a:extLst>
              <a:ext uri="{FF2B5EF4-FFF2-40B4-BE49-F238E27FC236}">
                <a16:creationId xmlns:a16="http://schemas.microsoft.com/office/drawing/2014/main" id="{89101F89-EAD2-411A-B65C-19EF95932264}"/>
              </a:ext>
            </a:extLst>
          </p:cNvPr>
          <p:cNvSpPr/>
          <p:nvPr/>
        </p:nvSpPr>
        <p:spPr>
          <a:xfrm>
            <a:off x="9017928" y="2222694"/>
            <a:ext cx="2435964" cy="2703796"/>
          </a:xfrm>
          <a:prstGeom prst="roundRect">
            <a:avLst>
              <a:gd name="adj" fmla="val 5676"/>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66">
            <a:extLst>
              <a:ext uri="{FF2B5EF4-FFF2-40B4-BE49-F238E27FC236}">
                <a16:creationId xmlns:a16="http://schemas.microsoft.com/office/drawing/2014/main" id="{23513241-CCD4-40E3-9C4A-F214E41C91FF}"/>
              </a:ext>
            </a:extLst>
          </p:cNvPr>
          <p:cNvSpPr/>
          <p:nvPr/>
        </p:nvSpPr>
        <p:spPr>
          <a:xfrm>
            <a:off x="6258539" y="2222694"/>
            <a:ext cx="2435964" cy="2703796"/>
          </a:xfrm>
          <a:prstGeom prst="roundRect">
            <a:avLst>
              <a:gd name="adj" fmla="val 5676"/>
            </a:avLst>
          </a:prstGeom>
          <a:solidFill>
            <a:srgbClr val="D3E5F9"/>
          </a:soli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66">
            <a:extLst>
              <a:ext uri="{FF2B5EF4-FFF2-40B4-BE49-F238E27FC236}">
                <a16:creationId xmlns:a16="http://schemas.microsoft.com/office/drawing/2014/main" id="{AE6EEAEA-1F67-4F4D-B7C9-5CD94AEED93C}"/>
              </a:ext>
            </a:extLst>
          </p:cNvPr>
          <p:cNvSpPr/>
          <p:nvPr/>
        </p:nvSpPr>
        <p:spPr>
          <a:xfrm>
            <a:off x="3512089" y="2222694"/>
            <a:ext cx="2435964" cy="2703796"/>
          </a:xfrm>
          <a:prstGeom prst="roundRect">
            <a:avLst>
              <a:gd name="adj" fmla="val 5676"/>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DF21AF4-7DFA-3541-BB17-97DD75206E0E}"/>
              </a:ext>
            </a:extLst>
          </p:cNvPr>
          <p:cNvSpPr/>
          <p:nvPr/>
        </p:nvSpPr>
        <p:spPr>
          <a:xfrm>
            <a:off x="3633316" y="2591480"/>
            <a:ext cx="2200856" cy="1323439"/>
          </a:xfrm>
          <a:prstGeom prst="rect">
            <a:avLst/>
          </a:prstGeom>
        </p:spPr>
        <p:txBody>
          <a:bodyPr wrap="square">
            <a:spAutoFit/>
          </a:bodyPr>
          <a:lstStyle/>
          <a:p>
            <a:r>
              <a:rPr lang="en-US" sz="1600" b="1" dirty="0">
                <a:solidFill>
                  <a:schemeClr val="bg1"/>
                </a:solidFill>
                <a:latin typeface="Century Gothic" panose="020B0502020202020204" pitchFamily="34" charset="0"/>
              </a:rPr>
              <a:t>Refreshing the recommendation engine by adding new articles every 3 – 4 hours </a:t>
            </a:r>
          </a:p>
        </p:txBody>
      </p:sp>
      <p:sp>
        <p:nvSpPr>
          <p:cNvPr id="37" name="Rectangle 36">
            <a:extLst>
              <a:ext uri="{FF2B5EF4-FFF2-40B4-BE49-F238E27FC236}">
                <a16:creationId xmlns:a16="http://schemas.microsoft.com/office/drawing/2014/main" id="{6E624844-F1D4-A646-ACCA-793208FA23F7}"/>
              </a:ext>
            </a:extLst>
          </p:cNvPr>
          <p:cNvSpPr/>
          <p:nvPr/>
        </p:nvSpPr>
        <p:spPr>
          <a:xfrm>
            <a:off x="6379767" y="2591480"/>
            <a:ext cx="2200856" cy="1323439"/>
          </a:xfrm>
          <a:prstGeom prst="rect">
            <a:avLst/>
          </a:prstGeom>
        </p:spPr>
        <p:txBody>
          <a:bodyPr wrap="square">
            <a:spAutoFit/>
          </a:bodyPr>
          <a:lstStyle/>
          <a:p>
            <a:r>
              <a:rPr lang="en-US" sz="1600" b="1" dirty="0">
                <a:latin typeface="Century Gothic" panose="020B0502020202020204" pitchFamily="34" charset="0"/>
              </a:rPr>
              <a:t>Running the clustering code every 2-3 months incase new clusters can be formed</a:t>
            </a:r>
          </a:p>
        </p:txBody>
      </p:sp>
      <p:sp>
        <p:nvSpPr>
          <p:cNvPr id="42" name="Rectangle 41">
            <a:extLst>
              <a:ext uri="{FF2B5EF4-FFF2-40B4-BE49-F238E27FC236}">
                <a16:creationId xmlns:a16="http://schemas.microsoft.com/office/drawing/2014/main" id="{CA4C48AB-2B35-464C-BD16-0EDAA55879CA}"/>
              </a:ext>
            </a:extLst>
          </p:cNvPr>
          <p:cNvSpPr/>
          <p:nvPr/>
        </p:nvSpPr>
        <p:spPr>
          <a:xfrm>
            <a:off x="9166309" y="2501917"/>
            <a:ext cx="2435964" cy="1077218"/>
          </a:xfrm>
          <a:prstGeom prst="rect">
            <a:avLst/>
          </a:prstGeom>
        </p:spPr>
        <p:txBody>
          <a:bodyPr wrap="square">
            <a:spAutoFit/>
          </a:bodyPr>
          <a:lstStyle/>
          <a:p>
            <a:r>
              <a:rPr lang="en-US" sz="1600" b="1" dirty="0">
                <a:solidFill>
                  <a:schemeClr val="bg1"/>
                </a:solidFill>
                <a:latin typeface="Century Gothic" panose="020B0502020202020204" pitchFamily="34" charset="0"/>
              </a:rPr>
              <a:t>Refreshing the interest tags and removal of non relevant user generated tags</a:t>
            </a:r>
          </a:p>
        </p:txBody>
      </p:sp>
      <p:sp>
        <p:nvSpPr>
          <p:cNvPr id="57" name="Rectangle: Rounded Corners 66">
            <a:extLst>
              <a:ext uri="{FF2B5EF4-FFF2-40B4-BE49-F238E27FC236}">
                <a16:creationId xmlns:a16="http://schemas.microsoft.com/office/drawing/2014/main" id="{BE243A01-2027-5847-B244-AA9BE41AA5C5}"/>
              </a:ext>
            </a:extLst>
          </p:cNvPr>
          <p:cNvSpPr/>
          <p:nvPr/>
        </p:nvSpPr>
        <p:spPr>
          <a:xfrm>
            <a:off x="738109" y="2222694"/>
            <a:ext cx="2435964" cy="2703796"/>
          </a:xfrm>
          <a:prstGeom prst="roundRect">
            <a:avLst>
              <a:gd name="adj" fmla="val 5676"/>
            </a:avLst>
          </a:prstGeom>
          <a:solidFill>
            <a:srgbClr val="D3E5F9"/>
          </a:solidFill>
          <a:ln>
            <a:noFill/>
          </a:ln>
          <a:effectLst>
            <a:outerShdw blurRad="698500" dist="88900" dir="5400000" algn="t"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9950AF3-0723-AE47-9867-4BFDD1254D8E}"/>
              </a:ext>
            </a:extLst>
          </p:cNvPr>
          <p:cNvSpPr/>
          <p:nvPr/>
        </p:nvSpPr>
        <p:spPr>
          <a:xfrm>
            <a:off x="859336" y="2591481"/>
            <a:ext cx="2200856" cy="1477328"/>
          </a:xfrm>
          <a:prstGeom prst="rect">
            <a:avLst/>
          </a:prstGeom>
        </p:spPr>
        <p:txBody>
          <a:bodyPr wrap="square">
            <a:spAutoFit/>
          </a:bodyPr>
          <a:lstStyle/>
          <a:p>
            <a:pPr>
              <a:lnSpc>
                <a:spcPts val="1800"/>
              </a:lnSpc>
              <a:spcAft>
                <a:spcPts val="600"/>
              </a:spcAft>
            </a:pPr>
            <a:r>
              <a:rPr lang="en-US" sz="1600" b="1" dirty="0">
                <a:latin typeface="Century Gothic" panose="020B0502020202020204" pitchFamily="34" charset="0"/>
              </a:rPr>
              <a:t>Building a content-based recommendation engine, to suggest the relevant content to the reader. </a:t>
            </a:r>
            <a:endParaRPr lang="en-US" sz="1600" dirty="0">
              <a:latin typeface="Century Gothic" panose="020B0502020202020204" pitchFamily="34" charset="0"/>
              <a:cs typeface="Segoe UI Light" panose="020B0502040204020203" pitchFamily="34" charset="0"/>
            </a:endParaRPr>
          </a:p>
        </p:txBody>
      </p:sp>
    </p:spTree>
    <p:extLst>
      <p:ext uri="{BB962C8B-B14F-4D97-AF65-F5344CB8AC3E}">
        <p14:creationId xmlns:p14="http://schemas.microsoft.com/office/powerpoint/2010/main" val="2976267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2000" fill="hold"/>
                                        <p:tgtEl>
                                          <p:spTgt spid="119"/>
                                        </p:tgtEl>
                                        <p:attrNameLst>
                                          <p:attrName>ppt_x</p:attrName>
                                        </p:attrNameLst>
                                      </p:cBhvr>
                                      <p:tavLst>
                                        <p:tav tm="0">
                                          <p:val>
                                            <p:strVal val="#ppt_x"/>
                                          </p:val>
                                        </p:tav>
                                        <p:tav tm="100000">
                                          <p:val>
                                            <p:strVal val="#ppt_x"/>
                                          </p:val>
                                        </p:tav>
                                      </p:tavLst>
                                    </p:anim>
                                    <p:anim calcmode="lin" valueType="num">
                                      <p:cBhvr additive="base">
                                        <p:cTn id="8" dur="2000" fill="hold"/>
                                        <p:tgtEl>
                                          <p:spTgt spid="119"/>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250"/>
                                  </p:stCondLst>
                                  <p:childTnLst>
                                    <p:set>
                                      <p:cBhvr>
                                        <p:cTn id="10" dur="1" fill="hold">
                                          <p:stCondLst>
                                            <p:cond delay="0"/>
                                          </p:stCondLst>
                                        </p:cTn>
                                        <p:tgtEl>
                                          <p:spTgt spid="118"/>
                                        </p:tgtEl>
                                        <p:attrNameLst>
                                          <p:attrName>style.visibility</p:attrName>
                                        </p:attrNameLst>
                                      </p:cBhvr>
                                      <p:to>
                                        <p:strVal val="visible"/>
                                      </p:to>
                                    </p:set>
                                    <p:anim calcmode="lin" valueType="num">
                                      <p:cBhvr additive="base">
                                        <p:cTn id="11" dur="2000" fill="hold"/>
                                        <p:tgtEl>
                                          <p:spTgt spid="118"/>
                                        </p:tgtEl>
                                        <p:attrNameLst>
                                          <p:attrName>ppt_x</p:attrName>
                                        </p:attrNameLst>
                                      </p:cBhvr>
                                      <p:tavLst>
                                        <p:tav tm="0">
                                          <p:val>
                                            <p:strVal val="#ppt_x"/>
                                          </p:val>
                                        </p:tav>
                                        <p:tav tm="100000">
                                          <p:val>
                                            <p:strVal val="#ppt_x"/>
                                          </p:val>
                                        </p:tav>
                                      </p:tavLst>
                                    </p:anim>
                                    <p:anim calcmode="lin" valueType="num">
                                      <p:cBhvr additive="base">
                                        <p:cTn id="12" dur="2000" fill="hold"/>
                                        <p:tgtEl>
                                          <p:spTgt spid="118"/>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50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2000" fill="hold"/>
                                        <p:tgtEl>
                                          <p:spTgt spid="117"/>
                                        </p:tgtEl>
                                        <p:attrNameLst>
                                          <p:attrName>ppt_x</p:attrName>
                                        </p:attrNameLst>
                                      </p:cBhvr>
                                      <p:tavLst>
                                        <p:tav tm="0">
                                          <p:val>
                                            <p:strVal val="#ppt_x"/>
                                          </p:val>
                                        </p:tav>
                                        <p:tav tm="100000">
                                          <p:val>
                                            <p:strVal val="#ppt_x"/>
                                          </p:val>
                                        </p:tav>
                                      </p:tavLst>
                                    </p:anim>
                                    <p:anim calcmode="lin" valueType="num">
                                      <p:cBhvr additive="base">
                                        <p:cTn id="16" dur="2000" fill="hold"/>
                                        <p:tgtEl>
                                          <p:spTgt spid="117"/>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75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2000" fill="hold"/>
                                        <p:tgtEl>
                                          <p:spTgt spid="116"/>
                                        </p:tgtEl>
                                        <p:attrNameLst>
                                          <p:attrName>ppt_x</p:attrName>
                                        </p:attrNameLst>
                                      </p:cBhvr>
                                      <p:tavLst>
                                        <p:tav tm="0">
                                          <p:val>
                                            <p:strVal val="#ppt_x"/>
                                          </p:val>
                                        </p:tav>
                                        <p:tav tm="100000">
                                          <p:val>
                                            <p:strVal val="#ppt_x"/>
                                          </p:val>
                                        </p:tav>
                                      </p:tavLst>
                                    </p:anim>
                                    <p:anim calcmode="lin" valueType="num">
                                      <p:cBhvr additive="base">
                                        <p:cTn id="20" dur="2000" fill="hold"/>
                                        <p:tgtEl>
                                          <p:spTgt spid="116"/>
                                        </p:tgtEl>
                                        <p:attrNameLst>
                                          <p:attrName>ppt_y</p:attrName>
                                        </p:attrNameLst>
                                      </p:cBhvr>
                                      <p:tavLst>
                                        <p:tav tm="0">
                                          <p:val>
                                            <p:strVal val="1+#ppt_h/2"/>
                                          </p:val>
                                        </p:tav>
                                        <p:tav tm="100000">
                                          <p:val>
                                            <p:strVal val="#ppt_y"/>
                                          </p:val>
                                        </p:tav>
                                      </p:tavLst>
                                    </p:anim>
                                  </p:childTnLst>
                                </p:cTn>
                              </p:par>
                              <p:par>
                                <p:cTn id="21" presetID="2" presetClass="entr" presetSubtype="4" decel="50000" fill="hold" grpId="0" nodeType="withEffect">
                                  <p:stCondLst>
                                    <p:cond delay="100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2000" fill="hold"/>
                                        <p:tgtEl>
                                          <p:spTgt spid="115"/>
                                        </p:tgtEl>
                                        <p:attrNameLst>
                                          <p:attrName>ppt_x</p:attrName>
                                        </p:attrNameLst>
                                      </p:cBhvr>
                                      <p:tavLst>
                                        <p:tav tm="0">
                                          <p:val>
                                            <p:strVal val="#ppt_x"/>
                                          </p:val>
                                        </p:tav>
                                        <p:tav tm="100000">
                                          <p:val>
                                            <p:strVal val="#ppt_x"/>
                                          </p:val>
                                        </p:tav>
                                      </p:tavLst>
                                    </p:anim>
                                    <p:anim calcmode="lin" valueType="num">
                                      <p:cBhvr additive="base">
                                        <p:cTn id="24" dur="2000" fill="hold"/>
                                        <p:tgtEl>
                                          <p:spTgt spid="115"/>
                                        </p:tgtEl>
                                        <p:attrNameLst>
                                          <p:attrName>ppt_y</p:attrName>
                                        </p:attrNameLst>
                                      </p:cBhvr>
                                      <p:tavLst>
                                        <p:tav tm="0">
                                          <p:val>
                                            <p:strVal val="1+#ppt_h/2"/>
                                          </p:val>
                                        </p:tav>
                                        <p:tav tm="100000">
                                          <p:val>
                                            <p:strVal val="#ppt_y"/>
                                          </p:val>
                                        </p:tav>
                                      </p:tavLst>
                                    </p:anim>
                                  </p:childTnLst>
                                </p:cTn>
                              </p:par>
                              <p:par>
                                <p:cTn id="25" presetID="2" presetClass="entr" presetSubtype="4" decel="50000" fill="hold" grpId="0" nodeType="withEffect">
                                  <p:stCondLst>
                                    <p:cond delay="1250"/>
                                  </p:stCondLst>
                                  <p:childTnLst>
                                    <p:set>
                                      <p:cBhvr>
                                        <p:cTn id="26" dur="1" fill="hold">
                                          <p:stCondLst>
                                            <p:cond delay="0"/>
                                          </p:stCondLst>
                                        </p:cTn>
                                        <p:tgtEl>
                                          <p:spTgt spid="114"/>
                                        </p:tgtEl>
                                        <p:attrNameLst>
                                          <p:attrName>style.visibility</p:attrName>
                                        </p:attrNameLst>
                                      </p:cBhvr>
                                      <p:to>
                                        <p:strVal val="visible"/>
                                      </p:to>
                                    </p:set>
                                    <p:anim calcmode="lin" valueType="num">
                                      <p:cBhvr additive="base">
                                        <p:cTn id="27" dur="2000" fill="hold"/>
                                        <p:tgtEl>
                                          <p:spTgt spid="114"/>
                                        </p:tgtEl>
                                        <p:attrNameLst>
                                          <p:attrName>ppt_x</p:attrName>
                                        </p:attrNameLst>
                                      </p:cBhvr>
                                      <p:tavLst>
                                        <p:tav tm="0">
                                          <p:val>
                                            <p:strVal val="#ppt_x"/>
                                          </p:val>
                                        </p:tav>
                                        <p:tav tm="100000">
                                          <p:val>
                                            <p:strVal val="#ppt_x"/>
                                          </p:val>
                                        </p:tav>
                                      </p:tavLst>
                                    </p:anim>
                                    <p:anim calcmode="lin" valueType="num">
                                      <p:cBhvr additive="base">
                                        <p:cTn id="28" dur="2000" fill="hold"/>
                                        <p:tgtEl>
                                          <p:spTgt spid="114"/>
                                        </p:tgtEl>
                                        <p:attrNameLst>
                                          <p:attrName>ppt_y</p:attrName>
                                        </p:attrNameLst>
                                      </p:cBhvr>
                                      <p:tavLst>
                                        <p:tav tm="0">
                                          <p:val>
                                            <p:strVal val="1+#ppt_h/2"/>
                                          </p:val>
                                        </p:tav>
                                        <p:tav tm="100000">
                                          <p:val>
                                            <p:strVal val="#ppt_y"/>
                                          </p:val>
                                        </p:tav>
                                      </p:tavLst>
                                    </p:anim>
                                  </p:childTnLst>
                                </p:cTn>
                              </p:par>
                              <p:par>
                                <p:cTn id="29" presetID="2" presetClass="entr" presetSubtype="4" decel="50000" fill="hold" grpId="0" nodeType="withEffect">
                                  <p:stCondLst>
                                    <p:cond delay="1500"/>
                                  </p:stCondLst>
                                  <p:childTnLst>
                                    <p:set>
                                      <p:cBhvr>
                                        <p:cTn id="30" dur="1" fill="hold">
                                          <p:stCondLst>
                                            <p:cond delay="0"/>
                                          </p:stCondLst>
                                        </p:cTn>
                                        <p:tgtEl>
                                          <p:spTgt spid="96"/>
                                        </p:tgtEl>
                                        <p:attrNameLst>
                                          <p:attrName>style.visibility</p:attrName>
                                        </p:attrNameLst>
                                      </p:cBhvr>
                                      <p:to>
                                        <p:strVal val="visible"/>
                                      </p:to>
                                    </p:set>
                                    <p:anim calcmode="lin" valueType="num">
                                      <p:cBhvr additive="base">
                                        <p:cTn id="31" dur="2000" fill="hold"/>
                                        <p:tgtEl>
                                          <p:spTgt spid="96"/>
                                        </p:tgtEl>
                                        <p:attrNameLst>
                                          <p:attrName>ppt_x</p:attrName>
                                        </p:attrNameLst>
                                      </p:cBhvr>
                                      <p:tavLst>
                                        <p:tav tm="0">
                                          <p:val>
                                            <p:strVal val="#ppt_x"/>
                                          </p:val>
                                        </p:tav>
                                        <p:tav tm="100000">
                                          <p:val>
                                            <p:strVal val="#ppt_x"/>
                                          </p:val>
                                        </p:tav>
                                      </p:tavLst>
                                    </p:anim>
                                    <p:anim calcmode="lin" valueType="num">
                                      <p:cBhvr additive="base">
                                        <p:cTn id="32" dur="2000" fill="hold"/>
                                        <p:tgtEl>
                                          <p:spTgt spid="96"/>
                                        </p:tgtEl>
                                        <p:attrNameLst>
                                          <p:attrName>ppt_y</p:attrName>
                                        </p:attrNameLst>
                                      </p:cBhvr>
                                      <p:tavLst>
                                        <p:tav tm="0">
                                          <p:val>
                                            <p:strVal val="1+#ppt_h/2"/>
                                          </p:val>
                                        </p:tav>
                                        <p:tav tm="100000">
                                          <p:val>
                                            <p:strVal val="#ppt_y"/>
                                          </p:val>
                                        </p:tav>
                                      </p:tavLst>
                                    </p:anim>
                                  </p:childTnLst>
                                </p:cTn>
                              </p:par>
                              <p:par>
                                <p:cTn id="33" presetID="8" presetClass="emph" presetSubtype="0" fill="hold" grpId="0" nodeType="withEffect">
                                  <p:stCondLst>
                                    <p:cond delay="0"/>
                                  </p:stCondLst>
                                  <p:childTnLst>
                                    <p:animRot by="21600000">
                                      <p:cBhvr>
                                        <p:cTn id="34" dur="120000" fill="hold"/>
                                        <p:tgtEl>
                                          <p:spTgt spid="188"/>
                                        </p:tgtEl>
                                        <p:attrNameLst>
                                          <p:attrName>r</p:attrName>
                                        </p:attrNameLst>
                                      </p:cBhvr>
                                    </p:animRot>
                                  </p:childTnLst>
                                </p:cTn>
                              </p:par>
                              <p:par>
                                <p:cTn id="35" presetID="8" presetClass="emph" presetSubtype="0" fill="hold" grpId="0" nodeType="withEffect">
                                  <p:stCondLst>
                                    <p:cond delay="0"/>
                                  </p:stCondLst>
                                  <p:childTnLst>
                                    <p:animRot by="21600000">
                                      <p:cBhvr>
                                        <p:cTn id="36" dur="120000" fill="hold"/>
                                        <p:tgtEl>
                                          <p:spTgt spid="64"/>
                                        </p:tgtEl>
                                        <p:attrNameLst>
                                          <p:attrName>r</p:attrName>
                                        </p:attrNameLst>
                                      </p:cBhvr>
                                    </p:animRot>
                                  </p:childTnLst>
                                </p:cTn>
                              </p:par>
                              <p:par>
                                <p:cTn id="37" presetID="10" presetClass="entr" presetSubtype="0" fill="hold" grpId="0" nodeType="withEffect">
                                  <p:stCondLst>
                                    <p:cond delay="50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1500"/>
                                        <p:tgtEl>
                                          <p:spTgt spid="57"/>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1500"/>
                                        <p:tgtEl>
                                          <p:spTgt spid="10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1500"/>
                                        <p:tgtEl>
                                          <p:spTgt spid="102"/>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103"/>
                                        </p:tgtEl>
                                        <p:attrNameLst>
                                          <p:attrName>style.visibility</p:attrName>
                                        </p:attrNameLst>
                                      </p:cBhvr>
                                      <p:to>
                                        <p:strVal val="visible"/>
                                      </p:to>
                                    </p:set>
                                    <p:animEffect transition="in" filter="fade">
                                      <p:cBhvr>
                                        <p:cTn id="48" dur="1500"/>
                                        <p:tgtEl>
                                          <p:spTgt spid="103"/>
                                        </p:tgtEl>
                                      </p:cBhvr>
                                    </p:animEffect>
                                  </p:childTnLst>
                                </p:cTn>
                              </p:par>
                              <p:par>
                                <p:cTn id="49" presetID="0" presetClass="path" presetSubtype="0" decel="50000" fill="hold" grpId="1" nodeType="withEffect">
                                  <p:stCondLst>
                                    <p:cond delay="500"/>
                                  </p:stCondLst>
                                  <p:childTnLst>
                                    <p:animMotion origin="layout" path="M 0.33958 -0.00208 L 1.25E-6 -1.48148E-6 " pathEditMode="relative" rAng="0" ptsTypes="AA">
                                      <p:cBhvr>
                                        <p:cTn id="50" dur="2500" fill="hold"/>
                                        <p:tgtEl>
                                          <p:spTgt spid="57"/>
                                        </p:tgtEl>
                                        <p:attrNameLst>
                                          <p:attrName>ppt_x</p:attrName>
                                          <p:attrName>ppt_y</p:attrName>
                                        </p:attrNameLst>
                                      </p:cBhvr>
                                      <p:rCtr x="-16914" y="0"/>
                                    </p:animMotion>
                                  </p:childTnLst>
                                </p:cTn>
                              </p:par>
                              <p:par>
                                <p:cTn id="51" presetID="0" presetClass="path" presetSubtype="0" decel="50000" fill="hold" grpId="1" nodeType="withEffect">
                                  <p:stCondLst>
                                    <p:cond delay="500"/>
                                  </p:stCondLst>
                                  <p:childTnLst>
                                    <p:animMotion origin="layout" path="M 0.11211 -4.81481E-6 L -1.25E-6 -4.81481E-6 " pathEditMode="relative" rAng="0" ptsTypes="AA">
                                      <p:cBhvr>
                                        <p:cTn id="52" dur="2500" fill="hold"/>
                                        <p:tgtEl>
                                          <p:spTgt spid="101"/>
                                        </p:tgtEl>
                                        <p:attrNameLst>
                                          <p:attrName>ppt_x</p:attrName>
                                          <p:attrName>ppt_y</p:attrName>
                                        </p:attrNameLst>
                                      </p:cBhvr>
                                      <p:rCtr x="-5586" y="0"/>
                                    </p:animMotion>
                                  </p:childTnLst>
                                </p:cTn>
                              </p:par>
                              <p:par>
                                <p:cTn id="53" presetID="0" presetClass="path" presetSubtype="0" decel="50000" fill="hold" grpId="1" nodeType="withEffect">
                                  <p:stCondLst>
                                    <p:cond delay="500"/>
                                  </p:stCondLst>
                                  <p:childTnLst>
                                    <p:animMotion origin="layout" path="M -0.11315 -4.81481E-6 L -1.25E-6 -4.81481E-6 " pathEditMode="relative" rAng="0" ptsTypes="AA">
                                      <p:cBhvr>
                                        <p:cTn id="54" dur="2500" fill="hold"/>
                                        <p:tgtEl>
                                          <p:spTgt spid="102"/>
                                        </p:tgtEl>
                                        <p:attrNameLst>
                                          <p:attrName>ppt_x</p:attrName>
                                          <p:attrName>ppt_y</p:attrName>
                                        </p:attrNameLst>
                                      </p:cBhvr>
                                      <p:rCtr x="5664" y="0"/>
                                    </p:animMotion>
                                  </p:childTnLst>
                                </p:cTn>
                              </p:par>
                              <p:par>
                                <p:cTn id="55" presetID="0" presetClass="path" presetSubtype="0" decel="50000" fill="hold" grpId="1" nodeType="withEffect">
                                  <p:stCondLst>
                                    <p:cond delay="500"/>
                                  </p:stCondLst>
                                  <p:childTnLst>
                                    <p:animMotion origin="layout" path="M -0.33958 -4.81481E-6 L -3.95833E-6 -4.81481E-6 " pathEditMode="relative" rAng="0" ptsTypes="AA">
                                      <p:cBhvr>
                                        <p:cTn id="56" dur="2500" fill="hold"/>
                                        <p:tgtEl>
                                          <p:spTgt spid="103"/>
                                        </p:tgtEl>
                                        <p:attrNameLst>
                                          <p:attrName>ppt_x</p:attrName>
                                          <p:attrName>ppt_y</p:attrName>
                                        </p:attrNameLst>
                                      </p:cBhvr>
                                      <p:rCtr x="16992" y="0"/>
                                    </p:animMotion>
                                  </p:childTnLst>
                                </p:cTn>
                              </p:par>
                              <p:par>
                                <p:cTn id="57" presetID="10" presetClass="entr" presetSubtype="0" fill="hold" grpId="0" nodeType="withEffect">
                                  <p:stCondLst>
                                    <p:cond delay="25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1000"/>
                                        <p:tgtEl>
                                          <p:spTgt spid="55"/>
                                        </p:tgtEl>
                                      </p:cBhvr>
                                    </p:animEffect>
                                  </p:childTnLst>
                                </p:cTn>
                              </p:par>
                              <p:par>
                                <p:cTn id="60" presetID="10" presetClass="entr" presetSubtype="0" fill="hold" grpId="0" nodeType="withEffect">
                                  <p:stCondLst>
                                    <p:cond delay="2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1000"/>
                                        <p:tgtEl>
                                          <p:spTgt spid="32"/>
                                        </p:tgtEl>
                                      </p:cBhvr>
                                    </p:animEffect>
                                  </p:childTnLst>
                                </p:cTn>
                              </p:par>
                              <p:par>
                                <p:cTn id="63" presetID="10" presetClass="entr" presetSubtype="0" fill="hold" grpId="0" nodeType="withEffect">
                                  <p:stCondLst>
                                    <p:cond delay="250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1000"/>
                                        <p:tgtEl>
                                          <p:spTgt spid="37"/>
                                        </p:tgtEl>
                                      </p:cBhvr>
                                    </p:animEffect>
                                  </p:childTnLst>
                                </p:cTn>
                              </p:par>
                              <p:par>
                                <p:cTn id="66" presetID="10" presetClass="entr" presetSubtype="0" fill="hold" grpId="0" nodeType="withEffect">
                                  <p:stCondLst>
                                    <p:cond delay="250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14" grpId="0" animBg="1"/>
      <p:bldP spid="115" grpId="0" animBg="1"/>
      <p:bldP spid="116" grpId="0" animBg="1"/>
      <p:bldP spid="117" grpId="0" animBg="1"/>
      <p:bldP spid="118" grpId="0" animBg="1"/>
      <p:bldP spid="119" grpId="0" animBg="1"/>
      <p:bldP spid="188" grpId="0" animBg="1"/>
      <p:bldP spid="64" grpId="0" animBg="1"/>
      <p:bldP spid="103" grpId="0" animBg="1"/>
      <p:bldP spid="103" grpId="1" animBg="1"/>
      <p:bldP spid="102" grpId="0" animBg="1"/>
      <p:bldP spid="102" grpId="1" animBg="1"/>
      <p:bldP spid="101" grpId="0" animBg="1"/>
      <p:bldP spid="101" grpId="1" animBg="1"/>
      <p:bldP spid="32" grpId="0"/>
      <p:bldP spid="37" grpId="0"/>
      <p:bldP spid="42" grpId="0"/>
      <p:bldP spid="57" grpId="0" animBg="1"/>
      <p:bldP spid="57" grpId="1" animBg="1"/>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2C4E"/>
        </a:solidFill>
        <a:effectLst/>
      </p:bgPr>
    </p:bg>
    <p:spTree>
      <p:nvGrpSpPr>
        <p:cNvPr id="1" name=""/>
        <p:cNvGrpSpPr/>
        <p:nvPr/>
      </p:nvGrpSpPr>
      <p:grpSpPr>
        <a:xfrm>
          <a:off x="0" y="0"/>
          <a:ext cx="0" cy="0"/>
          <a:chOff x="0" y="0"/>
          <a:chExt cx="0" cy="0"/>
        </a:xfrm>
      </p:grpSpPr>
      <p:sp>
        <p:nvSpPr>
          <p:cNvPr id="115" name="Freeform: Shape 26">
            <a:extLst>
              <a:ext uri="{FF2B5EF4-FFF2-40B4-BE49-F238E27FC236}">
                <a16:creationId xmlns:a16="http://schemas.microsoft.com/office/drawing/2014/main" id="{390B20AE-0118-1147-A711-788E275A9E82}"/>
              </a:ext>
            </a:extLst>
          </p:cNvPr>
          <p:cNvSpPr/>
          <p:nvPr/>
        </p:nvSpPr>
        <p:spPr>
          <a:xfrm flipH="1">
            <a:off x="443975" y="-364029"/>
            <a:ext cx="7073734" cy="7313750"/>
          </a:xfrm>
          <a:custGeom>
            <a:avLst/>
            <a:gdLst>
              <a:gd name="connsiteX0" fmla="*/ 3429001 w 6696978"/>
              <a:gd name="connsiteY0" fmla="*/ 0 h 6858002"/>
              <a:gd name="connsiteX1" fmla="*/ 3429082 w 6696978"/>
              <a:gd name="connsiteY1" fmla="*/ 2 h 6858002"/>
              <a:gd name="connsiteX2" fmla="*/ 6696978 w 6696978"/>
              <a:gd name="connsiteY2" fmla="*/ 2 h 6858002"/>
              <a:gd name="connsiteX3" fmla="*/ 6696978 w 6696978"/>
              <a:gd name="connsiteY3" fmla="*/ 6858002 h 6858002"/>
              <a:gd name="connsiteX4" fmla="*/ 3429001 w 6696978"/>
              <a:gd name="connsiteY4" fmla="*/ 6858002 h 6858002"/>
              <a:gd name="connsiteX5" fmla="*/ 3307358 w 6696978"/>
              <a:gd name="connsiteY5" fmla="*/ 6858002 h 6858002"/>
              <a:gd name="connsiteX6" fmla="*/ 3307358 w 6696978"/>
              <a:gd name="connsiteY6" fmla="*/ 6854926 h 6858002"/>
              <a:gd name="connsiteX7" fmla="*/ 3252545 w 6696978"/>
              <a:gd name="connsiteY7" fmla="*/ 6853540 h 6858002"/>
              <a:gd name="connsiteX8" fmla="*/ 0 w 6696978"/>
              <a:gd name="connsiteY8" fmla="*/ 3429001 h 6858002"/>
              <a:gd name="connsiteX9" fmla="*/ 3252545 w 6696978"/>
              <a:gd name="connsiteY9" fmla="*/ 4462 h 6858002"/>
              <a:gd name="connsiteX10" fmla="*/ 3307358 w 6696978"/>
              <a:gd name="connsiteY10" fmla="*/ 3076 h 6858002"/>
              <a:gd name="connsiteX11" fmla="*/ 3307358 w 6696978"/>
              <a:gd name="connsiteY11" fmla="*/ 2 h 6858002"/>
              <a:gd name="connsiteX12" fmla="*/ 3428921 w 6696978"/>
              <a:gd name="connsiteY12" fmla="*/ 2 h 6858002"/>
              <a:gd name="connsiteX13" fmla="*/ 3429001 w 6696978"/>
              <a:gd name="connsiteY13"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6978" h="6858002">
                <a:moveTo>
                  <a:pt x="3429001" y="0"/>
                </a:moveTo>
                <a:lnTo>
                  <a:pt x="3429082" y="2"/>
                </a:lnTo>
                <a:lnTo>
                  <a:pt x="6696978" y="2"/>
                </a:lnTo>
                <a:lnTo>
                  <a:pt x="6696978" y="6858002"/>
                </a:lnTo>
                <a:lnTo>
                  <a:pt x="3429001" y="6858002"/>
                </a:lnTo>
                <a:lnTo>
                  <a:pt x="3307358" y="6858002"/>
                </a:lnTo>
                <a:lnTo>
                  <a:pt x="3307358" y="6854926"/>
                </a:lnTo>
                <a:lnTo>
                  <a:pt x="3252545" y="6853540"/>
                </a:lnTo>
                <a:cubicBezTo>
                  <a:pt x="1440764" y="6761701"/>
                  <a:pt x="0" y="5263605"/>
                  <a:pt x="0" y="3429001"/>
                </a:cubicBezTo>
                <a:cubicBezTo>
                  <a:pt x="0" y="1594397"/>
                  <a:pt x="1440764" y="96301"/>
                  <a:pt x="3252545" y="4462"/>
                </a:cubicBezTo>
                <a:lnTo>
                  <a:pt x="3307358" y="3076"/>
                </a:lnTo>
                <a:lnTo>
                  <a:pt x="3307358" y="2"/>
                </a:lnTo>
                <a:lnTo>
                  <a:pt x="3428921" y="2"/>
                </a:lnTo>
                <a:lnTo>
                  <a:pt x="3429001"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Freeform: Shape 26">
            <a:extLst>
              <a:ext uri="{FF2B5EF4-FFF2-40B4-BE49-F238E27FC236}">
                <a16:creationId xmlns:a16="http://schemas.microsoft.com/office/drawing/2014/main" id="{5B5E817A-EA51-8345-8177-DD73D8C6A643}"/>
              </a:ext>
            </a:extLst>
          </p:cNvPr>
          <p:cNvSpPr/>
          <p:nvPr/>
        </p:nvSpPr>
        <p:spPr>
          <a:xfrm flipH="1">
            <a:off x="195161" y="-54699"/>
            <a:ext cx="7073734" cy="7313749"/>
          </a:xfrm>
          <a:custGeom>
            <a:avLst/>
            <a:gdLst>
              <a:gd name="connsiteX0" fmla="*/ 3429001 w 6696978"/>
              <a:gd name="connsiteY0" fmla="*/ 0 h 6858002"/>
              <a:gd name="connsiteX1" fmla="*/ 3429082 w 6696978"/>
              <a:gd name="connsiteY1" fmla="*/ 2 h 6858002"/>
              <a:gd name="connsiteX2" fmla="*/ 6696978 w 6696978"/>
              <a:gd name="connsiteY2" fmla="*/ 2 h 6858002"/>
              <a:gd name="connsiteX3" fmla="*/ 6696978 w 6696978"/>
              <a:gd name="connsiteY3" fmla="*/ 6858002 h 6858002"/>
              <a:gd name="connsiteX4" fmla="*/ 3429001 w 6696978"/>
              <a:gd name="connsiteY4" fmla="*/ 6858002 h 6858002"/>
              <a:gd name="connsiteX5" fmla="*/ 3307358 w 6696978"/>
              <a:gd name="connsiteY5" fmla="*/ 6858002 h 6858002"/>
              <a:gd name="connsiteX6" fmla="*/ 3307358 w 6696978"/>
              <a:gd name="connsiteY6" fmla="*/ 6854926 h 6858002"/>
              <a:gd name="connsiteX7" fmla="*/ 3252545 w 6696978"/>
              <a:gd name="connsiteY7" fmla="*/ 6853540 h 6858002"/>
              <a:gd name="connsiteX8" fmla="*/ 0 w 6696978"/>
              <a:gd name="connsiteY8" fmla="*/ 3429001 h 6858002"/>
              <a:gd name="connsiteX9" fmla="*/ 3252545 w 6696978"/>
              <a:gd name="connsiteY9" fmla="*/ 4462 h 6858002"/>
              <a:gd name="connsiteX10" fmla="*/ 3307358 w 6696978"/>
              <a:gd name="connsiteY10" fmla="*/ 3076 h 6858002"/>
              <a:gd name="connsiteX11" fmla="*/ 3307358 w 6696978"/>
              <a:gd name="connsiteY11" fmla="*/ 2 h 6858002"/>
              <a:gd name="connsiteX12" fmla="*/ 3428921 w 6696978"/>
              <a:gd name="connsiteY12" fmla="*/ 2 h 6858002"/>
              <a:gd name="connsiteX13" fmla="*/ 3429001 w 6696978"/>
              <a:gd name="connsiteY13"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6978" h="6858002">
                <a:moveTo>
                  <a:pt x="3429001" y="0"/>
                </a:moveTo>
                <a:lnTo>
                  <a:pt x="3429082" y="2"/>
                </a:lnTo>
                <a:lnTo>
                  <a:pt x="6696978" y="2"/>
                </a:lnTo>
                <a:lnTo>
                  <a:pt x="6696978" y="6858002"/>
                </a:lnTo>
                <a:lnTo>
                  <a:pt x="3429001" y="6858002"/>
                </a:lnTo>
                <a:lnTo>
                  <a:pt x="3307358" y="6858002"/>
                </a:lnTo>
                <a:lnTo>
                  <a:pt x="3307358" y="6854926"/>
                </a:lnTo>
                <a:lnTo>
                  <a:pt x="3252545" y="6853540"/>
                </a:lnTo>
                <a:cubicBezTo>
                  <a:pt x="1440764" y="6761701"/>
                  <a:pt x="0" y="5263605"/>
                  <a:pt x="0" y="3429001"/>
                </a:cubicBezTo>
                <a:cubicBezTo>
                  <a:pt x="0" y="1594397"/>
                  <a:pt x="1440764" y="96301"/>
                  <a:pt x="3252545" y="4462"/>
                </a:cubicBezTo>
                <a:lnTo>
                  <a:pt x="3307358" y="3076"/>
                </a:lnTo>
                <a:lnTo>
                  <a:pt x="3307358" y="2"/>
                </a:lnTo>
                <a:lnTo>
                  <a:pt x="3428921" y="2"/>
                </a:lnTo>
                <a:lnTo>
                  <a:pt x="342900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TextBox 115">
            <a:extLst>
              <a:ext uri="{FF2B5EF4-FFF2-40B4-BE49-F238E27FC236}">
                <a16:creationId xmlns:a16="http://schemas.microsoft.com/office/drawing/2014/main" id="{497AE9F2-3686-1542-8288-511A25CE6A04}"/>
              </a:ext>
            </a:extLst>
          </p:cNvPr>
          <p:cNvSpPr txBox="1"/>
          <p:nvPr/>
        </p:nvSpPr>
        <p:spPr>
          <a:xfrm flipH="1">
            <a:off x="8203147" y="2936551"/>
            <a:ext cx="3812200" cy="643446"/>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id-ID" sz="3200" b="1" i="0" u="none" strike="noStrike" kern="1200" cap="none" spc="50" normalizeH="0" baseline="0" noProof="0" dirty="0">
                <a:ln>
                  <a:noFill/>
                </a:ln>
                <a:solidFill>
                  <a:schemeClr val="bg1"/>
                </a:solidFill>
                <a:effectLst/>
                <a:uLnTx/>
                <a:uFillTx/>
                <a:latin typeface="Century Gothic" panose="020B0502020202020204" pitchFamily="34" charset="0"/>
                <a:ea typeface="+mn-ea"/>
                <a:cs typeface="+mn-cs"/>
              </a:rPr>
              <a:t>SOLUTION DESIGN</a:t>
            </a:r>
            <a:endParaRPr kumimoji="0" lang="en-US" sz="3200" b="1" i="0" u="none" strike="noStrike" kern="1200" cap="none" spc="50" normalizeH="0" baseline="0" noProof="0" dirty="0">
              <a:ln>
                <a:noFill/>
              </a:ln>
              <a:solidFill>
                <a:schemeClr val="bg1"/>
              </a:solidFill>
              <a:effectLst/>
              <a:uLnTx/>
              <a:uFillTx/>
              <a:latin typeface="Century Gothic" panose="020B0502020202020204" pitchFamily="34" charset="0"/>
              <a:ea typeface="+mn-ea"/>
              <a:cs typeface="+mn-cs"/>
            </a:endParaRPr>
          </a:p>
        </p:txBody>
      </p:sp>
      <p:grpSp>
        <p:nvGrpSpPr>
          <p:cNvPr id="121" name="Group 120">
            <a:extLst>
              <a:ext uri="{FF2B5EF4-FFF2-40B4-BE49-F238E27FC236}">
                <a16:creationId xmlns:a16="http://schemas.microsoft.com/office/drawing/2014/main" id="{8899BE73-79D2-BF42-821E-858974786DCB}"/>
              </a:ext>
            </a:extLst>
          </p:cNvPr>
          <p:cNvGrpSpPr/>
          <p:nvPr/>
        </p:nvGrpSpPr>
        <p:grpSpPr>
          <a:xfrm rot="10800000" flipH="1">
            <a:off x="9856067" y="980675"/>
            <a:ext cx="176215" cy="1107852"/>
            <a:chOff x="9483237" y="1321506"/>
            <a:chExt cx="273513" cy="1719570"/>
          </a:xfrm>
        </p:grpSpPr>
        <p:sp>
          <p:nvSpPr>
            <p:cNvPr id="123" name="Oval 122">
              <a:extLst>
                <a:ext uri="{FF2B5EF4-FFF2-40B4-BE49-F238E27FC236}">
                  <a16:creationId xmlns:a16="http://schemas.microsoft.com/office/drawing/2014/main" id="{B1CDDBAF-A7F1-1343-872A-2DDC8A6184D6}"/>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D0C59798-0F91-1043-9462-B84333C0F0B4}"/>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6" name="Group 125">
            <a:extLst>
              <a:ext uri="{FF2B5EF4-FFF2-40B4-BE49-F238E27FC236}">
                <a16:creationId xmlns:a16="http://schemas.microsoft.com/office/drawing/2014/main" id="{96A1BA1F-3700-5840-AB81-5D7ED3D0A8D7}"/>
              </a:ext>
            </a:extLst>
          </p:cNvPr>
          <p:cNvGrpSpPr/>
          <p:nvPr/>
        </p:nvGrpSpPr>
        <p:grpSpPr>
          <a:xfrm rot="10800000" flipH="1">
            <a:off x="8705360" y="4618566"/>
            <a:ext cx="139766" cy="878702"/>
            <a:chOff x="9483237" y="1321506"/>
            <a:chExt cx="273513" cy="1719570"/>
          </a:xfrm>
        </p:grpSpPr>
        <p:sp>
          <p:nvSpPr>
            <p:cNvPr id="133" name="Oval 132">
              <a:extLst>
                <a:ext uri="{FF2B5EF4-FFF2-40B4-BE49-F238E27FC236}">
                  <a16:creationId xmlns:a16="http://schemas.microsoft.com/office/drawing/2014/main" id="{33CA5880-1978-5E4B-AAA4-D061B069EB25}"/>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A16C7A8E-0E5B-B74E-8454-D79FCEFDA5FA}"/>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a:extLst>
              <a:ext uri="{FF2B5EF4-FFF2-40B4-BE49-F238E27FC236}">
                <a16:creationId xmlns:a16="http://schemas.microsoft.com/office/drawing/2014/main" id="{3C75BF59-D23A-B043-AF68-7D0B3BC3DAE4}"/>
              </a:ext>
            </a:extLst>
          </p:cNvPr>
          <p:cNvGrpSpPr/>
          <p:nvPr/>
        </p:nvGrpSpPr>
        <p:grpSpPr>
          <a:xfrm rot="10800000" flipH="1">
            <a:off x="11601631" y="5395731"/>
            <a:ext cx="176215" cy="1107852"/>
            <a:chOff x="9483237" y="1321506"/>
            <a:chExt cx="273513" cy="1719570"/>
          </a:xfrm>
        </p:grpSpPr>
        <p:sp>
          <p:nvSpPr>
            <p:cNvPr id="136" name="Oval 135">
              <a:extLst>
                <a:ext uri="{FF2B5EF4-FFF2-40B4-BE49-F238E27FC236}">
                  <a16:creationId xmlns:a16="http://schemas.microsoft.com/office/drawing/2014/main" id="{C4913496-D28C-BA4C-8E98-0B0AC6B7E094}"/>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A7988BF-E21C-6B44-B012-BC6499C581CF}"/>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5" name="Group 144">
            <a:extLst>
              <a:ext uri="{FF2B5EF4-FFF2-40B4-BE49-F238E27FC236}">
                <a16:creationId xmlns:a16="http://schemas.microsoft.com/office/drawing/2014/main" id="{B23DFE43-6FF5-944B-9975-B38A04FD9652}"/>
              </a:ext>
            </a:extLst>
          </p:cNvPr>
          <p:cNvGrpSpPr/>
          <p:nvPr/>
        </p:nvGrpSpPr>
        <p:grpSpPr>
          <a:xfrm rot="10800000" flipH="1">
            <a:off x="7847066" y="1444144"/>
            <a:ext cx="176215" cy="1107852"/>
            <a:chOff x="9483237" y="1321506"/>
            <a:chExt cx="273513" cy="1719570"/>
          </a:xfrm>
        </p:grpSpPr>
        <p:sp>
          <p:nvSpPr>
            <p:cNvPr id="146" name="Oval 145">
              <a:extLst>
                <a:ext uri="{FF2B5EF4-FFF2-40B4-BE49-F238E27FC236}">
                  <a16:creationId xmlns:a16="http://schemas.microsoft.com/office/drawing/2014/main" id="{975C8815-6BC5-244C-B6A1-9BCF74F4E121}"/>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1815701C-E3AC-0946-9605-6E98021EA387}"/>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8" name="Group 157">
            <a:extLst>
              <a:ext uri="{FF2B5EF4-FFF2-40B4-BE49-F238E27FC236}">
                <a16:creationId xmlns:a16="http://schemas.microsoft.com/office/drawing/2014/main" id="{7B7249F9-B015-A94F-ACAA-6F6D1F1F7A90}"/>
              </a:ext>
            </a:extLst>
          </p:cNvPr>
          <p:cNvGrpSpPr/>
          <p:nvPr/>
        </p:nvGrpSpPr>
        <p:grpSpPr>
          <a:xfrm rot="10800000" flipH="1">
            <a:off x="11689776" y="291991"/>
            <a:ext cx="139766" cy="878702"/>
            <a:chOff x="9483237" y="1321506"/>
            <a:chExt cx="273513" cy="1719570"/>
          </a:xfrm>
        </p:grpSpPr>
        <p:sp>
          <p:nvSpPr>
            <p:cNvPr id="159" name="Oval 158">
              <a:extLst>
                <a:ext uri="{FF2B5EF4-FFF2-40B4-BE49-F238E27FC236}">
                  <a16:creationId xmlns:a16="http://schemas.microsoft.com/office/drawing/2014/main" id="{462D1796-0CEF-BC4B-90DD-F5EC868CB603}"/>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4F5EA3-BF4B-8C43-A804-0D64E56B88E1}"/>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6D5A4143-EF46-524D-90DF-AC502A803B87}"/>
              </a:ext>
            </a:extLst>
          </p:cNvPr>
          <p:cNvGrpSpPr/>
          <p:nvPr/>
        </p:nvGrpSpPr>
        <p:grpSpPr>
          <a:xfrm rot="10800000" flipH="1">
            <a:off x="8023282" y="5099728"/>
            <a:ext cx="139766" cy="878702"/>
            <a:chOff x="9483237" y="1321506"/>
            <a:chExt cx="273513" cy="1719570"/>
          </a:xfrm>
        </p:grpSpPr>
        <p:sp>
          <p:nvSpPr>
            <p:cNvPr id="156" name="Oval 155">
              <a:extLst>
                <a:ext uri="{FF2B5EF4-FFF2-40B4-BE49-F238E27FC236}">
                  <a16:creationId xmlns:a16="http://schemas.microsoft.com/office/drawing/2014/main" id="{8C252A21-43D0-D44C-B443-8C2E39A961AB}"/>
                </a:ext>
              </a:extLst>
            </p:cNvPr>
            <p:cNvSpPr/>
            <p:nvPr/>
          </p:nvSpPr>
          <p:spPr>
            <a:xfrm>
              <a:off x="9483237" y="2767564"/>
              <a:ext cx="273513" cy="273512"/>
            </a:xfrm>
            <a:prstGeom prst="ellipse">
              <a:avLst/>
            </a:prstGeom>
            <a:solidFill>
              <a:schemeClr val="bg1">
                <a:lumMod val="85000"/>
              </a:schemeClr>
            </a:solidFill>
            <a:ln>
              <a:noFill/>
            </a:ln>
            <a:effectLst>
              <a:outerShdw blurRad="266700" sx="103000" sy="103000" algn="ctr" rotWithShape="0">
                <a:schemeClr val="bg1">
                  <a:lumMod val="7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805EB97-2DB7-7641-8BD3-6D3B7E6E0D66}"/>
                </a:ext>
              </a:extLst>
            </p:cNvPr>
            <p:cNvSpPr/>
            <p:nvPr/>
          </p:nvSpPr>
          <p:spPr>
            <a:xfrm>
              <a:off x="9597191" y="1321506"/>
              <a:ext cx="45719" cy="1513093"/>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F2252822-B6CA-F04D-8626-56F9B9F07849}"/>
              </a:ext>
            </a:extLst>
          </p:cNvPr>
          <p:cNvGrpSpPr/>
          <p:nvPr/>
        </p:nvGrpSpPr>
        <p:grpSpPr>
          <a:xfrm>
            <a:off x="1562153" y="1352380"/>
            <a:ext cx="3982471" cy="3973731"/>
            <a:chOff x="1861878" y="1743647"/>
            <a:chExt cx="3380174" cy="3372757"/>
          </a:xfrm>
        </p:grpSpPr>
        <p:sp>
          <p:nvSpPr>
            <p:cNvPr id="162" name="Freeform 5">
              <a:extLst>
                <a:ext uri="{FF2B5EF4-FFF2-40B4-BE49-F238E27FC236}">
                  <a16:creationId xmlns:a16="http://schemas.microsoft.com/office/drawing/2014/main" id="{453ADBFF-80DA-1443-AA10-61B1E04B0BFE}"/>
                </a:ext>
              </a:extLst>
            </p:cNvPr>
            <p:cNvSpPr>
              <a:spLocks/>
            </p:cNvSpPr>
            <p:nvPr/>
          </p:nvSpPr>
          <p:spPr bwMode="auto">
            <a:xfrm>
              <a:off x="4262214" y="2282823"/>
              <a:ext cx="979838" cy="1274318"/>
            </a:xfrm>
            <a:custGeom>
              <a:avLst/>
              <a:gdLst>
                <a:gd name="T0" fmla="*/ 599 w 693"/>
                <a:gd name="T1" fmla="*/ 347 h 901"/>
                <a:gd name="T2" fmla="*/ 375 w 693"/>
                <a:gd name="T3" fmla="*/ 0 h 901"/>
                <a:gd name="T4" fmla="*/ 264 w 693"/>
                <a:gd name="T5" fmla="*/ 112 h 901"/>
                <a:gd name="T6" fmla="*/ 272 w 693"/>
                <a:gd name="T7" fmla="*/ 139 h 901"/>
                <a:gd name="T8" fmla="*/ 267 w 693"/>
                <a:gd name="T9" fmla="*/ 251 h 901"/>
                <a:gd name="T10" fmla="*/ 218 w 693"/>
                <a:gd name="T11" fmla="*/ 268 h 901"/>
                <a:gd name="T12" fmla="*/ 122 w 693"/>
                <a:gd name="T13" fmla="*/ 255 h 901"/>
                <a:gd name="T14" fmla="*/ 1 w 693"/>
                <a:gd name="T15" fmla="*/ 376 h 901"/>
                <a:gd name="T16" fmla="*/ 0 w 693"/>
                <a:gd name="T17" fmla="*/ 378 h 901"/>
                <a:gd name="T18" fmla="*/ 162 w 693"/>
                <a:gd name="T19" fmla="*/ 807 h 901"/>
                <a:gd name="T20" fmla="*/ 388 w 693"/>
                <a:gd name="T21" fmla="*/ 807 h 901"/>
                <a:gd name="T22" fmla="*/ 447 w 693"/>
                <a:gd name="T23" fmla="*/ 901 h 901"/>
                <a:gd name="T24" fmla="*/ 507 w 693"/>
                <a:gd name="T25" fmla="*/ 807 h 901"/>
                <a:gd name="T26" fmla="*/ 693 w 693"/>
                <a:gd name="T27" fmla="*/ 807 h 901"/>
                <a:gd name="T28" fmla="*/ 599 w 693"/>
                <a:gd name="T29" fmla="*/ 34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3" h="901">
                  <a:moveTo>
                    <a:pt x="599" y="347"/>
                  </a:moveTo>
                  <a:cubicBezTo>
                    <a:pt x="545" y="218"/>
                    <a:pt x="470" y="102"/>
                    <a:pt x="375" y="0"/>
                  </a:cubicBezTo>
                  <a:cubicBezTo>
                    <a:pt x="264" y="112"/>
                    <a:pt x="264" y="112"/>
                    <a:pt x="264" y="112"/>
                  </a:cubicBezTo>
                  <a:cubicBezTo>
                    <a:pt x="267" y="120"/>
                    <a:pt x="269" y="129"/>
                    <a:pt x="272" y="139"/>
                  </a:cubicBezTo>
                  <a:cubicBezTo>
                    <a:pt x="285" y="190"/>
                    <a:pt x="292" y="225"/>
                    <a:pt x="267" y="251"/>
                  </a:cubicBezTo>
                  <a:cubicBezTo>
                    <a:pt x="249" y="268"/>
                    <a:pt x="227" y="268"/>
                    <a:pt x="218" y="268"/>
                  </a:cubicBezTo>
                  <a:cubicBezTo>
                    <a:pt x="194" y="268"/>
                    <a:pt x="151" y="261"/>
                    <a:pt x="122" y="255"/>
                  </a:cubicBezTo>
                  <a:cubicBezTo>
                    <a:pt x="1" y="376"/>
                    <a:pt x="1" y="376"/>
                    <a:pt x="1" y="376"/>
                  </a:cubicBezTo>
                  <a:cubicBezTo>
                    <a:pt x="1" y="377"/>
                    <a:pt x="0" y="377"/>
                    <a:pt x="0" y="378"/>
                  </a:cubicBezTo>
                  <a:cubicBezTo>
                    <a:pt x="100" y="493"/>
                    <a:pt x="161" y="643"/>
                    <a:pt x="162" y="807"/>
                  </a:cubicBezTo>
                  <a:cubicBezTo>
                    <a:pt x="388" y="807"/>
                    <a:pt x="388" y="807"/>
                    <a:pt x="388" y="807"/>
                  </a:cubicBezTo>
                  <a:cubicBezTo>
                    <a:pt x="447" y="901"/>
                    <a:pt x="447" y="901"/>
                    <a:pt x="447" y="901"/>
                  </a:cubicBezTo>
                  <a:cubicBezTo>
                    <a:pt x="507" y="807"/>
                    <a:pt x="507" y="807"/>
                    <a:pt x="507" y="807"/>
                  </a:cubicBezTo>
                  <a:cubicBezTo>
                    <a:pt x="693" y="807"/>
                    <a:pt x="693" y="807"/>
                    <a:pt x="693" y="807"/>
                  </a:cubicBezTo>
                  <a:cubicBezTo>
                    <a:pt x="692" y="648"/>
                    <a:pt x="661" y="493"/>
                    <a:pt x="599" y="347"/>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79" name="Freeform 6">
              <a:extLst>
                <a:ext uri="{FF2B5EF4-FFF2-40B4-BE49-F238E27FC236}">
                  <a16:creationId xmlns:a16="http://schemas.microsoft.com/office/drawing/2014/main" id="{DE1C4684-582C-1043-BFB7-6F4FD339F043}"/>
                </a:ext>
              </a:extLst>
            </p:cNvPr>
            <p:cNvSpPr>
              <a:spLocks/>
            </p:cNvSpPr>
            <p:nvPr/>
          </p:nvSpPr>
          <p:spPr bwMode="auto">
            <a:xfrm>
              <a:off x="4225138" y="3497819"/>
              <a:ext cx="1015852" cy="1115425"/>
            </a:xfrm>
            <a:custGeom>
              <a:avLst/>
              <a:gdLst>
                <a:gd name="T0" fmla="*/ 562 w 718"/>
                <a:gd name="T1" fmla="*/ 0 h 789"/>
                <a:gd name="T2" fmla="*/ 517 w 718"/>
                <a:gd name="T3" fmla="*/ 70 h 789"/>
                <a:gd name="T4" fmla="*/ 473 w 718"/>
                <a:gd name="T5" fmla="*/ 94 h 789"/>
                <a:gd name="T6" fmla="*/ 429 w 718"/>
                <a:gd name="T7" fmla="*/ 70 h 789"/>
                <a:gd name="T8" fmla="*/ 385 w 718"/>
                <a:gd name="T9" fmla="*/ 0 h 789"/>
                <a:gd name="T10" fmla="*/ 188 w 718"/>
                <a:gd name="T11" fmla="*/ 0 h 789"/>
                <a:gd name="T12" fmla="*/ 186 w 718"/>
                <a:gd name="T13" fmla="*/ 0 h 789"/>
                <a:gd name="T14" fmla="*/ 0 w 718"/>
                <a:gd name="T15" fmla="*/ 414 h 789"/>
                <a:gd name="T16" fmla="*/ 152 w 718"/>
                <a:gd name="T17" fmla="*/ 565 h 789"/>
                <a:gd name="T18" fmla="*/ 125 w 718"/>
                <a:gd name="T19" fmla="*/ 688 h 789"/>
                <a:gd name="T20" fmla="*/ 248 w 718"/>
                <a:gd name="T21" fmla="*/ 661 h 789"/>
                <a:gd name="T22" fmla="*/ 376 w 718"/>
                <a:gd name="T23" fmla="*/ 789 h 789"/>
                <a:gd name="T24" fmla="*/ 625 w 718"/>
                <a:gd name="T25" fmla="*/ 417 h 789"/>
                <a:gd name="T26" fmla="*/ 718 w 718"/>
                <a:gd name="T27" fmla="*/ 0 h 789"/>
                <a:gd name="T28" fmla="*/ 562 w 718"/>
                <a:gd name="T29"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789">
                  <a:moveTo>
                    <a:pt x="562" y="0"/>
                  </a:moveTo>
                  <a:cubicBezTo>
                    <a:pt x="517" y="70"/>
                    <a:pt x="517" y="70"/>
                    <a:pt x="517" y="70"/>
                  </a:cubicBezTo>
                  <a:cubicBezTo>
                    <a:pt x="508" y="85"/>
                    <a:pt x="491" y="94"/>
                    <a:pt x="473" y="94"/>
                  </a:cubicBezTo>
                  <a:cubicBezTo>
                    <a:pt x="455" y="94"/>
                    <a:pt x="439" y="85"/>
                    <a:pt x="429" y="70"/>
                  </a:cubicBezTo>
                  <a:cubicBezTo>
                    <a:pt x="385" y="0"/>
                    <a:pt x="385" y="0"/>
                    <a:pt x="385" y="0"/>
                  </a:cubicBezTo>
                  <a:cubicBezTo>
                    <a:pt x="188" y="0"/>
                    <a:pt x="188" y="0"/>
                    <a:pt x="188" y="0"/>
                  </a:cubicBezTo>
                  <a:cubicBezTo>
                    <a:pt x="187" y="0"/>
                    <a:pt x="187" y="0"/>
                    <a:pt x="186" y="0"/>
                  </a:cubicBezTo>
                  <a:cubicBezTo>
                    <a:pt x="175" y="160"/>
                    <a:pt x="106" y="305"/>
                    <a:pt x="0" y="414"/>
                  </a:cubicBezTo>
                  <a:cubicBezTo>
                    <a:pt x="152" y="565"/>
                    <a:pt x="152" y="565"/>
                    <a:pt x="152" y="565"/>
                  </a:cubicBezTo>
                  <a:cubicBezTo>
                    <a:pt x="125" y="688"/>
                    <a:pt x="125" y="688"/>
                    <a:pt x="125" y="688"/>
                  </a:cubicBezTo>
                  <a:cubicBezTo>
                    <a:pt x="248" y="661"/>
                    <a:pt x="248" y="661"/>
                    <a:pt x="248" y="661"/>
                  </a:cubicBezTo>
                  <a:cubicBezTo>
                    <a:pt x="376" y="789"/>
                    <a:pt x="376" y="789"/>
                    <a:pt x="376" y="789"/>
                  </a:cubicBezTo>
                  <a:cubicBezTo>
                    <a:pt x="483" y="681"/>
                    <a:pt x="566" y="556"/>
                    <a:pt x="625" y="417"/>
                  </a:cubicBezTo>
                  <a:cubicBezTo>
                    <a:pt x="681" y="284"/>
                    <a:pt x="712" y="144"/>
                    <a:pt x="718" y="0"/>
                  </a:cubicBezTo>
                  <a:lnTo>
                    <a:pt x="562"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80" name="Freeform 7">
              <a:extLst>
                <a:ext uri="{FF2B5EF4-FFF2-40B4-BE49-F238E27FC236}">
                  <a16:creationId xmlns:a16="http://schemas.microsoft.com/office/drawing/2014/main" id="{805491D7-12DB-244A-965E-555384C31D29}"/>
                </a:ext>
              </a:extLst>
            </p:cNvPr>
            <p:cNvSpPr>
              <a:spLocks/>
            </p:cNvSpPr>
            <p:nvPr/>
          </p:nvSpPr>
          <p:spPr bwMode="auto">
            <a:xfrm>
              <a:off x="3621347" y="1743649"/>
              <a:ext cx="1119663" cy="1020089"/>
            </a:xfrm>
            <a:custGeom>
              <a:avLst/>
              <a:gdLst>
                <a:gd name="T0" fmla="*/ 792 w 792"/>
                <a:gd name="T1" fmla="*/ 344 h 721"/>
                <a:gd name="T2" fmla="*/ 417 w 792"/>
                <a:gd name="T3" fmla="*/ 93 h 721"/>
                <a:gd name="T4" fmla="*/ 0 w 792"/>
                <a:gd name="T5" fmla="*/ 0 h 721"/>
                <a:gd name="T6" fmla="*/ 0 w 792"/>
                <a:gd name="T7" fmla="*/ 182 h 721"/>
                <a:gd name="T8" fmla="*/ 89 w 792"/>
                <a:gd name="T9" fmla="*/ 238 h 721"/>
                <a:gd name="T10" fmla="*/ 113 w 792"/>
                <a:gd name="T11" fmla="*/ 282 h 721"/>
                <a:gd name="T12" fmla="*/ 89 w 792"/>
                <a:gd name="T13" fmla="*/ 326 h 721"/>
                <a:gd name="T14" fmla="*/ 0 w 792"/>
                <a:gd name="T15" fmla="*/ 383 h 721"/>
                <a:gd name="T16" fmla="*/ 0 w 792"/>
                <a:gd name="T17" fmla="*/ 530 h 721"/>
                <a:gd name="T18" fmla="*/ 0 w 792"/>
                <a:gd name="T19" fmla="*/ 532 h 721"/>
                <a:gd name="T20" fmla="*/ 417 w 792"/>
                <a:gd name="T21" fmla="*/ 721 h 721"/>
                <a:gd name="T22" fmla="*/ 558 w 792"/>
                <a:gd name="T23" fmla="*/ 579 h 721"/>
                <a:gd name="T24" fmla="*/ 683 w 792"/>
                <a:gd name="T25" fmla="*/ 595 h 721"/>
                <a:gd name="T26" fmla="*/ 659 w 792"/>
                <a:gd name="T27" fmla="*/ 478 h 721"/>
                <a:gd name="T28" fmla="*/ 792 w 792"/>
                <a:gd name="T29" fmla="*/ 34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721">
                  <a:moveTo>
                    <a:pt x="792" y="344"/>
                  </a:moveTo>
                  <a:cubicBezTo>
                    <a:pt x="683" y="236"/>
                    <a:pt x="557" y="152"/>
                    <a:pt x="417" y="93"/>
                  </a:cubicBezTo>
                  <a:cubicBezTo>
                    <a:pt x="284" y="36"/>
                    <a:pt x="144" y="5"/>
                    <a:pt x="0" y="0"/>
                  </a:cubicBezTo>
                  <a:cubicBezTo>
                    <a:pt x="0" y="182"/>
                    <a:pt x="0" y="182"/>
                    <a:pt x="0" y="182"/>
                  </a:cubicBezTo>
                  <a:cubicBezTo>
                    <a:pt x="89" y="238"/>
                    <a:pt x="89" y="238"/>
                    <a:pt x="89" y="238"/>
                  </a:cubicBezTo>
                  <a:cubicBezTo>
                    <a:pt x="104" y="248"/>
                    <a:pt x="113" y="264"/>
                    <a:pt x="113" y="282"/>
                  </a:cubicBezTo>
                  <a:cubicBezTo>
                    <a:pt x="113" y="300"/>
                    <a:pt x="104" y="317"/>
                    <a:pt x="89" y="326"/>
                  </a:cubicBezTo>
                  <a:cubicBezTo>
                    <a:pt x="0" y="383"/>
                    <a:pt x="0" y="383"/>
                    <a:pt x="0" y="383"/>
                  </a:cubicBezTo>
                  <a:cubicBezTo>
                    <a:pt x="0" y="530"/>
                    <a:pt x="0" y="530"/>
                    <a:pt x="0" y="530"/>
                  </a:cubicBezTo>
                  <a:cubicBezTo>
                    <a:pt x="0" y="531"/>
                    <a:pt x="0" y="531"/>
                    <a:pt x="0" y="532"/>
                  </a:cubicBezTo>
                  <a:cubicBezTo>
                    <a:pt x="162" y="543"/>
                    <a:pt x="308" y="613"/>
                    <a:pt x="417" y="721"/>
                  </a:cubicBezTo>
                  <a:cubicBezTo>
                    <a:pt x="558" y="579"/>
                    <a:pt x="558" y="579"/>
                    <a:pt x="558" y="579"/>
                  </a:cubicBezTo>
                  <a:cubicBezTo>
                    <a:pt x="683" y="595"/>
                    <a:pt x="683" y="595"/>
                    <a:pt x="683" y="595"/>
                  </a:cubicBezTo>
                  <a:cubicBezTo>
                    <a:pt x="659" y="478"/>
                    <a:pt x="659" y="478"/>
                    <a:pt x="659" y="478"/>
                  </a:cubicBezTo>
                  <a:lnTo>
                    <a:pt x="792" y="344"/>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81" name="Freeform 8">
              <a:extLst>
                <a:ext uri="{FF2B5EF4-FFF2-40B4-BE49-F238E27FC236}">
                  <a16:creationId xmlns:a16="http://schemas.microsoft.com/office/drawing/2014/main" id="{53D3811E-AB6D-2845-91BF-2810BDE9636A}"/>
                </a:ext>
              </a:extLst>
            </p:cNvPr>
            <p:cNvSpPr>
              <a:spLocks/>
            </p:cNvSpPr>
            <p:nvPr/>
          </p:nvSpPr>
          <p:spPr bwMode="auto">
            <a:xfrm>
              <a:off x="3398898" y="4133389"/>
              <a:ext cx="1306096" cy="983014"/>
            </a:xfrm>
            <a:custGeom>
              <a:avLst/>
              <a:gdLst>
                <a:gd name="T0" fmla="*/ 816 w 923"/>
                <a:gd name="T1" fmla="*/ 268 h 695"/>
                <a:gd name="T2" fmla="*/ 720 w 923"/>
                <a:gd name="T3" fmla="*/ 289 h 695"/>
                <a:gd name="T4" fmla="*/ 709 w 923"/>
                <a:gd name="T5" fmla="*/ 291 h 695"/>
                <a:gd name="T6" fmla="*/ 672 w 923"/>
                <a:gd name="T7" fmla="*/ 275 h 695"/>
                <a:gd name="T8" fmla="*/ 658 w 923"/>
                <a:gd name="T9" fmla="*/ 227 h 695"/>
                <a:gd name="T10" fmla="*/ 679 w 923"/>
                <a:gd name="T11" fmla="*/ 132 h 695"/>
                <a:gd name="T12" fmla="*/ 547 w 923"/>
                <a:gd name="T13" fmla="*/ 1 h 695"/>
                <a:gd name="T14" fmla="*/ 546 w 923"/>
                <a:gd name="T15" fmla="*/ 0 h 695"/>
                <a:gd name="T16" fmla="*/ 110 w 923"/>
                <a:gd name="T17" fmla="*/ 164 h 695"/>
                <a:gd name="T18" fmla="*/ 104 w 923"/>
                <a:gd name="T19" fmla="*/ 164 h 695"/>
                <a:gd name="T20" fmla="*/ 104 w 923"/>
                <a:gd name="T21" fmla="*/ 351 h 695"/>
                <a:gd name="T22" fmla="*/ 0 w 923"/>
                <a:gd name="T23" fmla="*/ 418 h 695"/>
                <a:gd name="T24" fmla="*/ 104 w 923"/>
                <a:gd name="T25" fmla="*/ 484 h 695"/>
                <a:gd name="T26" fmla="*/ 104 w 923"/>
                <a:gd name="T27" fmla="*/ 695 h 695"/>
                <a:gd name="T28" fmla="*/ 110 w 923"/>
                <a:gd name="T29" fmla="*/ 695 h 695"/>
                <a:gd name="T30" fmla="*/ 574 w 923"/>
                <a:gd name="T31" fmla="*/ 602 h 695"/>
                <a:gd name="T32" fmla="*/ 923 w 923"/>
                <a:gd name="T33" fmla="*/ 375 h 695"/>
                <a:gd name="T34" fmla="*/ 816 w 923"/>
                <a:gd name="T35" fmla="*/ 268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695">
                  <a:moveTo>
                    <a:pt x="816" y="268"/>
                  </a:moveTo>
                  <a:cubicBezTo>
                    <a:pt x="720" y="289"/>
                    <a:pt x="720" y="289"/>
                    <a:pt x="720" y="289"/>
                  </a:cubicBezTo>
                  <a:cubicBezTo>
                    <a:pt x="716" y="290"/>
                    <a:pt x="713" y="291"/>
                    <a:pt x="709" y="291"/>
                  </a:cubicBezTo>
                  <a:cubicBezTo>
                    <a:pt x="695" y="291"/>
                    <a:pt x="682" y="285"/>
                    <a:pt x="672" y="275"/>
                  </a:cubicBezTo>
                  <a:cubicBezTo>
                    <a:pt x="659" y="263"/>
                    <a:pt x="654" y="245"/>
                    <a:pt x="658" y="227"/>
                  </a:cubicBezTo>
                  <a:cubicBezTo>
                    <a:pt x="679" y="132"/>
                    <a:pt x="679" y="132"/>
                    <a:pt x="679" y="132"/>
                  </a:cubicBezTo>
                  <a:cubicBezTo>
                    <a:pt x="547" y="1"/>
                    <a:pt x="547" y="1"/>
                    <a:pt x="547" y="1"/>
                  </a:cubicBezTo>
                  <a:cubicBezTo>
                    <a:pt x="547" y="0"/>
                    <a:pt x="547" y="0"/>
                    <a:pt x="546" y="0"/>
                  </a:cubicBezTo>
                  <a:cubicBezTo>
                    <a:pt x="430" y="102"/>
                    <a:pt x="277" y="164"/>
                    <a:pt x="110" y="164"/>
                  </a:cubicBezTo>
                  <a:cubicBezTo>
                    <a:pt x="108" y="164"/>
                    <a:pt x="106" y="164"/>
                    <a:pt x="104" y="164"/>
                  </a:cubicBezTo>
                  <a:cubicBezTo>
                    <a:pt x="104" y="351"/>
                    <a:pt x="104" y="351"/>
                    <a:pt x="104" y="351"/>
                  </a:cubicBezTo>
                  <a:cubicBezTo>
                    <a:pt x="0" y="418"/>
                    <a:pt x="0" y="418"/>
                    <a:pt x="0" y="418"/>
                  </a:cubicBezTo>
                  <a:cubicBezTo>
                    <a:pt x="104" y="484"/>
                    <a:pt x="104" y="484"/>
                    <a:pt x="104" y="484"/>
                  </a:cubicBezTo>
                  <a:cubicBezTo>
                    <a:pt x="104" y="695"/>
                    <a:pt x="104" y="695"/>
                    <a:pt x="104" y="695"/>
                  </a:cubicBezTo>
                  <a:cubicBezTo>
                    <a:pt x="106" y="695"/>
                    <a:pt x="108" y="695"/>
                    <a:pt x="110" y="695"/>
                  </a:cubicBezTo>
                  <a:cubicBezTo>
                    <a:pt x="271" y="695"/>
                    <a:pt x="427" y="664"/>
                    <a:pt x="574" y="602"/>
                  </a:cubicBezTo>
                  <a:cubicBezTo>
                    <a:pt x="703" y="547"/>
                    <a:pt x="821" y="471"/>
                    <a:pt x="923" y="375"/>
                  </a:cubicBezTo>
                  <a:lnTo>
                    <a:pt x="816" y="268"/>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82" name="Freeform 9">
              <a:extLst>
                <a:ext uri="{FF2B5EF4-FFF2-40B4-BE49-F238E27FC236}">
                  <a16:creationId xmlns:a16="http://schemas.microsoft.com/office/drawing/2014/main" id="{49934F18-F00A-9342-87AB-AA042E0248BE}"/>
                </a:ext>
              </a:extLst>
            </p:cNvPr>
            <p:cNvSpPr>
              <a:spLocks/>
            </p:cNvSpPr>
            <p:nvPr/>
          </p:nvSpPr>
          <p:spPr bwMode="auto">
            <a:xfrm>
              <a:off x="1861878" y="3303971"/>
              <a:ext cx="979838" cy="1274318"/>
            </a:xfrm>
            <a:custGeom>
              <a:avLst/>
              <a:gdLst>
                <a:gd name="T0" fmla="*/ 94 w 693"/>
                <a:gd name="T1" fmla="*/ 555 h 901"/>
                <a:gd name="T2" fmla="*/ 318 w 693"/>
                <a:gd name="T3" fmla="*/ 901 h 901"/>
                <a:gd name="T4" fmla="*/ 428 w 693"/>
                <a:gd name="T5" fmla="*/ 790 h 901"/>
                <a:gd name="T6" fmla="*/ 421 w 693"/>
                <a:gd name="T7" fmla="*/ 763 h 901"/>
                <a:gd name="T8" fmla="*/ 426 w 693"/>
                <a:gd name="T9" fmla="*/ 651 h 901"/>
                <a:gd name="T10" fmla="*/ 475 w 693"/>
                <a:gd name="T11" fmla="*/ 633 h 901"/>
                <a:gd name="T12" fmla="*/ 571 w 693"/>
                <a:gd name="T13" fmla="*/ 646 h 901"/>
                <a:gd name="T14" fmla="*/ 692 w 693"/>
                <a:gd name="T15" fmla="*/ 525 h 901"/>
                <a:gd name="T16" fmla="*/ 693 w 693"/>
                <a:gd name="T17" fmla="*/ 524 h 901"/>
                <a:gd name="T18" fmla="*/ 531 w 693"/>
                <a:gd name="T19" fmla="*/ 94 h 901"/>
                <a:gd name="T20" fmla="*/ 305 w 693"/>
                <a:gd name="T21" fmla="*/ 94 h 901"/>
                <a:gd name="T22" fmla="*/ 245 w 693"/>
                <a:gd name="T23" fmla="*/ 0 h 901"/>
                <a:gd name="T24" fmla="*/ 186 w 693"/>
                <a:gd name="T25" fmla="*/ 94 h 901"/>
                <a:gd name="T26" fmla="*/ 0 w 693"/>
                <a:gd name="T27" fmla="*/ 94 h 901"/>
                <a:gd name="T28" fmla="*/ 94 w 693"/>
                <a:gd name="T29" fmla="*/ 555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3" h="901">
                  <a:moveTo>
                    <a:pt x="94" y="555"/>
                  </a:moveTo>
                  <a:cubicBezTo>
                    <a:pt x="148" y="683"/>
                    <a:pt x="223" y="799"/>
                    <a:pt x="318" y="901"/>
                  </a:cubicBezTo>
                  <a:cubicBezTo>
                    <a:pt x="428" y="790"/>
                    <a:pt x="428" y="790"/>
                    <a:pt x="428" y="790"/>
                  </a:cubicBezTo>
                  <a:cubicBezTo>
                    <a:pt x="426" y="781"/>
                    <a:pt x="423" y="772"/>
                    <a:pt x="421" y="763"/>
                  </a:cubicBezTo>
                  <a:cubicBezTo>
                    <a:pt x="408" y="711"/>
                    <a:pt x="401" y="676"/>
                    <a:pt x="426" y="651"/>
                  </a:cubicBezTo>
                  <a:cubicBezTo>
                    <a:pt x="444" y="633"/>
                    <a:pt x="466" y="633"/>
                    <a:pt x="475" y="633"/>
                  </a:cubicBezTo>
                  <a:cubicBezTo>
                    <a:pt x="499" y="633"/>
                    <a:pt x="542" y="641"/>
                    <a:pt x="571" y="646"/>
                  </a:cubicBezTo>
                  <a:cubicBezTo>
                    <a:pt x="692" y="525"/>
                    <a:pt x="692" y="525"/>
                    <a:pt x="692" y="525"/>
                  </a:cubicBezTo>
                  <a:cubicBezTo>
                    <a:pt x="692" y="524"/>
                    <a:pt x="693" y="524"/>
                    <a:pt x="693" y="524"/>
                  </a:cubicBezTo>
                  <a:cubicBezTo>
                    <a:pt x="593" y="408"/>
                    <a:pt x="532" y="258"/>
                    <a:pt x="531" y="94"/>
                  </a:cubicBezTo>
                  <a:cubicBezTo>
                    <a:pt x="305" y="94"/>
                    <a:pt x="305" y="94"/>
                    <a:pt x="305" y="94"/>
                  </a:cubicBezTo>
                  <a:cubicBezTo>
                    <a:pt x="245" y="0"/>
                    <a:pt x="245" y="0"/>
                    <a:pt x="245" y="0"/>
                  </a:cubicBezTo>
                  <a:cubicBezTo>
                    <a:pt x="186" y="94"/>
                    <a:pt x="186" y="94"/>
                    <a:pt x="186" y="94"/>
                  </a:cubicBezTo>
                  <a:cubicBezTo>
                    <a:pt x="0" y="94"/>
                    <a:pt x="0" y="94"/>
                    <a:pt x="0" y="94"/>
                  </a:cubicBezTo>
                  <a:cubicBezTo>
                    <a:pt x="0" y="254"/>
                    <a:pt x="32" y="409"/>
                    <a:pt x="94" y="555"/>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83" name="Freeform 10">
              <a:extLst>
                <a:ext uri="{FF2B5EF4-FFF2-40B4-BE49-F238E27FC236}">
                  <a16:creationId xmlns:a16="http://schemas.microsoft.com/office/drawing/2014/main" id="{608CDCF5-7C74-194D-9AC2-8C8A397D53EA}"/>
                </a:ext>
              </a:extLst>
            </p:cNvPr>
            <p:cNvSpPr>
              <a:spLocks/>
            </p:cNvSpPr>
            <p:nvPr/>
          </p:nvSpPr>
          <p:spPr bwMode="auto">
            <a:xfrm>
              <a:off x="1863999" y="2247866"/>
              <a:ext cx="1014792" cy="1115425"/>
            </a:xfrm>
            <a:custGeom>
              <a:avLst/>
              <a:gdLst>
                <a:gd name="T0" fmla="*/ 156 w 718"/>
                <a:gd name="T1" fmla="*/ 789 h 789"/>
                <a:gd name="T2" fmla="*/ 200 w 718"/>
                <a:gd name="T3" fmla="*/ 719 h 789"/>
                <a:gd name="T4" fmla="*/ 244 w 718"/>
                <a:gd name="T5" fmla="*/ 695 h 789"/>
                <a:gd name="T6" fmla="*/ 289 w 718"/>
                <a:gd name="T7" fmla="*/ 719 h 789"/>
                <a:gd name="T8" fmla="*/ 333 w 718"/>
                <a:gd name="T9" fmla="*/ 789 h 789"/>
                <a:gd name="T10" fmla="*/ 530 w 718"/>
                <a:gd name="T11" fmla="*/ 789 h 789"/>
                <a:gd name="T12" fmla="*/ 532 w 718"/>
                <a:gd name="T13" fmla="*/ 789 h 789"/>
                <a:gd name="T14" fmla="*/ 718 w 718"/>
                <a:gd name="T15" fmla="*/ 376 h 789"/>
                <a:gd name="T16" fmla="*/ 566 w 718"/>
                <a:gd name="T17" fmla="*/ 224 h 789"/>
                <a:gd name="T18" fmla="*/ 593 w 718"/>
                <a:gd name="T19" fmla="*/ 101 h 789"/>
                <a:gd name="T20" fmla="*/ 470 w 718"/>
                <a:gd name="T21" fmla="*/ 128 h 789"/>
                <a:gd name="T22" fmla="*/ 341 w 718"/>
                <a:gd name="T23" fmla="*/ 0 h 789"/>
                <a:gd name="T24" fmla="*/ 93 w 718"/>
                <a:gd name="T25" fmla="*/ 373 h 789"/>
                <a:gd name="T26" fmla="*/ 0 w 718"/>
                <a:gd name="T27" fmla="*/ 789 h 789"/>
                <a:gd name="T28" fmla="*/ 156 w 718"/>
                <a:gd name="T29" fmla="*/ 789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8" h="789">
                  <a:moveTo>
                    <a:pt x="156" y="789"/>
                  </a:moveTo>
                  <a:cubicBezTo>
                    <a:pt x="200" y="719"/>
                    <a:pt x="200" y="719"/>
                    <a:pt x="200" y="719"/>
                  </a:cubicBezTo>
                  <a:cubicBezTo>
                    <a:pt x="210" y="704"/>
                    <a:pt x="227" y="695"/>
                    <a:pt x="244" y="695"/>
                  </a:cubicBezTo>
                  <a:cubicBezTo>
                    <a:pt x="262" y="695"/>
                    <a:pt x="279" y="704"/>
                    <a:pt x="289" y="719"/>
                  </a:cubicBezTo>
                  <a:cubicBezTo>
                    <a:pt x="333" y="789"/>
                    <a:pt x="333" y="789"/>
                    <a:pt x="333" y="789"/>
                  </a:cubicBezTo>
                  <a:cubicBezTo>
                    <a:pt x="530" y="789"/>
                    <a:pt x="530" y="789"/>
                    <a:pt x="530" y="789"/>
                  </a:cubicBezTo>
                  <a:cubicBezTo>
                    <a:pt x="531" y="789"/>
                    <a:pt x="531" y="789"/>
                    <a:pt x="532" y="789"/>
                  </a:cubicBezTo>
                  <a:cubicBezTo>
                    <a:pt x="543" y="629"/>
                    <a:pt x="612" y="484"/>
                    <a:pt x="718" y="376"/>
                  </a:cubicBezTo>
                  <a:cubicBezTo>
                    <a:pt x="566" y="224"/>
                    <a:pt x="566" y="224"/>
                    <a:pt x="566" y="224"/>
                  </a:cubicBezTo>
                  <a:cubicBezTo>
                    <a:pt x="593" y="101"/>
                    <a:pt x="593" y="101"/>
                    <a:pt x="593" y="101"/>
                  </a:cubicBezTo>
                  <a:cubicBezTo>
                    <a:pt x="470" y="128"/>
                    <a:pt x="470" y="128"/>
                    <a:pt x="470" y="128"/>
                  </a:cubicBezTo>
                  <a:cubicBezTo>
                    <a:pt x="341" y="0"/>
                    <a:pt x="341" y="0"/>
                    <a:pt x="341" y="0"/>
                  </a:cubicBezTo>
                  <a:cubicBezTo>
                    <a:pt x="235" y="108"/>
                    <a:pt x="152" y="233"/>
                    <a:pt x="93" y="373"/>
                  </a:cubicBezTo>
                  <a:cubicBezTo>
                    <a:pt x="37" y="505"/>
                    <a:pt x="6" y="645"/>
                    <a:pt x="0" y="789"/>
                  </a:cubicBezTo>
                  <a:lnTo>
                    <a:pt x="156" y="789"/>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84" name="Freeform 11">
              <a:extLst>
                <a:ext uri="{FF2B5EF4-FFF2-40B4-BE49-F238E27FC236}">
                  <a16:creationId xmlns:a16="http://schemas.microsoft.com/office/drawing/2014/main" id="{6B0A34E2-BC31-D441-BAAC-2DE4DED4AF4F}"/>
                </a:ext>
              </a:extLst>
            </p:cNvPr>
            <p:cNvSpPr>
              <a:spLocks/>
            </p:cNvSpPr>
            <p:nvPr/>
          </p:nvSpPr>
          <p:spPr bwMode="auto">
            <a:xfrm>
              <a:off x="2362921" y="4098432"/>
              <a:ext cx="1119663" cy="1017972"/>
            </a:xfrm>
            <a:custGeom>
              <a:avLst/>
              <a:gdLst>
                <a:gd name="T0" fmla="*/ 0 w 792"/>
                <a:gd name="T1" fmla="*/ 376 h 720"/>
                <a:gd name="T2" fmla="*/ 375 w 792"/>
                <a:gd name="T3" fmla="*/ 628 h 720"/>
                <a:gd name="T4" fmla="*/ 792 w 792"/>
                <a:gd name="T5" fmla="*/ 720 h 720"/>
                <a:gd name="T6" fmla="*/ 792 w 792"/>
                <a:gd name="T7" fmla="*/ 539 h 720"/>
                <a:gd name="T8" fmla="*/ 703 w 792"/>
                <a:gd name="T9" fmla="*/ 482 h 720"/>
                <a:gd name="T10" fmla="*/ 679 w 792"/>
                <a:gd name="T11" fmla="*/ 438 h 720"/>
                <a:gd name="T12" fmla="*/ 703 w 792"/>
                <a:gd name="T13" fmla="*/ 394 h 720"/>
                <a:gd name="T14" fmla="*/ 792 w 792"/>
                <a:gd name="T15" fmla="*/ 337 h 720"/>
                <a:gd name="T16" fmla="*/ 792 w 792"/>
                <a:gd name="T17" fmla="*/ 190 h 720"/>
                <a:gd name="T18" fmla="*/ 792 w 792"/>
                <a:gd name="T19" fmla="*/ 189 h 720"/>
                <a:gd name="T20" fmla="*/ 375 w 792"/>
                <a:gd name="T21" fmla="*/ 0 h 720"/>
                <a:gd name="T22" fmla="*/ 234 w 792"/>
                <a:gd name="T23" fmla="*/ 141 h 720"/>
                <a:gd name="T24" fmla="*/ 109 w 792"/>
                <a:gd name="T25" fmla="*/ 126 h 720"/>
                <a:gd name="T26" fmla="*/ 133 w 792"/>
                <a:gd name="T27" fmla="*/ 242 h 720"/>
                <a:gd name="T28" fmla="*/ 0 w 792"/>
                <a:gd name="T29" fmla="*/ 37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2" h="720">
                  <a:moveTo>
                    <a:pt x="0" y="376"/>
                  </a:moveTo>
                  <a:cubicBezTo>
                    <a:pt x="108" y="484"/>
                    <a:pt x="234" y="568"/>
                    <a:pt x="375" y="628"/>
                  </a:cubicBezTo>
                  <a:cubicBezTo>
                    <a:pt x="507" y="684"/>
                    <a:pt x="648" y="715"/>
                    <a:pt x="792" y="720"/>
                  </a:cubicBezTo>
                  <a:cubicBezTo>
                    <a:pt x="792" y="539"/>
                    <a:pt x="792" y="539"/>
                    <a:pt x="792" y="539"/>
                  </a:cubicBezTo>
                  <a:cubicBezTo>
                    <a:pt x="703" y="482"/>
                    <a:pt x="703" y="482"/>
                    <a:pt x="703" y="482"/>
                  </a:cubicBezTo>
                  <a:cubicBezTo>
                    <a:pt x="688" y="473"/>
                    <a:pt x="679" y="456"/>
                    <a:pt x="679" y="438"/>
                  </a:cubicBezTo>
                  <a:cubicBezTo>
                    <a:pt x="679" y="420"/>
                    <a:pt x="688" y="404"/>
                    <a:pt x="703" y="394"/>
                  </a:cubicBezTo>
                  <a:cubicBezTo>
                    <a:pt x="792" y="337"/>
                    <a:pt x="792" y="337"/>
                    <a:pt x="792" y="337"/>
                  </a:cubicBezTo>
                  <a:cubicBezTo>
                    <a:pt x="792" y="190"/>
                    <a:pt x="792" y="190"/>
                    <a:pt x="792" y="190"/>
                  </a:cubicBezTo>
                  <a:cubicBezTo>
                    <a:pt x="792" y="190"/>
                    <a:pt x="792" y="189"/>
                    <a:pt x="792" y="189"/>
                  </a:cubicBezTo>
                  <a:cubicBezTo>
                    <a:pt x="630" y="177"/>
                    <a:pt x="484" y="107"/>
                    <a:pt x="375" y="0"/>
                  </a:cubicBezTo>
                  <a:cubicBezTo>
                    <a:pt x="234" y="141"/>
                    <a:pt x="234" y="141"/>
                    <a:pt x="234" y="141"/>
                  </a:cubicBezTo>
                  <a:cubicBezTo>
                    <a:pt x="109" y="126"/>
                    <a:pt x="109" y="126"/>
                    <a:pt x="109" y="126"/>
                  </a:cubicBezTo>
                  <a:cubicBezTo>
                    <a:pt x="133" y="242"/>
                    <a:pt x="133" y="242"/>
                    <a:pt x="133" y="242"/>
                  </a:cubicBezTo>
                  <a:lnTo>
                    <a:pt x="0" y="376"/>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85" name="Freeform 12">
              <a:extLst>
                <a:ext uri="{FF2B5EF4-FFF2-40B4-BE49-F238E27FC236}">
                  <a16:creationId xmlns:a16="http://schemas.microsoft.com/office/drawing/2014/main" id="{8B549DFA-7598-D448-A9F7-D02018E845D7}"/>
                </a:ext>
              </a:extLst>
            </p:cNvPr>
            <p:cNvSpPr>
              <a:spLocks/>
            </p:cNvSpPr>
            <p:nvPr/>
          </p:nvSpPr>
          <p:spPr bwMode="auto">
            <a:xfrm>
              <a:off x="2399995" y="1743647"/>
              <a:ext cx="1305035" cy="984073"/>
            </a:xfrm>
            <a:custGeom>
              <a:avLst/>
              <a:gdLst>
                <a:gd name="T0" fmla="*/ 107 w 923"/>
                <a:gd name="T1" fmla="*/ 427 h 696"/>
                <a:gd name="T2" fmla="*/ 203 w 923"/>
                <a:gd name="T3" fmla="*/ 406 h 696"/>
                <a:gd name="T4" fmla="*/ 214 w 923"/>
                <a:gd name="T5" fmla="*/ 405 h 696"/>
                <a:gd name="T6" fmla="*/ 251 w 923"/>
                <a:gd name="T7" fmla="*/ 420 h 696"/>
                <a:gd name="T8" fmla="*/ 265 w 923"/>
                <a:gd name="T9" fmla="*/ 468 h 696"/>
                <a:gd name="T10" fmla="*/ 244 w 923"/>
                <a:gd name="T11" fmla="*/ 563 h 696"/>
                <a:gd name="T12" fmla="*/ 376 w 923"/>
                <a:gd name="T13" fmla="*/ 695 h 696"/>
                <a:gd name="T14" fmla="*/ 376 w 923"/>
                <a:gd name="T15" fmla="*/ 696 h 696"/>
                <a:gd name="T16" fmla="*/ 813 w 923"/>
                <a:gd name="T17" fmla="*/ 531 h 696"/>
                <a:gd name="T18" fmla="*/ 818 w 923"/>
                <a:gd name="T19" fmla="*/ 531 h 696"/>
                <a:gd name="T20" fmla="*/ 818 w 923"/>
                <a:gd name="T21" fmla="*/ 348 h 696"/>
                <a:gd name="T22" fmla="*/ 923 w 923"/>
                <a:gd name="T23" fmla="*/ 281 h 696"/>
                <a:gd name="T24" fmla="*/ 818 w 923"/>
                <a:gd name="T25" fmla="*/ 215 h 696"/>
                <a:gd name="T26" fmla="*/ 818 w 923"/>
                <a:gd name="T27" fmla="*/ 0 h 696"/>
                <a:gd name="T28" fmla="*/ 813 w 923"/>
                <a:gd name="T29" fmla="*/ 0 h 696"/>
                <a:gd name="T30" fmla="*/ 349 w 923"/>
                <a:gd name="T31" fmla="*/ 94 h 696"/>
                <a:gd name="T32" fmla="*/ 0 w 923"/>
                <a:gd name="T33" fmla="*/ 320 h 696"/>
                <a:gd name="T34" fmla="*/ 107 w 923"/>
                <a:gd name="T35" fmla="*/ 427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696">
                  <a:moveTo>
                    <a:pt x="107" y="427"/>
                  </a:moveTo>
                  <a:cubicBezTo>
                    <a:pt x="203" y="406"/>
                    <a:pt x="203" y="406"/>
                    <a:pt x="203" y="406"/>
                  </a:cubicBezTo>
                  <a:cubicBezTo>
                    <a:pt x="206" y="405"/>
                    <a:pt x="210" y="405"/>
                    <a:pt x="214" y="405"/>
                  </a:cubicBezTo>
                  <a:cubicBezTo>
                    <a:pt x="228" y="405"/>
                    <a:pt x="241" y="410"/>
                    <a:pt x="251" y="420"/>
                  </a:cubicBezTo>
                  <a:cubicBezTo>
                    <a:pt x="264" y="433"/>
                    <a:pt x="269" y="451"/>
                    <a:pt x="265" y="468"/>
                  </a:cubicBezTo>
                  <a:cubicBezTo>
                    <a:pt x="244" y="563"/>
                    <a:pt x="244" y="563"/>
                    <a:pt x="244" y="563"/>
                  </a:cubicBezTo>
                  <a:cubicBezTo>
                    <a:pt x="376" y="695"/>
                    <a:pt x="376" y="695"/>
                    <a:pt x="376" y="695"/>
                  </a:cubicBezTo>
                  <a:cubicBezTo>
                    <a:pt x="376" y="695"/>
                    <a:pt x="376" y="695"/>
                    <a:pt x="376" y="696"/>
                  </a:cubicBezTo>
                  <a:cubicBezTo>
                    <a:pt x="493" y="593"/>
                    <a:pt x="646" y="531"/>
                    <a:pt x="813" y="531"/>
                  </a:cubicBezTo>
                  <a:cubicBezTo>
                    <a:pt x="815" y="531"/>
                    <a:pt x="817" y="531"/>
                    <a:pt x="818" y="531"/>
                  </a:cubicBezTo>
                  <a:cubicBezTo>
                    <a:pt x="818" y="348"/>
                    <a:pt x="818" y="348"/>
                    <a:pt x="818" y="348"/>
                  </a:cubicBezTo>
                  <a:cubicBezTo>
                    <a:pt x="923" y="281"/>
                    <a:pt x="923" y="281"/>
                    <a:pt x="923" y="281"/>
                  </a:cubicBezTo>
                  <a:cubicBezTo>
                    <a:pt x="818" y="215"/>
                    <a:pt x="818" y="215"/>
                    <a:pt x="818" y="215"/>
                  </a:cubicBezTo>
                  <a:cubicBezTo>
                    <a:pt x="818" y="0"/>
                    <a:pt x="818" y="0"/>
                    <a:pt x="818" y="0"/>
                  </a:cubicBezTo>
                  <a:cubicBezTo>
                    <a:pt x="817" y="0"/>
                    <a:pt x="815" y="0"/>
                    <a:pt x="813" y="0"/>
                  </a:cubicBezTo>
                  <a:cubicBezTo>
                    <a:pt x="652" y="0"/>
                    <a:pt x="496" y="31"/>
                    <a:pt x="349" y="94"/>
                  </a:cubicBezTo>
                  <a:cubicBezTo>
                    <a:pt x="219" y="148"/>
                    <a:pt x="102" y="224"/>
                    <a:pt x="0" y="320"/>
                  </a:cubicBezTo>
                  <a:lnTo>
                    <a:pt x="107" y="427"/>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86" name="Inhaltsplatzhalter 4">
              <a:extLst>
                <a:ext uri="{FF2B5EF4-FFF2-40B4-BE49-F238E27FC236}">
                  <a16:creationId xmlns:a16="http://schemas.microsoft.com/office/drawing/2014/main" id="{5316B667-C4A4-594A-B634-ECF47A98F7B9}"/>
                </a:ext>
              </a:extLst>
            </p:cNvPr>
            <p:cNvSpPr txBox="1">
              <a:spLocks/>
            </p:cNvSpPr>
            <p:nvPr/>
          </p:nvSpPr>
          <p:spPr>
            <a:xfrm>
              <a:off x="2021118" y="2784902"/>
              <a:ext cx="724178" cy="211875"/>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Revisit the clusters every 1-2 months</a:t>
              </a:r>
            </a:p>
          </p:txBody>
        </p:sp>
        <p:sp>
          <p:nvSpPr>
            <p:cNvPr id="187" name="Inhaltsplatzhalter 4">
              <a:extLst>
                <a:ext uri="{FF2B5EF4-FFF2-40B4-BE49-F238E27FC236}">
                  <a16:creationId xmlns:a16="http://schemas.microsoft.com/office/drawing/2014/main" id="{9762B37C-EC90-BA49-A47F-6EC2A2855D1E}"/>
                </a:ext>
              </a:extLst>
            </p:cNvPr>
            <p:cNvSpPr txBox="1">
              <a:spLocks/>
            </p:cNvSpPr>
            <p:nvPr/>
          </p:nvSpPr>
          <p:spPr>
            <a:xfrm>
              <a:off x="4306096" y="3773498"/>
              <a:ext cx="929562" cy="359890"/>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Remove punctuation, num &amp; white space</a:t>
              </a:r>
            </a:p>
          </p:txBody>
        </p:sp>
        <p:sp>
          <p:nvSpPr>
            <p:cNvPr id="188" name="Inhaltsplatzhalter 4">
              <a:extLst>
                <a:ext uri="{FF2B5EF4-FFF2-40B4-BE49-F238E27FC236}">
                  <a16:creationId xmlns:a16="http://schemas.microsoft.com/office/drawing/2014/main" id="{C4DA0E09-59E2-9A4E-B2BD-F43D5E06DEC2}"/>
                </a:ext>
              </a:extLst>
            </p:cNvPr>
            <p:cNvSpPr txBox="1">
              <a:spLocks/>
            </p:cNvSpPr>
            <p:nvPr/>
          </p:nvSpPr>
          <p:spPr>
            <a:xfrm>
              <a:off x="1992206" y="3736340"/>
              <a:ext cx="674846" cy="385171"/>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lang="en-US" sz="1100" b="1" dirty="0">
                  <a:solidFill>
                    <a:prstClr val="white"/>
                  </a:solidFill>
                  <a:latin typeface="Century Gothic" panose="020B0502020202020204" pitchFamily="34" charset="0"/>
                </a:rPr>
                <a:t>Generated Bag Of words</a:t>
              </a:r>
              <a:endPar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89" name="Inhaltsplatzhalter 4">
              <a:extLst>
                <a:ext uri="{FF2B5EF4-FFF2-40B4-BE49-F238E27FC236}">
                  <a16:creationId xmlns:a16="http://schemas.microsoft.com/office/drawing/2014/main" id="{AA0B87A5-EC2B-644C-A425-7D3739521471}"/>
                </a:ext>
              </a:extLst>
            </p:cNvPr>
            <p:cNvSpPr txBox="1">
              <a:spLocks/>
            </p:cNvSpPr>
            <p:nvPr/>
          </p:nvSpPr>
          <p:spPr>
            <a:xfrm>
              <a:off x="3669822" y="4546352"/>
              <a:ext cx="581397" cy="242140"/>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Remove stop words</a:t>
              </a:r>
            </a:p>
          </p:txBody>
        </p:sp>
        <p:sp>
          <p:nvSpPr>
            <p:cNvPr id="190" name="Inhaltsplatzhalter 4">
              <a:extLst>
                <a:ext uri="{FF2B5EF4-FFF2-40B4-BE49-F238E27FC236}">
                  <a16:creationId xmlns:a16="http://schemas.microsoft.com/office/drawing/2014/main" id="{7F38C6F6-7349-FD4F-8E51-5393E33A387B}"/>
                </a:ext>
              </a:extLst>
            </p:cNvPr>
            <p:cNvSpPr txBox="1">
              <a:spLocks/>
            </p:cNvSpPr>
            <p:nvPr/>
          </p:nvSpPr>
          <p:spPr>
            <a:xfrm>
              <a:off x="2752098" y="2084690"/>
              <a:ext cx="724178" cy="242140"/>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Loading and cleaning the dataset</a:t>
              </a:r>
            </a:p>
          </p:txBody>
        </p:sp>
        <p:sp>
          <p:nvSpPr>
            <p:cNvPr id="191" name="Inhaltsplatzhalter 4">
              <a:extLst>
                <a:ext uri="{FF2B5EF4-FFF2-40B4-BE49-F238E27FC236}">
                  <a16:creationId xmlns:a16="http://schemas.microsoft.com/office/drawing/2014/main" id="{39A04AC7-CC58-D44B-8A49-B050143ED4F4}"/>
                </a:ext>
              </a:extLst>
            </p:cNvPr>
            <p:cNvSpPr txBox="1">
              <a:spLocks/>
            </p:cNvSpPr>
            <p:nvPr/>
          </p:nvSpPr>
          <p:spPr>
            <a:xfrm>
              <a:off x="3850101" y="2143041"/>
              <a:ext cx="581397" cy="242140"/>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Create a corpus</a:t>
              </a:r>
            </a:p>
          </p:txBody>
        </p:sp>
        <p:sp>
          <p:nvSpPr>
            <p:cNvPr id="192" name="Inhaltsplatzhalter 4">
              <a:extLst>
                <a:ext uri="{FF2B5EF4-FFF2-40B4-BE49-F238E27FC236}">
                  <a16:creationId xmlns:a16="http://schemas.microsoft.com/office/drawing/2014/main" id="{E92507B7-5619-0842-ADEF-997DA9E34783}"/>
                </a:ext>
              </a:extLst>
            </p:cNvPr>
            <p:cNvSpPr txBox="1">
              <a:spLocks/>
            </p:cNvSpPr>
            <p:nvPr/>
          </p:nvSpPr>
          <p:spPr>
            <a:xfrm>
              <a:off x="2594010" y="4471879"/>
              <a:ext cx="765408" cy="267079"/>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Generate the DTM &amp; Remove 1% Sparce</a:t>
              </a:r>
            </a:p>
          </p:txBody>
        </p:sp>
        <p:sp>
          <p:nvSpPr>
            <p:cNvPr id="193" name="Inhaltsplatzhalter 4">
              <a:extLst>
                <a:ext uri="{FF2B5EF4-FFF2-40B4-BE49-F238E27FC236}">
                  <a16:creationId xmlns:a16="http://schemas.microsoft.com/office/drawing/2014/main" id="{91660423-DC0F-8A4A-BA69-FDFE7DA91E6E}"/>
                </a:ext>
              </a:extLst>
            </p:cNvPr>
            <p:cNvSpPr txBox="1">
              <a:spLocks/>
            </p:cNvSpPr>
            <p:nvPr/>
          </p:nvSpPr>
          <p:spPr>
            <a:xfrm>
              <a:off x="4487575" y="2831678"/>
              <a:ext cx="581397" cy="242140"/>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convert to lower case</a:t>
              </a:r>
            </a:p>
          </p:txBody>
        </p:sp>
        <p:sp>
          <p:nvSpPr>
            <p:cNvPr id="194" name="Oval 13">
              <a:extLst>
                <a:ext uri="{FF2B5EF4-FFF2-40B4-BE49-F238E27FC236}">
                  <a16:creationId xmlns:a16="http://schemas.microsoft.com/office/drawing/2014/main" id="{F15BE89C-4DB9-074C-80A0-0CAC124ED1D0}"/>
                </a:ext>
              </a:extLst>
            </p:cNvPr>
            <p:cNvSpPr>
              <a:spLocks noChangeArrowheads="1"/>
            </p:cNvSpPr>
            <p:nvPr/>
          </p:nvSpPr>
          <p:spPr bwMode="auto">
            <a:xfrm>
              <a:off x="2692482" y="2586151"/>
              <a:ext cx="1712678" cy="1698541"/>
            </a:xfrm>
            <a:prstGeom prst="ellipse">
              <a:avLst/>
            </a:prstGeom>
            <a:solidFill>
              <a:schemeClr val="bg1"/>
            </a:solidFill>
            <a:ln>
              <a:noFill/>
            </a:ln>
            <a:effectLst>
              <a:outerShdw blurRad="313828" sx="102000" sy="102000" algn="ctr" rotWithShape="0">
                <a:prstClr val="black">
                  <a:alpha val="14852"/>
                </a:prstClr>
              </a:outerShdw>
            </a:effectLst>
          </p:spPr>
          <p:txBody>
            <a:bodyPr vert="horz" wrap="square" lIns="68580" tIns="34290" rIns="68580" bIns="34290" numCol="1" anchor="ctr" anchorCtr="0" compatLnSpc="1">
              <a:prstTxWarp prst="textNoShape">
                <a:avLst/>
              </a:prstTxWarp>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Text Analytics &amp; Clustering</a:t>
              </a:r>
            </a:p>
          </p:txBody>
        </p:sp>
      </p:grpSp>
      <p:sp>
        <p:nvSpPr>
          <p:cNvPr id="55" name="Shape">
            <a:extLst>
              <a:ext uri="{FF2B5EF4-FFF2-40B4-BE49-F238E27FC236}">
                <a16:creationId xmlns:a16="http://schemas.microsoft.com/office/drawing/2014/main" id="{C6AB400E-7787-403B-8310-1B2DA19BF8E1}"/>
              </a:ext>
            </a:extLst>
          </p:cNvPr>
          <p:cNvSpPr/>
          <p:nvPr/>
        </p:nvSpPr>
        <p:spPr>
          <a:xfrm rot="19719189">
            <a:off x="724812" y="542251"/>
            <a:ext cx="1535191" cy="1429231"/>
          </a:xfrm>
          <a:custGeom>
            <a:avLst/>
            <a:gdLst/>
            <a:ahLst/>
            <a:cxnLst>
              <a:cxn ang="0">
                <a:pos x="wd2" y="hd2"/>
              </a:cxn>
              <a:cxn ang="5400000">
                <a:pos x="wd2" y="hd2"/>
              </a:cxn>
              <a:cxn ang="10800000">
                <a:pos x="wd2" y="hd2"/>
              </a:cxn>
              <a:cxn ang="16200000">
                <a:pos x="wd2" y="hd2"/>
              </a:cxn>
            </a:cxnLst>
            <a:rect l="0" t="0" r="r" b="b"/>
            <a:pathLst>
              <a:path w="21493" h="21418" extrusionOk="0">
                <a:moveTo>
                  <a:pt x="1025" y="3511"/>
                </a:moveTo>
                <a:cubicBezTo>
                  <a:pt x="3963" y="2113"/>
                  <a:pt x="7078" y="1117"/>
                  <a:pt x="10283" y="551"/>
                </a:cubicBezTo>
                <a:cubicBezTo>
                  <a:pt x="13453" y="-8"/>
                  <a:pt x="16684" y="-143"/>
                  <a:pt x="19889" y="151"/>
                </a:cubicBezTo>
                <a:cubicBezTo>
                  <a:pt x="20433" y="224"/>
                  <a:pt x="20918" y="534"/>
                  <a:pt x="21211" y="997"/>
                </a:cubicBezTo>
                <a:cubicBezTo>
                  <a:pt x="21447" y="1372"/>
                  <a:pt x="21540" y="1820"/>
                  <a:pt x="21471" y="2258"/>
                </a:cubicBezTo>
                <a:lnTo>
                  <a:pt x="18608" y="18774"/>
                </a:lnTo>
                <a:cubicBezTo>
                  <a:pt x="18502" y="19125"/>
                  <a:pt x="18305" y="19442"/>
                  <a:pt x="18037" y="19693"/>
                </a:cubicBezTo>
                <a:cubicBezTo>
                  <a:pt x="17678" y="20030"/>
                  <a:pt x="17211" y="20231"/>
                  <a:pt x="16718" y="20260"/>
                </a:cubicBezTo>
                <a:cubicBezTo>
                  <a:pt x="15697" y="20245"/>
                  <a:pt x="14677" y="20328"/>
                  <a:pt x="13672" y="20507"/>
                </a:cubicBezTo>
                <a:cubicBezTo>
                  <a:pt x="12707" y="20679"/>
                  <a:pt x="11760" y="20939"/>
                  <a:pt x="10843" y="21284"/>
                </a:cubicBezTo>
                <a:cubicBezTo>
                  <a:pt x="10491" y="21430"/>
                  <a:pt x="10101" y="21457"/>
                  <a:pt x="9732" y="21361"/>
                </a:cubicBezTo>
                <a:cubicBezTo>
                  <a:pt x="9309" y="21250"/>
                  <a:pt x="8942" y="20986"/>
                  <a:pt x="8704" y="20619"/>
                </a:cubicBezTo>
                <a:lnTo>
                  <a:pt x="216" y="6044"/>
                </a:lnTo>
                <a:cubicBezTo>
                  <a:pt x="-8" y="5619"/>
                  <a:pt x="-60" y="5125"/>
                  <a:pt x="72" y="4664"/>
                </a:cubicBezTo>
                <a:cubicBezTo>
                  <a:pt x="215" y="4164"/>
                  <a:pt x="560" y="3746"/>
                  <a:pt x="1025" y="3511"/>
                </a:cubicBezTo>
                <a:close/>
              </a:path>
            </a:pathLst>
          </a:custGeom>
          <a:solidFill>
            <a:schemeClr val="bg1">
              <a:lumMod val="65000"/>
            </a:schemeClr>
          </a:solidFill>
          <a:ln w="22225">
            <a:solidFill>
              <a:schemeClr val="bg1"/>
            </a:solidFill>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endParaRPr>
          </a:p>
        </p:txBody>
      </p:sp>
      <p:sp>
        <p:nvSpPr>
          <p:cNvPr id="56" name="Shape">
            <a:extLst>
              <a:ext uri="{FF2B5EF4-FFF2-40B4-BE49-F238E27FC236}">
                <a16:creationId xmlns:a16="http://schemas.microsoft.com/office/drawing/2014/main" id="{0400B328-F3D5-462B-A62B-1F267563FD23}"/>
              </a:ext>
            </a:extLst>
          </p:cNvPr>
          <p:cNvSpPr/>
          <p:nvPr/>
        </p:nvSpPr>
        <p:spPr>
          <a:xfrm rot="1515669">
            <a:off x="5064328" y="591138"/>
            <a:ext cx="1611165" cy="1558092"/>
          </a:xfrm>
          <a:custGeom>
            <a:avLst/>
            <a:gdLst/>
            <a:ahLst/>
            <a:cxnLst>
              <a:cxn ang="0">
                <a:pos x="wd2" y="hd2"/>
              </a:cxn>
              <a:cxn ang="5400000">
                <a:pos x="wd2" y="hd2"/>
              </a:cxn>
              <a:cxn ang="10800000">
                <a:pos x="wd2" y="hd2"/>
              </a:cxn>
              <a:cxn ang="16200000">
                <a:pos x="wd2" y="hd2"/>
              </a:cxn>
            </a:cxnLst>
            <a:rect l="0" t="0" r="r" b="b"/>
            <a:pathLst>
              <a:path w="21558" h="21519" extrusionOk="0">
                <a:moveTo>
                  <a:pt x="5027" y="43"/>
                </a:moveTo>
                <a:cubicBezTo>
                  <a:pt x="7965" y="761"/>
                  <a:pt x="10792" y="1842"/>
                  <a:pt x="13435" y="3258"/>
                </a:cubicBezTo>
                <a:cubicBezTo>
                  <a:pt x="16228" y="4754"/>
                  <a:pt x="18789" y="6610"/>
                  <a:pt x="21047" y="8774"/>
                </a:cubicBezTo>
                <a:cubicBezTo>
                  <a:pt x="21367" y="9096"/>
                  <a:pt x="21550" y="9521"/>
                  <a:pt x="21558" y="9965"/>
                </a:cubicBezTo>
                <a:cubicBezTo>
                  <a:pt x="21566" y="10422"/>
                  <a:pt x="21389" y="10865"/>
                  <a:pt x="21062" y="11201"/>
                </a:cubicBezTo>
                <a:lnTo>
                  <a:pt x="8486" y="21153"/>
                </a:lnTo>
                <a:cubicBezTo>
                  <a:pt x="8168" y="21385"/>
                  <a:pt x="7780" y="21513"/>
                  <a:pt x="7380" y="21519"/>
                </a:cubicBezTo>
                <a:cubicBezTo>
                  <a:pt x="6993" y="21525"/>
                  <a:pt x="6614" y="21417"/>
                  <a:pt x="6295" y="21209"/>
                </a:cubicBezTo>
                <a:cubicBezTo>
                  <a:pt x="5545" y="20584"/>
                  <a:pt x="4733" y="20029"/>
                  <a:pt x="3870" y="19552"/>
                </a:cubicBezTo>
                <a:cubicBezTo>
                  <a:pt x="2985" y="19063"/>
                  <a:pt x="2052" y="18659"/>
                  <a:pt x="1083" y="18345"/>
                </a:cubicBezTo>
                <a:cubicBezTo>
                  <a:pt x="716" y="18239"/>
                  <a:pt x="405" y="18006"/>
                  <a:pt x="211" y="17692"/>
                </a:cubicBezTo>
                <a:cubicBezTo>
                  <a:pt x="35" y="17407"/>
                  <a:pt x="-34" y="17075"/>
                  <a:pt x="16" y="16748"/>
                </a:cubicBezTo>
                <a:lnTo>
                  <a:pt x="2888" y="1273"/>
                </a:lnTo>
                <a:cubicBezTo>
                  <a:pt x="2981" y="928"/>
                  <a:pt x="3188" y="619"/>
                  <a:pt x="3477" y="392"/>
                </a:cubicBezTo>
                <a:cubicBezTo>
                  <a:pt x="3909" y="54"/>
                  <a:pt x="4482" y="-75"/>
                  <a:pt x="5027" y="43"/>
                </a:cubicBezTo>
                <a:close/>
              </a:path>
            </a:pathLst>
          </a:custGeom>
          <a:solidFill>
            <a:schemeClr val="bg1">
              <a:lumMod val="65000"/>
            </a:schemeClr>
          </a:solidFill>
          <a:ln w="22225">
            <a:solidFill>
              <a:schemeClr val="bg1"/>
            </a:solidFill>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endParaRPr>
          </a:p>
        </p:txBody>
      </p:sp>
      <p:sp>
        <p:nvSpPr>
          <p:cNvPr id="57" name="Shape">
            <a:extLst>
              <a:ext uri="{FF2B5EF4-FFF2-40B4-BE49-F238E27FC236}">
                <a16:creationId xmlns:a16="http://schemas.microsoft.com/office/drawing/2014/main" id="{D7686A8F-E4A5-49E9-9582-DDEAE02FEBF4}"/>
              </a:ext>
            </a:extLst>
          </p:cNvPr>
          <p:cNvSpPr/>
          <p:nvPr/>
        </p:nvSpPr>
        <p:spPr>
          <a:xfrm rot="3176412">
            <a:off x="5411424" y="4071353"/>
            <a:ext cx="1504899" cy="1461334"/>
          </a:xfrm>
          <a:custGeom>
            <a:avLst/>
            <a:gdLst/>
            <a:ahLst/>
            <a:cxnLst>
              <a:cxn ang="0">
                <a:pos x="wd2" y="hd2"/>
              </a:cxn>
              <a:cxn ang="5400000">
                <a:pos x="wd2" y="hd2"/>
              </a:cxn>
              <a:cxn ang="10800000">
                <a:pos x="wd2" y="hd2"/>
              </a:cxn>
              <a:cxn ang="16200000">
                <a:pos x="wd2" y="hd2"/>
              </a:cxn>
            </a:cxnLst>
            <a:rect l="0" t="0" r="r" b="b"/>
            <a:pathLst>
              <a:path w="21570" h="21556" extrusionOk="0">
                <a:moveTo>
                  <a:pt x="12940" y="363"/>
                </a:moveTo>
                <a:lnTo>
                  <a:pt x="546" y="11788"/>
                </a:lnTo>
                <a:cubicBezTo>
                  <a:pt x="247" y="12104"/>
                  <a:pt x="58" y="12526"/>
                  <a:pt x="12" y="12980"/>
                </a:cubicBezTo>
                <a:cubicBezTo>
                  <a:pt x="-30" y="13386"/>
                  <a:pt x="45" y="13796"/>
                  <a:pt x="226" y="14152"/>
                </a:cubicBezTo>
                <a:cubicBezTo>
                  <a:pt x="692" y="15048"/>
                  <a:pt x="1087" y="15987"/>
                  <a:pt x="1408" y="16957"/>
                </a:cubicBezTo>
                <a:cubicBezTo>
                  <a:pt x="1742" y="17967"/>
                  <a:pt x="1994" y="19006"/>
                  <a:pt x="2162" y="20065"/>
                </a:cubicBezTo>
                <a:cubicBezTo>
                  <a:pt x="2220" y="20464"/>
                  <a:pt x="2400" y="20829"/>
                  <a:pt x="2673" y="21100"/>
                </a:cubicBezTo>
                <a:cubicBezTo>
                  <a:pt x="2964" y="21390"/>
                  <a:pt x="3341" y="21552"/>
                  <a:pt x="3734" y="21556"/>
                </a:cubicBezTo>
                <a:lnTo>
                  <a:pt x="19844" y="21556"/>
                </a:lnTo>
                <a:cubicBezTo>
                  <a:pt x="20309" y="21532"/>
                  <a:pt x="20748" y="21311"/>
                  <a:pt x="21069" y="20939"/>
                </a:cubicBezTo>
                <a:cubicBezTo>
                  <a:pt x="21385" y="20574"/>
                  <a:pt x="21563" y="20091"/>
                  <a:pt x="21570" y="19586"/>
                </a:cubicBezTo>
                <a:cubicBezTo>
                  <a:pt x="21308" y="16089"/>
                  <a:pt x="20606" y="12649"/>
                  <a:pt x="19483" y="9366"/>
                </a:cubicBezTo>
                <a:cubicBezTo>
                  <a:pt x="18430" y="6289"/>
                  <a:pt x="17017" y="3377"/>
                  <a:pt x="15280" y="706"/>
                </a:cubicBezTo>
                <a:cubicBezTo>
                  <a:pt x="15000" y="321"/>
                  <a:pt x="14595" y="72"/>
                  <a:pt x="14152" y="13"/>
                </a:cubicBezTo>
                <a:cubicBezTo>
                  <a:pt x="13722" y="-44"/>
                  <a:pt x="13289" y="81"/>
                  <a:pt x="12940" y="363"/>
                </a:cubicBezTo>
                <a:close/>
              </a:path>
            </a:pathLst>
          </a:custGeom>
          <a:solidFill>
            <a:schemeClr val="bg1">
              <a:lumMod val="65000"/>
            </a:schemeClr>
          </a:solidFill>
          <a:ln w="22225">
            <a:solidFill>
              <a:schemeClr val="bg1"/>
            </a:solidFill>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1200" cap="none" spc="0" normalizeH="0" baseline="0" noProof="0" dirty="0">
              <a:ln>
                <a:noFill/>
              </a:ln>
              <a:solidFill>
                <a:srgbClr val="FFFFFF"/>
              </a:solidFill>
              <a:effectLst/>
              <a:uLnTx/>
              <a:uFillTx/>
              <a:latin typeface="Calibri" panose="020F0502020204030204"/>
              <a:ea typeface="+mn-ea"/>
              <a:cs typeface="+mn-cs"/>
              <a:sym typeface="Helvetica Neue Medium"/>
            </a:endParaRPr>
          </a:p>
        </p:txBody>
      </p:sp>
      <p:sp>
        <p:nvSpPr>
          <p:cNvPr id="58" name="Shape">
            <a:extLst>
              <a:ext uri="{FF2B5EF4-FFF2-40B4-BE49-F238E27FC236}">
                <a16:creationId xmlns:a16="http://schemas.microsoft.com/office/drawing/2014/main" id="{073F1AE9-1A38-4F6B-AC4F-9D0C26436AF3}"/>
              </a:ext>
            </a:extLst>
          </p:cNvPr>
          <p:cNvSpPr/>
          <p:nvPr/>
        </p:nvSpPr>
        <p:spPr>
          <a:xfrm rot="6974325">
            <a:off x="576840" y="4770476"/>
            <a:ext cx="1505515" cy="1510008"/>
          </a:xfrm>
          <a:custGeom>
            <a:avLst/>
            <a:gdLst/>
            <a:ahLst/>
            <a:cxnLst>
              <a:cxn ang="0">
                <a:pos x="wd2" y="hd2"/>
              </a:cxn>
              <a:cxn ang="5400000">
                <a:pos x="wd2" y="hd2"/>
              </a:cxn>
              <a:cxn ang="10800000">
                <a:pos x="wd2" y="hd2"/>
              </a:cxn>
              <a:cxn ang="16200000">
                <a:pos x="wd2" y="hd2"/>
              </a:cxn>
            </a:cxnLst>
            <a:rect l="0" t="0" r="r" b="b"/>
            <a:pathLst>
              <a:path w="21532" h="21540" extrusionOk="0">
                <a:moveTo>
                  <a:pt x="3793" y="0"/>
                </a:moveTo>
                <a:lnTo>
                  <a:pt x="19866" y="0"/>
                </a:lnTo>
                <a:cubicBezTo>
                  <a:pt x="20313" y="2"/>
                  <a:pt x="20740" y="198"/>
                  <a:pt x="21053" y="544"/>
                </a:cubicBezTo>
                <a:cubicBezTo>
                  <a:pt x="21404" y="934"/>
                  <a:pt x="21576" y="1475"/>
                  <a:pt x="21521" y="2017"/>
                </a:cubicBezTo>
                <a:cubicBezTo>
                  <a:pt x="21284" y="5218"/>
                  <a:pt x="20671" y="8372"/>
                  <a:pt x="19698" y="11404"/>
                </a:cubicBezTo>
                <a:cubicBezTo>
                  <a:pt x="18625" y="14749"/>
                  <a:pt x="17123" y="17913"/>
                  <a:pt x="15238" y="20803"/>
                </a:cubicBezTo>
                <a:cubicBezTo>
                  <a:pt x="14950" y="21185"/>
                  <a:pt x="14543" y="21438"/>
                  <a:pt x="14094" y="21515"/>
                </a:cubicBezTo>
                <a:cubicBezTo>
                  <a:pt x="13601" y="21600"/>
                  <a:pt x="13098" y="21467"/>
                  <a:pt x="12696" y="21145"/>
                </a:cubicBezTo>
                <a:lnTo>
                  <a:pt x="468" y="9602"/>
                </a:lnTo>
                <a:cubicBezTo>
                  <a:pt x="202" y="9305"/>
                  <a:pt x="39" y="8918"/>
                  <a:pt x="6" y="8505"/>
                </a:cubicBezTo>
                <a:cubicBezTo>
                  <a:pt x="-24" y="8134"/>
                  <a:pt x="53" y="7763"/>
                  <a:pt x="226" y="7442"/>
                </a:cubicBezTo>
                <a:cubicBezTo>
                  <a:pt x="701" y="6529"/>
                  <a:pt x="1102" y="5574"/>
                  <a:pt x="1426" y="4586"/>
                </a:cubicBezTo>
                <a:cubicBezTo>
                  <a:pt x="1757" y="3574"/>
                  <a:pt x="2006" y="2532"/>
                  <a:pt x="2169" y="1473"/>
                </a:cubicBezTo>
                <a:cubicBezTo>
                  <a:pt x="2254" y="1097"/>
                  <a:pt x="2440" y="758"/>
                  <a:pt x="2704" y="499"/>
                </a:cubicBezTo>
                <a:cubicBezTo>
                  <a:pt x="3004" y="204"/>
                  <a:pt x="3388" y="28"/>
                  <a:pt x="3793" y="0"/>
                </a:cubicBezTo>
                <a:close/>
              </a:path>
            </a:pathLst>
          </a:custGeom>
          <a:solidFill>
            <a:schemeClr val="bg1">
              <a:lumMod val="65000"/>
            </a:schemeClr>
          </a:solidFill>
          <a:ln w="22225">
            <a:solidFill>
              <a:schemeClr val="bg1"/>
            </a:solidFill>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32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endParaRPr>
          </a:p>
        </p:txBody>
      </p:sp>
      <p:sp>
        <p:nvSpPr>
          <p:cNvPr id="64" name="Inhaltsplatzhalter 4">
            <a:extLst>
              <a:ext uri="{FF2B5EF4-FFF2-40B4-BE49-F238E27FC236}">
                <a16:creationId xmlns:a16="http://schemas.microsoft.com/office/drawing/2014/main" id="{26646577-D2A1-4C6E-A152-698EC4E91C5A}"/>
              </a:ext>
            </a:extLst>
          </p:cNvPr>
          <p:cNvSpPr txBox="1">
            <a:spLocks/>
          </p:cNvSpPr>
          <p:nvPr/>
        </p:nvSpPr>
        <p:spPr>
          <a:xfrm>
            <a:off x="5206821" y="1199168"/>
            <a:ext cx="1100315" cy="285286"/>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Create cluster using k means clustering – 3 clusters</a:t>
            </a:r>
          </a:p>
        </p:txBody>
      </p:sp>
      <p:sp>
        <p:nvSpPr>
          <p:cNvPr id="65" name="Inhaltsplatzhalter 4">
            <a:extLst>
              <a:ext uri="{FF2B5EF4-FFF2-40B4-BE49-F238E27FC236}">
                <a16:creationId xmlns:a16="http://schemas.microsoft.com/office/drawing/2014/main" id="{6B62AC9B-E0C9-4A1A-B79D-A74D38DA1E5F}"/>
              </a:ext>
            </a:extLst>
          </p:cNvPr>
          <p:cNvSpPr txBox="1">
            <a:spLocks/>
          </p:cNvSpPr>
          <p:nvPr/>
        </p:nvSpPr>
        <p:spPr>
          <a:xfrm>
            <a:off x="5661217" y="4774095"/>
            <a:ext cx="906342" cy="285286"/>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K-Means Optimization</a:t>
            </a:r>
          </a:p>
        </p:txBody>
      </p:sp>
      <p:sp>
        <p:nvSpPr>
          <p:cNvPr id="66" name="Inhaltsplatzhalter 4">
            <a:extLst>
              <a:ext uri="{FF2B5EF4-FFF2-40B4-BE49-F238E27FC236}">
                <a16:creationId xmlns:a16="http://schemas.microsoft.com/office/drawing/2014/main" id="{0F791A81-655C-49C4-91D4-125D91221141}"/>
              </a:ext>
            </a:extLst>
          </p:cNvPr>
          <p:cNvSpPr txBox="1">
            <a:spLocks/>
          </p:cNvSpPr>
          <p:nvPr/>
        </p:nvSpPr>
        <p:spPr>
          <a:xfrm>
            <a:off x="1169953" y="1074786"/>
            <a:ext cx="676112" cy="285286"/>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Making clusters using keyword</a:t>
            </a:r>
          </a:p>
        </p:txBody>
      </p:sp>
      <p:sp>
        <p:nvSpPr>
          <p:cNvPr id="67" name="Inhaltsplatzhalter 4">
            <a:extLst>
              <a:ext uri="{FF2B5EF4-FFF2-40B4-BE49-F238E27FC236}">
                <a16:creationId xmlns:a16="http://schemas.microsoft.com/office/drawing/2014/main" id="{72941EEC-CB74-47AD-BB9B-A60955426D74}"/>
              </a:ext>
            </a:extLst>
          </p:cNvPr>
          <p:cNvSpPr txBox="1">
            <a:spLocks/>
          </p:cNvSpPr>
          <p:nvPr/>
        </p:nvSpPr>
        <p:spPr>
          <a:xfrm>
            <a:off x="916108" y="5449191"/>
            <a:ext cx="1017445" cy="285286"/>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Sort by cluster and review results</a:t>
            </a:r>
          </a:p>
        </p:txBody>
      </p:sp>
      <p:sp>
        <p:nvSpPr>
          <p:cNvPr id="68" name="Arc 67">
            <a:extLst>
              <a:ext uri="{FF2B5EF4-FFF2-40B4-BE49-F238E27FC236}">
                <a16:creationId xmlns:a16="http://schemas.microsoft.com/office/drawing/2014/main" id="{156574D0-00CF-4615-8340-D9D867D7FE52}"/>
              </a:ext>
            </a:extLst>
          </p:cNvPr>
          <p:cNvSpPr/>
          <p:nvPr/>
        </p:nvSpPr>
        <p:spPr>
          <a:xfrm rot="20525683">
            <a:off x="312506" y="1696679"/>
            <a:ext cx="2701909" cy="3209660"/>
          </a:xfrm>
          <a:prstGeom prst="arc">
            <a:avLst>
              <a:gd name="adj1" fmla="val 8453891"/>
              <a:gd name="adj2" fmla="val 15854378"/>
            </a:avLst>
          </a:prstGeom>
          <a:ln w="12700" cap="rnd">
            <a:solidFill>
              <a:schemeClr val="bg1">
                <a:lumMod val="65000"/>
              </a:schemeClr>
            </a:solidFill>
            <a:prstDash val="sysDash"/>
            <a:headEnd type="oval"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69" name="Arc 68">
            <a:extLst>
              <a:ext uri="{FF2B5EF4-FFF2-40B4-BE49-F238E27FC236}">
                <a16:creationId xmlns:a16="http://schemas.microsoft.com/office/drawing/2014/main" id="{4183B923-5CA0-4D79-AF24-D890C3C48387}"/>
              </a:ext>
            </a:extLst>
          </p:cNvPr>
          <p:cNvSpPr/>
          <p:nvPr/>
        </p:nvSpPr>
        <p:spPr>
          <a:xfrm rot="4103374">
            <a:off x="2083896" y="-58648"/>
            <a:ext cx="2902085" cy="3189938"/>
          </a:xfrm>
          <a:prstGeom prst="arc">
            <a:avLst>
              <a:gd name="adj1" fmla="val 8453891"/>
              <a:gd name="adj2" fmla="val 15854378"/>
            </a:avLst>
          </a:prstGeom>
          <a:ln w="12700" cap="rnd">
            <a:solidFill>
              <a:schemeClr val="bg1">
                <a:lumMod val="65000"/>
              </a:schemeClr>
            </a:solidFill>
            <a:prstDash val="sysDash"/>
            <a:headEnd type="oval"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70" name="Arc 69">
            <a:extLst>
              <a:ext uri="{FF2B5EF4-FFF2-40B4-BE49-F238E27FC236}">
                <a16:creationId xmlns:a16="http://schemas.microsoft.com/office/drawing/2014/main" id="{7A8B8BE5-0752-484E-8842-F650F3FE7F09}"/>
              </a:ext>
            </a:extLst>
          </p:cNvPr>
          <p:cNvSpPr/>
          <p:nvPr/>
        </p:nvSpPr>
        <p:spPr>
          <a:xfrm rot="10065912">
            <a:off x="3708761" y="1423693"/>
            <a:ext cx="3150411" cy="3505977"/>
          </a:xfrm>
          <a:prstGeom prst="arc">
            <a:avLst>
              <a:gd name="adj1" fmla="val 8615575"/>
              <a:gd name="adj2" fmla="val 14025919"/>
            </a:avLst>
          </a:prstGeom>
          <a:ln w="12700" cap="rnd">
            <a:solidFill>
              <a:schemeClr val="bg1">
                <a:lumMod val="65000"/>
              </a:schemeClr>
            </a:solidFill>
            <a:prstDash val="sysDash"/>
            <a:headEnd type="oval"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71" name="Arc 70">
            <a:extLst>
              <a:ext uri="{FF2B5EF4-FFF2-40B4-BE49-F238E27FC236}">
                <a16:creationId xmlns:a16="http://schemas.microsoft.com/office/drawing/2014/main" id="{835A44AF-D205-4F5A-A088-D04136B6A96D}"/>
              </a:ext>
            </a:extLst>
          </p:cNvPr>
          <p:cNvSpPr/>
          <p:nvPr/>
        </p:nvSpPr>
        <p:spPr>
          <a:xfrm rot="14583969">
            <a:off x="2308309" y="3272185"/>
            <a:ext cx="3117222" cy="3505977"/>
          </a:xfrm>
          <a:prstGeom prst="arc">
            <a:avLst>
              <a:gd name="adj1" fmla="val 8446671"/>
              <a:gd name="adj2" fmla="val 15854378"/>
            </a:avLst>
          </a:prstGeom>
          <a:ln w="12700" cap="rnd">
            <a:solidFill>
              <a:schemeClr val="bg1">
                <a:lumMod val="65000"/>
              </a:schemeClr>
            </a:solidFill>
            <a:prstDash val="sysDash"/>
            <a:headEnd type="oval"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72" name="Oval 71">
            <a:extLst>
              <a:ext uri="{FF2B5EF4-FFF2-40B4-BE49-F238E27FC236}">
                <a16:creationId xmlns:a16="http://schemas.microsoft.com/office/drawing/2014/main" id="{9897F825-68EB-43FA-AE18-187B31D03650}"/>
              </a:ext>
            </a:extLst>
          </p:cNvPr>
          <p:cNvSpPr/>
          <p:nvPr/>
        </p:nvSpPr>
        <p:spPr>
          <a:xfrm>
            <a:off x="3009061" y="1112831"/>
            <a:ext cx="391449" cy="383933"/>
          </a:xfrm>
          <a:prstGeom prst="ellipse">
            <a:avLst/>
          </a:prstGeom>
          <a:solidFill>
            <a:schemeClr val="tx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b="1" dirty="0">
                <a:latin typeface="Century Gothic" panose="020B0502020202020204" pitchFamily="34" charset="0"/>
              </a:rPr>
              <a:t>1</a:t>
            </a:r>
          </a:p>
        </p:txBody>
      </p:sp>
      <p:sp>
        <p:nvSpPr>
          <p:cNvPr id="73" name="Oval 72">
            <a:extLst>
              <a:ext uri="{FF2B5EF4-FFF2-40B4-BE49-F238E27FC236}">
                <a16:creationId xmlns:a16="http://schemas.microsoft.com/office/drawing/2014/main" id="{95B5425D-9C95-4736-8F99-47CA1905DC36}"/>
              </a:ext>
            </a:extLst>
          </p:cNvPr>
          <p:cNvSpPr/>
          <p:nvPr/>
        </p:nvSpPr>
        <p:spPr>
          <a:xfrm>
            <a:off x="4647539" y="1545383"/>
            <a:ext cx="380181" cy="383933"/>
          </a:xfrm>
          <a:prstGeom prst="ellipse">
            <a:avLst/>
          </a:prstGeom>
          <a:solidFill>
            <a:schemeClr val="tx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b="1" dirty="0">
                <a:latin typeface="Century Gothic" panose="020B0502020202020204" pitchFamily="34" charset="0"/>
              </a:rPr>
              <a:t>2</a:t>
            </a:r>
          </a:p>
        </p:txBody>
      </p:sp>
      <p:sp>
        <p:nvSpPr>
          <p:cNvPr id="74" name="Oval 73">
            <a:extLst>
              <a:ext uri="{FF2B5EF4-FFF2-40B4-BE49-F238E27FC236}">
                <a16:creationId xmlns:a16="http://schemas.microsoft.com/office/drawing/2014/main" id="{2F33017B-589E-4528-A217-E3F8AE07DD89}"/>
              </a:ext>
            </a:extLst>
          </p:cNvPr>
          <p:cNvSpPr/>
          <p:nvPr/>
        </p:nvSpPr>
        <p:spPr>
          <a:xfrm>
            <a:off x="5418332" y="2903680"/>
            <a:ext cx="404122" cy="383933"/>
          </a:xfrm>
          <a:prstGeom prst="ellipse">
            <a:avLst/>
          </a:prstGeom>
          <a:solidFill>
            <a:schemeClr val="tx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b="1" dirty="0">
                <a:latin typeface="Century Gothic" panose="020B0502020202020204" pitchFamily="34" charset="0"/>
              </a:rPr>
              <a:t>3</a:t>
            </a:r>
          </a:p>
        </p:txBody>
      </p:sp>
      <p:sp>
        <p:nvSpPr>
          <p:cNvPr id="77" name="Oval 76">
            <a:extLst>
              <a:ext uri="{FF2B5EF4-FFF2-40B4-BE49-F238E27FC236}">
                <a16:creationId xmlns:a16="http://schemas.microsoft.com/office/drawing/2014/main" id="{E479DFA9-1EC8-468A-BE65-36EE182A17C2}"/>
              </a:ext>
            </a:extLst>
          </p:cNvPr>
          <p:cNvSpPr/>
          <p:nvPr/>
        </p:nvSpPr>
        <p:spPr>
          <a:xfrm>
            <a:off x="2074715" y="4822333"/>
            <a:ext cx="375504" cy="383933"/>
          </a:xfrm>
          <a:prstGeom prst="ellipse">
            <a:avLst/>
          </a:prstGeom>
          <a:solidFill>
            <a:schemeClr val="tx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b="1" dirty="0">
                <a:latin typeface="Century Gothic" panose="020B0502020202020204" pitchFamily="34" charset="0"/>
              </a:rPr>
              <a:t>4</a:t>
            </a:r>
          </a:p>
        </p:txBody>
      </p:sp>
      <p:sp>
        <p:nvSpPr>
          <p:cNvPr id="78" name="Oval 77">
            <a:extLst>
              <a:ext uri="{FF2B5EF4-FFF2-40B4-BE49-F238E27FC236}">
                <a16:creationId xmlns:a16="http://schemas.microsoft.com/office/drawing/2014/main" id="{DF960C44-974F-493F-8ECB-150DE7ACF19C}"/>
              </a:ext>
            </a:extLst>
          </p:cNvPr>
          <p:cNvSpPr/>
          <p:nvPr/>
        </p:nvSpPr>
        <p:spPr>
          <a:xfrm>
            <a:off x="1245465" y="3498406"/>
            <a:ext cx="412001" cy="383933"/>
          </a:xfrm>
          <a:prstGeom prst="ellipse">
            <a:avLst/>
          </a:prstGeom>
          <a:solidFill>
            <a:schemeClr val="tx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000" b="1" dirty="0">
                <a:latin typeface="Century Gothic" panose="020B0502020202020204" pitchFamily="34" charset="0"/>
              </a:rPr>
              <a:t>5</a:t>
            </a:r>
          </a:p>
        </p:txBody>
      </p:sp>
    </p:spTree>
    <p:extLst>
      <p:ext uri="{BB962C8B-B14F-4D97-AF65-F5344CB8AC3E}">
        <p14:creationId xmlns:p14="http://schemas.microsoft.com/office/powerpoint/2010/main" val="1397170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par>
                                <p:cTn id="8" presetID="42" presetClass="path" presetSubtype="0" accel="50000" decel="50000" fill="hold" grpId="1" nodeType="withEffect">
                                  <p:stCondLst>
                                    <p:cond delay="500"/>
                                  </p:stCondLst>
                                  <p:childTnLst>
                                    <p:animMotion origin="layout" path="M 0.03138 0.24375 L 2.70833E-6 -2.59259E-6 " pathEditMode="relative" rAng="0" ptsTypes="AA">
                                      <p:cBhvr>
                                        <p:cTn id="9" dur="1000" fill="hold"/>
                                        <p:tgtEl>
                                          <p:spTgt spid="55"/>
                                        </p:tgtEl>
                                        <p:attrNameLst>
                                          <p:attrName>ppt_x</p:attrName>
                                          <p:attrName>ppt_y</p:attrName>
                                        </p:attrNameLst>
                                      </p:cBhvr>
                                      <p:rCtr x="-1536" y="-12245"/>
                                    </p:animMotion>
                                  </p:childTnLst>
                                </p:cTn>
                              </p:par>
                              <p:par>
                                <p:cTn id="10" presetID="10" presetClass="entr" presetSubtype="0" fill="hold" grpId="0" nodeType="withEffect">
                                  <p:stCondLst>
                                    <p:cond delay="65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childTnLst>
                                </p:cTn>
                              </p:par>
                              <p:par>
                                <p:cTn id="13" presetID="42" presetClass="path" presetSubtype="0" accel="50000" decel="50000" fill="hold" grpId="1" nodeType="withEffect">
                                  <p:stCondLst>
                                    <p:cond delay="650"/>
                                  </p:stCondLst>
                                  <p:childTnLst>
                                    <p:animMotion origin="layout" path="M -0.08164 0.22246 L 1.875E-6 -4.81481E-6 " pathEditMode="relative" rAng="0" ptsTypes="AA">
                                      <p:cBhvr>
                                        <p:cTn id="14" dur="1000" fill="hold"/>
                                        <p:tgtEl>
                                          <p:spTgt spid="56"/>
                                        </p:tgtEl>
                                        <p:attrNameLst>
                                          <p:attrName>ppt_x</p:attrName>
                                          <p:attrName>ppt_y</p:attrName>
                                        </p:attrNameLst>
                                      </p:cBhvr>
                                      <p:rCtr x="4076" y="-11134"/>
                                    </p:animMotion>
                                  </p:childTnLst>
                                </p:cTn>
                              </p:par>
                              <p:par>
                                <p:cTn id="15" presetID="10" presetClass="entr" presetSubtype="0" fill="hold" grpId="0" nodeType="withEffect">
                                  <p:stCondLst>
                                    <p:cond delay="80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1000"/>
                                        <p:tgtEl>
                                          <p:spTgt spid="57"/>
                                        </p:tgtEl>
                                      </p:cBhvr>
                                    </p:animEffect>
                                  </p:childTnLst>
                                </p:cTn>
                              </p:par>
                              <p:par>
                                <p:cTn id="18" presetID="42" presetClass="path" presetSubtype="0" accel="50000" decel="50000" fill="hold" grpId="1" nodeType="withEffect">
                                  <p:stCondLst>
                                    <p:cond delay="800"/>
                                  </p:stCondLst>
                                  <p:childTnLst>
                                    <p:animMotion origin="layout" path="M -0.13372 0.10949 L -6.25E-7 -7.40741E-7 " pathEditMode="relative" rAng="0" ptsTypes="AA">
                                      <p:cBhvr>
                                        <p:cTn id="19" dur="1000" fill="hold"/>
                                        <p:tgtEl>
                                          <p:spTgt spid="57"/>
                                        </p:tgtEl>
                                        <p:attrNameLst>
                                          <p:attrName>ppt_x</p:attrName>
                                          <p:attrName>ppt_y</p:attrName>
                                        </p:attrNameLst>
                                      </p:cBhvr>
                                      <p:rCtr x="6680" y="-5486"/>
                                    </p:animMotion>
                                  </p:childTnLst>
                                </p:cTn>
                              </p:par>
                              <p:par>
                                <p:cTn id="20" presetID="10" presetClass="entr" presetSubtype="0" fill="hold" grpId="0" nodeType="withEffect">
                                  <p:stCondLst>
                                    <p:cond delay="95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1000"/>
                                        <p:tgtEl>
                                          <p:spTgt spid="58"/>
                                        </p:tgtEl>
                                      </p:cBhvr>
                                    </p:animEffect>
                                  </p:childTnLst>
                                </p:cTn>
                              </p:par>
                              <p:par>
                                <p:cTn id="23" presetID="42" presetClass="path" presetSubtype="0" accel="50000" decel="50000" fill="hold" grpId="1" nodeType="withEffect">
                                  <p:stCondLst>
                                    <p:cond delay="950"/>
                                  </p:stCondLst>
                                  <p:childTnLst>
                                    <p:animMotion origin="layout" path="M -0.13398 -0.10949 L -4.16667E-7 -7.40741E-7 " pathEditMode="relative" rAng="0" ptsTypes="AA">
                                      <p:cBhvr>
                                        <p:cTn id="24" dur="1000" fill="hold"/>
                                        <p:tgtEl>
                                          <p:spTgt spid="58"/>
                                        </p:tgtEl>
                                        <p:attrNameLst>
                                          <p:attrName>ppt_x</p:attrName>
                                          <p:attrName>ppt_y</p:attrName>
                                        </p:attrNameLst>
                                      </p:cBhvr>
                                      <p:rCtr x="6693" y="5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57" grpId="0" animBg="1"/>
      <p:bldP spid="57" grpId="1" animBg="1"/>
      <p:bldP spid="58" grpId="0" animBg="1"/>
      <p:bldP spid="5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0ADBD932-1840-D444-9132-83B18DFC0C9B}"/>
              </a:ext>
            </a:extLst>
          </p:cNvPr>
          <p:cNvGrpSpPr/>
          <p:nvPr/>
        </p:nvGrpSpPr>
        <p:grpSpPr>
          <a:xfrm rot="9405059">
            <a:off x="8763973" y="4224683"/>
            <a:ext cx="5242365" cy="3949807"/>
            <a:chOff x="611419" y="4359426"/>
            <a:chExt cx="4439199" cy="3119400"/>
          </a:xfrm>
          <a:solidFill>
            <a:schemeClr val="bg2"/>
          </a:solidFill>
        </p:grpSpPr>
        <p:grpSp>
          <p:nvGrpSpPr>
            <p:cNvPr id="57" name="Group 56">
              <a:extLst>
                <a:ext uri="{FF2B5EF4-FFF2-40B4-BE49-F238E27FC236}">
                  <a16:creationId xmlns:a16="http://schemas.microsoft.com/office/drawing/2014/main" id="{B3075C2F-5FFB-734A-AF11-E42AD5D9B646}"/>
                </a:ext>
              </a:extLst>
            </p:cNvPr>
            <p:cNvGrpSpPr/>
            <p:nvPr/>
          </p:nvGrpSpPr>
          <p:grpSpPr>
            <a:xfrm rot="11976916">
              <a:off x="707365" y="4359426"/>
              <a:ext cx="4019957" cy="3119400"/>
              <a:chOff x="2438400" y="1005871"/>
              <a:chExt cx="6414912" cy="4977833"/>
            </a:xfrm>
            <a:grpFill/>
          </p:grpSpPr>
          <p:cxnSp>
            <p:nvCxnSpPr>
              <p:cNvPr id="67" name="Straight Connector 66">
                <a:extLst>
                  <a:ext uri="{FF2B5EF4-FFF2-40B4-BE49-F238E27FC236}">
                    <a16:creationId xmlns:a16="http://schemas.microsoft.com/office/drawing/2014/main" id="{BC8B77E2-921F-7942-AB12-9C7A7316F120}"/>
                  </a:ext>
                </a:extLst>
              </p:cNvPr>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3F4663D-D2FD-584B-B736-E89AFE0A5042}"/>
                  </a:ext>
                </a:extLst>
              </p:cNvPr>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52E7DA8-2363-1349-98B7-474D48E047B9}"/>
                  </a:ext>
                </a:extLst>
              </p:cNvPr>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77F3B8C-8AF9-4942-8DDB-112347D152A0}"/>
                  </a:ext>
                </a:extLst>
              </p:cNvPr>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CF96E2-0144-9744-87EF-35F60ED718DD}"/>
                  </a:ext>
                </a:extLst>
              </p:cNvPr>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2591CF2-4383-194E-980D-C1E467C1B60F}"/>
                  </a:ext>
                </a:extLst>
              </p:cNvPr>
              <p:cNvCxnSpPr>
                <a:cxnSpLocks/>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AADD5C6-1A49-CB4F-BCFA-57F0E2B5A4CB}"/>
                  </a:ext>
                </a:extLst>
              </p:cNvPr>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09F32C9-51C9-2843-A0AB-3A4F05FA79A0}"/>
                  </a:ext>
                </a:extLst>
              </p:cNvPr>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A30257-660A-5642-9450-238B3663EE42}"/>
                  </a:ext>
                </a:extLst>
              </p:cNvPr>
              <p:cNvCxnSpPr>
                <a:cxnSpLocks/>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1BD754-2555-D141-9E6A-3B10A1914011}"/>
                  </a:ext>
                </a:extLst>
              </p:cNvPr>
              <p:cNvCxnSpPr>
                <a:cxnSpLocks/>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466BF3-DFB2-8B41-9E73-949EEF0B4148}"/>
                  </a:ext>
                </a:extLst>
              </p:cNvPr>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DD17C33-811E-594D-A26B-72A3857CD97C}"/>
                  </a:ext>
                </a:extLst>
              </p:cNvPr>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6025059-0D0C-0B48-9F61-9D886CD6C7E5}"/>
                  </a:ext>
                </a:extLst>
              </p:cNvPr>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D461B48-7BAC-7A44-B0D3-A102950CD39A}"/>
                  </a:ext>
                </a:extLst>
              </p:cNvPr>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A61D927-56D1-4F42-B299-22E83C5EE316}"/>
                  </a:ext>
                </a:extLst>
              </p:cNvPr>
              <p:cNvCxnSpPr>
                <a:cxnSpLocks/>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09A6842-F5FB-794B-86CE-742153380DCC}"/>
                  </a:ext>
                </a:extLst>
              </p:cNvPr>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FFB60D6-2283-E44D-9703-E98E14343D4F}"/>
                  </a:ext>
                </a:extLst>
              </p:cNvPr>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58" name="Oval 57">
              <a:extLst>
                <a:ext uri="{FF2B5EF4-FFF2-40B4-BE49-F238E27FC236}">
                  <a16:creationId xmlns:a16="http://schemas.microsoft.com/office/drawing/2014/main" id="{F5169D9B-A737-FE45-87D4-972A93BFB5C5}"/>
                </a:ext>
              </a:extLst>
            </p:cNvPr>
            <p:cNvSpPr/>
            <p:nvPr/>
          </p:nvSpPr>
          <p:spPr>
            <a:xfrm rot="11976916">
              <a:off x="1995373" y="7229135"/>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51F01C14-3963-624A-873B-4BD1D22A50DD}"/>
                </a:ext>
              </a:extLst>
            </p:cNvPr>
            <p:cNvSpPr/>
            <p:nvPr/>
          </p:nvSpPr>
          <p:spPr>
            <a:xfrm rot="11976916">
              <a:off x="2160308" y="6080614"/>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01B1F76B-CB17-6743-940E-05481311F1B1}"/>
                </a:ext>
              </a:extLst>
            </p:cNvPr>
            <p:cNvSpPr/>
            <p:nvPr/>
          </p:nvSpPr>
          <p:spPr>
            <a:xfrm rot="11976916">
              <a:off x="611419" y="584014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4D2741BD-8847-F34D-843B-63F34ABEAAEE}"/>
                </a:ext>
              </a:extLst>
            </p:cNvPr>
            <p:cNvSpPr/>
            <p:nvPr/>
          </p:nvSpPr>
          <p:spPr>
            <a:xfrm rot="11976916">
              <a:off x="1776603" y="460107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5455B9E8-B8D7-F64F-B0C2-C110703FED4E}"/>
                </a:ext>
              </a:extLst>
            </p:cNvPr>
            <p:cNvSpPr/>
            <p:nvPr/>
          </p:nvSpPr>
          <p:spPr>
            <a:xfrm rot="11976916">
              <a:off x="3118274" y="5172891"/>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A1BA1153-0208-624A-ADB5-EB4548CF28AA}"/>
                </a:ext>
              </a:extLst>
            </p:cNvPr>
            <p:cNvSpPr/>
            <p:nvPr/>
          </p:nvSpPr>
          <p:spPr>
            <a:xfrm rot="11976916">
              <a:off x="3658581" y="5951836"/>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6F86DC4D-14CB-DA41-A459-AD2E04C6EB67}"/>
                </a:ext>
              </a:extLst>
            </p:cNvPr>
            <p:cNvSpPr/>
            <p:nvPr/>
          </p:nvSpPr>
          <p:spPr>
            <a:xfrm rot="11976916">
              <a:off x="4924261" y="50333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0564CDF9-4CD0-BE45-9581-DF795387183A}"/>
                </a:ext>
              </a:extLst>
            </p:cNvPr>
            <p:cNvSpPr/>
            <p:nvPr/>
          </p:nvSpPr>
          <p:spPr>
            <a:xfrm rot="11976916">
              <a:off x="4558229" y="6294499"/>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94FB723F-B028-1245-85E5-D93A136C9B74}"/>
                </a:ext>
              </a:extLst>
            </p:cNvPr>
            <p:cNvSpPr/>
            <p:nvPr/>
          </p:nvSpPr>
          <p:spPr>
            <a:xfrm rot="11976916">
              <a:off x="2971179" y="6826958"/>
              <a:ext cx="126357" cy="126357"/>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7B421111-B72E-8942-B32E-8F036CCCCE8D}"/>
              </a:ext>
            </a:extLst>
          </p:cNvPr>
          <p:cNvGrpSpPr/>
          <p:nvPr/>
        </p:nvGrpSpPr>
        <p:grpSpPr>
          <a:xfrm rot="5400000" flipH="1">
            <a:off x="9348402" y="-1574052"/>
            <a:ext cx="3769249" cy="4752822"/>
            <a:chOff x="4468428" y="2375253"/>
            <a:chExt cx="3769249" cy="4752822"/>
          </a:xfrm>
          <a:solidFill>
            <a:schemeClr val="bg2"/>
          </a:solidFill>
        </p:grpSpPr>
        <p:grpSp>
          <p:nvGrpSpPr>
            <p:cNvPr id="29" name="Group 28">
              <a:extLst>
                <a:ext uri="{FF2B5EF4-FFF2-40B4-BE49-F238E27FC236}">
                  <a16:creationId xmlns:a16="http://schemas.microsoft.com/office/drawing/2014/main" id="{8A2E8174-030B-FB48-A1E5-7D16994658CE}"/>
                </a:ext>
              </a:extLst>
            </p:cNvPr>
            <p:cNvGrpSpPr/>
            <p:nvPr/>
          </p:nvGrpSpPr>
          <p:grpSpPr>
            <a:xfrm rot="16182689">
              <a:off x="3958430" y="2907620"/>
              <a:ext cx="4752822" cy="3688088"/>
              <a:chOff x="2438400" y="1005871"/>
              <a:chExt cx="6414912" cy="4977833"/>
            </a:xfrm>
            <a:grpFill/>
          </p:grpSpPr>
          <p:cxnSp>
            <p:nvCxnSpPr>
              <p:cNvPr id="39" name="Straight Connector 38">
                <a:extLst>
                  <a:ext uri="{FF2B5EF4-FFF2-40B4-BE49-F238E27FC236}">
                    <a16:creationId xmlns:a16="http://schemas.microsoft.com/office/drawing/2014/main" id="{5811BAF1-1DC3-E94E-97EA-C46081B2CF18}"/>
                  </a:ext>
                </a:extLst>
              </p:cNvPr>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13B3BA-B9C1-2943-9914-D341ACAEC9A8}"/>
                  </a:ext>
                </a:extLst>
              </p:cNvPr>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1CFB1BB-08AC-4545-8E91-F2F9257A94AE}"/>
                  </a:ext>
                </a:extLst>
              </p:cNvPr>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2CBDB3D-8A46-0945-8542-44ECF6B5959C}"/>
                  </a:ext>
                </a:extLst>
              </p:cNvPr>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ACD4DF2-485C-9F40-BA35-E9668534679E}"/>
                  </a:ext>
                </a:extLst>
              </p:cNvPr>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F2FC23-9389-9843-814E-6EBC728CF413}"/>
                  </a:ext>
                </a:extLst>
              </p:cNvPr>
              <p:cNvCxnSpPr>
                <a:cxnSpLocks/>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8C3C39-505F-E847-BB7A-963F32E02035}"/>
                  </a:ext>
                </a:extLst>
              </p:cNvPr>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91E84F-2A37-6949-8EB0-58CDFC842D8A}"/>
                  </a:ext>
                </a:extLst>
              </p:cNvPr>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354D7D1-4B40-1648-A262-988CFE065C2C}"/>
                  </a:ext>
                </a:extLst>
              </p:cNvPr>
              <p:cNvCxnSpPr>
                <a:cxnSpLocks/>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7D00A20-B568-A641-A394-CA8687AFE1D2}"/>
                  </a:ext>
                </a:extLst>
              </p:cNvPr>
              <p:cNvCxnSpPr>
                <a:cxnSpLocks/>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1898C5-F9C9-144B-9BE6-E19E16AFE3C3}"/>
                  </a:ext>
                </a:extLst>
              </p:cNvPr>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956776-A998-3A47-81C2-C64D7337C3C3}"/>
                  </a:ext>
                </a:extLst>
              </p:cNvPr>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E66AFB7-817B-9A4B-9620-9E30D18952BE}"/>
                  </a:ext>
                </a:extLst>
              </p:cNvPr>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B3C05D2-2D50-1D4F-8055-0D749F84F47E}"/>
                  </a:ext>
                </a:extLst>
              </p:cNvPr>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2157245-9348-7A4D-B7BD-E23F2A2A6884}"/>
                  </a:ext>
                </a:extLst>
              </p:cNvPr>
              <p:cNvCxnSpPr>
                <a:cxnSpLocks/>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6244BEB-6DDF-C044-B705-2D2A43173627}"/>
                  </a:ext>
                </a:extLst>
              </p:cNvPr>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58084D9-A716-3B41-BE4B-97FC088B98E4}"/>
                  </a:ext>
                </a:extLst>
              </p:cNvPr>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C1DDE70C-F9A2-CE4F-926B-DAC78A3FFF60}"/>
                </a:ext>
              </a:extLst>
            </p:cNvPr>
            <p:cNvSpPr/>
            <p:nvPr/>
          </p:nvSpPr>
          <p:spPr>
            <a:xfrm rot="16182689">
              <a:off x="4468428" y="4497316"/>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3E3CB45-6D37-5640-B892-28A08D42BA80}"/>
                </a:ext>
              </a:extLst>
            </p:cNvPr>
            <p:cNvSpPr/>
            <p:nvPr/>
          </p:nvSpPr>
          <p:spPr>
            <a:xfrm rot="16182689">
              <a:off x="5811606" y="421838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F8CD74B-E1C4-BC42-8BFA-FF7CCE3B83A8}"/>
                </a:ext>
              </a:extLst>
            </p:cNvPr>
            <p:cNvSpPr/>
            <p:nvPr/>
          </p:nvSpPr>
          <p:spPr>
            <a:xfrm rot="16182689">
              <a:off x="5455490" y="239972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B0C17045-FB88-044F-A371-C5928E08BE13}"/>
                </a:ext>
              </a:extLst>
            </p:cNvPr>
            <p:cNvSpPr/>
            <p:nvPr/>
          </p:nvSpPr>
          <p:spPr>
            <a:xfrm rot="16182689">
              <a:off x="7301945" y="31963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E76F6B06-602B-C64E-B91B-7105A0CD87C2}"/>
                </a:ext>
              </a:extLst>
            </p:cNvPr>
            <p:cNvSpPr/>
            <p:nvPr/>
          </p:nvSpPr>
          <p:spPr>
            <a:xfrm rot="16182689">
              <a:off x="7206292" y="491797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4E9A5A48-C3C1-CD4E-8E34-DC3622369866}"/>
                </a:ext>
              </a:extLst>
            </p:cNvPr>
            <p:cNvSpPr/>
            <p:nvPr/>
          </p:nvSpPr>
          <p:spPr>
            <a:xfrm rot="16182689">
              <a:off x="6557831" y="583215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5AAFA0B5-2898-B145-923A-57A45C148BA2}"/>
                </a:ext>
              </a:extLst>
            </p:cNvPr>
            <p:cNvSpPr/>
            <p:nvPr/>
          </p:nvSpPr>
          <p:spPr>
            <a:xfrm rot="16182689">
              <a:off x="8088284" y="686951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0F1564E2-B039-E64E-8F14-0DCCDD5905F2}"/>
                </a:ext>
              </a:extLst>
            </p:cNvPr>
            <p:cNvSpPr/>
            <p:nvPr/>
          </p:nvSpPr>
          <p:spPr>
            <a:xfrm rot="16182689">
              <a:off x="6539013" y="69702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67F93CD-059D-164A-90DB-F111EEAE72DE}"/>
                </a:ext>
              </a:extLst>
            </p:cNvPr>
            <p:cNvSpPr/>
            <p:nvPr/>
          </p:nvSpPr>
          <p:spPr>
            <a:xfrm rot="16182689">
              <a:off x="5308289" y="542022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1" name="TextBox 140">
            <a:extLst>
              <a:ext uri="{FF2B5EF4-FFF2-40B4-BE49-F238E27FC236}">
                <a16:creationId xmlns:a16="http://schemas.microsoft.com/office/drawing/2014/main" id="{E72AF094-86EF-3446-A42B-E29887F7EBF3}"/>
              </a:ext>
            </a:extLst>
          </p:cNvPr>
          <p:cNvSpPr txBox="1"/>
          <p:nvPr/>
        </p:nvSpPr>
        <p:spPr>
          <a:xfrm>
            <a:off x="1200550" y="540397"/>
            <a:ext cx="9277575" cy="423193"/>
          </a:xfrm>
          <a:prstGeom prst="rect">
            <a:avLst/>
          </a:prstGeom>
          <a:noFill/>
        </p:spPr>
        <p:txBody>
          <a:bodyPr wrap="square" lIns="0" tIns="0" rIns="0" bIns="0" rtlCol="0">
            <a:spAutoFit/>
          </a:bodyPr>
          <a:lstStyle/>
          <a:p>
            <a:pPr marL="0" marR="0" lvl="0" indent="0" algn="ctr" defTabSz="914400" rtl="0" eaLnBrk="1" fontAlgn="auto" latinLnBrk="0" hangingPunct="1">
              <a:lnSpc>
                <a:spcPts val="3280"/>
              </a:lnSpc>
              <a:spcBef>
                <a:spcPts val="0"/>
              </a:spcBef>
              <a:spcAft>
                <a:spcPts val="0"/>
              </a:spcAft>
              <a:buClrTx/>
              <a:buSzTx/>
              <a:buFontTx/>
              <a:buNone/>
              <a:tabLst/>
              <a:defRPr/>
            </a:pPr>
            <a:r>
              <a:rPr kumimoji="0" lang="en-US" sz="3200" b="1" i="0" u="none" strike="noStrike" kern="1200" cap="none" spc="5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DATASET FLOW</a:t>
            </a:r>
          </a:p>
        </p:txBody>
      </p:sp>
      <p:sp>
        <p:nvSpPr>
          <p:cNvPr id="179" name="Shape">
            <a:extLst>
              <a:ext uri="{FF2B5EF4-FFF2-40B4-BE49-F238E27FC236}">
                <a16:creationId xmlns:a16="http://schemas.microsoft.com/office/drawing/2014/main" id="{5F555DAD-8323-B04F-BCD3-072DC960988B}"/>
              </a:ext>
            </a:extLst>
          </p:cNvPr>
          <p:cNvSpPr/>
          <p:nvPr/>
        </p:nvSpPr>
        <p:spPr>
          <a:xfrm>
            <a:off x="4698757" y="4510096"/>
            <a:ext cx="2051095" cy="1096433"/>
          </a:xfrm>
          <a:custGeom>
            <a:avLst/>
            <a:gdLst/>
            <a:ahLst/>
            <a:cxnLst>
              <a:cxn ang="0">
                <a:pos x="wd2" y="hd2"/>
              </a:cxn>
              <a:cxn ang="5400000">
                <a:pos x="wd2" y="hd2"/>
              </a:cxn>
              <a:cxn ang="10800000">
                <a:pos x="wd2" y="hd2"/>
              </a:cxn>
              <a:cxn ang="16200000">
                <a:pos x="wd2" y="hd2"/>
              </a:cxn>
            </a:cxnLst>
            <a:rect l="0" t="0" r="r" b="b"/>
            <a:pathLst>
              <a:path w="21568" h="21581" extrusionOk="0">
                <a:moveTo>
                  <a:pt x="544" y="0"/>
                </a:moveTo>
                <a:cubicBezTo>
                  <a:pt x="355" y="-1"/>
                  <a:pt x="182" y="191"/>
                  <a:pt x="96" y="498"/>
                </a:cubicBezTo>
                <a:cubicBezTo>
                  <a:pt x="23" y="755"/>
                  <a:pt x="21" y="1060"/>
                  <a:pt x="91" y="1319"/>
                </a:cubicBezTo>
                <a:lnTo>
                  <a:pt x="2813" y="10054"/>
                </a:lnTo>
                <a:cubicBezTo>
                  <a:pt x="2879" y="10247"/>
                  <a:pt x="2916" y="10467"/>
                  <a:pt x="2921" y="10695"/>
                </a:cubicBezTo>
                <a:cubicBezTo>
                  <a:pt x="2926" y="10909"/>
                  <a:pt x="2903" y="11122"/>
                  <a:pt x="2853" y="11316"/>
                </a:cubicBezTo>
                <a:lnTo>
                  <a:pt x="75" y="20080"/>
                </a:lnTo>
                <a:cubicBezTo>
                  <a:pt x="-15" y="20360"/>
                  <a:pt x="-24" y="20702"/>
                  <a:pt x="50" y="20997"/>
                </a:cubicBezTo>
                <a:cubicBezTo>
                  <a:pt x="144" y="21368"/>
                  <a:pt x="351" y="21599"/>
                  <a:pt x="575" y="21580"/>
                </a:cubicBezTo>
                <a:lnTo>
                  <a:pt x="17849" y="21543"/>
                </a:lnTo>
                <a:cubicBezTo>
                  <a:pt x="17987" y="21565"/>
                  <a:pt x="18126" y="21516"/>
                  <a:pt x="18249" y="21402"/>
                </a:cubicBezTo>
                <a:cubicBezTo>
                  <a:pt x="18375" y="21284"/>
                  <a:pt x="18481" y="21102"/>
                  <a:pt x="18552" y="20878"/>
                </a:cubicBezTo>
                <a:lnTo>
                  <a:pt x="21481" y="11439"/>
                </a:lnTo>
                <a:cubicBezTo>
                  <a:pt x="21547" y="11218"/>
                  <a:pt x="21576" y="10968"/>
                  <a:pt x="21567" y="10717"/>
                </a:cubicBezTo>
                <a:cubicBezTo>
                  <a:pt x="21557" y="10455"/>
                  <a:pt x="21504" y="10204"/>
                  <a:pt x="21416" y="9996"/>
                </a:cubicBezTo>
                <a:lnTo>
                  <a:pt x="18574" y="709"/>
                </a:lnTo>
                <a:cubicBezTo>
                  <a:pt x="18516" y="476"/>
                  <a:pt x="18418" y="282"/>
                  <a:pt x="18296" y="157"/>
                </a:cubicBezTo>
                <a:cubicBezTo>
                  <a:pt x="18196" y="56"/>
                  <a:pt x="18084" y="4"/>
                  <a:pt x="17970" y="7"/>
                </a:cubicBezTo>
                <a:lnTo>
                  <a:pt x="544" y="0"/>
                </a:lnTo>
                <a:close/>
              </a:path>
            </a:pathLst>
          </a:custGeom>
          <a:solidFill>
            <a:schemeClr val="accent1"/>
          </a:solidFill>
          <a:ln w="25400">
            <a:noFill/>
            <a:miter lim="400000"/>
          </a:ln>
          <a:effectLst/>
        </p:spPr>
        <p:txBody>
          <a:bodyPr lIns="144000" tIns="0" rIns="0" bIns="0" anchor="ctr"/>
          <a:lstStyle/>
          <a:p>
            <a:pPr lvl="0" algn="ctr">
              <a:defRPr/>
            </a:pPr>
            <a:r>
              <a:rPr lang="en-US" sz="1100" b="1" dirty="0">
                <a:solidFill>
                  <a:prstClr val="white"/>
                </a:solidFill>
                <a:latin typeface="Century Gothic" panose="020B0502020202020204" pitchFamily="34" charset="0"/>
              </a:rPr>
              <a:t>Remove punctuation, </a:t>
            </a:r>
          </a:p>
          <a:p>
            <a:pPr lvl="0" algn="ctr">
              <a:defRPr/>
            </a:pPr>
            <a:r>
              <a:rPr lang="en-US" sz="1100" b="1" dirty="0">
                <a:solidFill>
                  <a:prstClr val="white"/>
                </a:solidFill>
                <a:latin typeface="Century Gothic" panose="020B0502020202020204" pitchFamily="34" charset="0"/>
              </a:rPr>
              <a:t>stop words, num, white space </a:t>
            </a:r>
          </a:p>
          <a:p>
            <a:pPr lvl="0" algn="ctr">
              <a:defRPr/>
            </a:pPr>
            <a:r>
              <a:rPr lang="en-US" sz="1100" b="1" dirty="0">
                <a:solidFill>
                  <a:prstClr val="white"/>
                </a:solidFill>
                <a:latin typeface="Century Gothic" panose="020B0502020202020204" pitchFamily="34" charset="0"/>
              </a:rPr>
              <a:t>convert to lower case</a:t>
            </a:r>
            <a:endPar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80" name="Shape">
            <a:extLst>
              <a:ext uri="{FF2B5EF4-FFF2-40B4-BE49-F238E27FC236}">
                <a16:creationId xmlns:a16="http://schemas.microsoft.com/office/drawing/2014/main" id="{38C41A0B-1A2B-3D44-AEDE-75A0362E12AF}"/>
              </a:ext>
            </a:extLst>
          </p:cNvPr>
          <p:cNvSpPr/>
          <p:nvPr/>
        </p:nvSpPr>
        <p:spPr>
          <a:xfrm>
            <a:off x="2999574" y="4531756"/>
            <a:ext cx="1768979" cy="1040747"/>
          </a:xfrm>
          <a:custGeom>
            <a:avLst/>
            <a:gdLst/>
            <a:ahLst/>
            <a:cxnLst>
              <a:cxn ang="0">
                <a:pos x="wd2" y="hd2"/>
              </a:cxn>
              <a:cxn ang="5400000">
                <a:pos x="wd2" y="hd2"/>
              </a:cxn>
              <a:cxn ang="10800000">
                <a:pos x="wd2" y="hd2"/>
              </a:cxn>
              <a:cxn ang="16200000">
                <a:pos x="wd2" y="hd2"/>
              </a:cxn>
            </a:cxnLst>
            <a:rect l="0" t="0" r="r" b="b"/>
            <a:pathLst>
              <a:path w="21568" h="21581" extrusionOk="0">
                <a:moveTo>
                  <a:pt x="544" y="0"/>
                </a:moveTo>
                <a:cubicBezTo>
                  <a:pt x="355" y="-1"/>
                  <a:pt x="182" y="191"/>
                  <a:pt x="96" y="498"/>
                </a:cubicBezTo>
                <a:cubicBezTo>
                  <a:pt x="23" y="755"/>
                  <a:pt x="21" y="1060"/>
                  <a:pt x="91" y="1319"/>
                </a:cubicBezTo>
                <a:lnTo>
                  <a:pt x="2813" y="10054"/>
                </a:lnTo>
                <a:cubicBezTo>
                  <a:pt x="2879" y="10247"/>
                  <a:pt x="2916" y="10467"/>
                  <a:pt x="2921" y="10695"/>
                </a:cubicBezTo>
                <a:cubicBezTo>
                  <a:pt x="2926" y="10909"/>
                  <a:pt x="2903" y="11122"/>
                  <a:pt x="2853" y="11316"/>
                </a:cubicBezTo>
                <a:lnTo>
                  <a:pt x="75" y="20080"/>
                </a:lnTo>
                <a:cubicBezTo>
                  <a:pt x="-15" y="20360"/>
                  <a:pt x="-24" y="20702"/>
                  <a:pt x="50" y="20997"/>
                </a:cubicBezTo>
                <a:cubicBezTo>
                  <a:pt x="144" y="21368"/>
                  <a:pt x="351" y="21599"/>
                  <a:pt x="575" y="21580"/>
                </a:cubicBezTo>
                <a:lnTo>
                  <a:pt x="17849" y="21543"/>
                </a:lnTo>
                <a:cubicBezTo>
                  <a:pt x="17987" y="21565"/>
                  <a:pt x="18126" y="21516"/>
                  <a:pt x="18249" y="21402"/>
                </a:cubicBezTo>
                <a:cubicBezTo>
                  <a:pt x="18375" y="21284"/>
                  <a:pt x="18481" y="21102"/>
                  <a:pt x="18552" y="20878"/>
                </a:cubicBezTo>
                <a:lnTo>
                  <a:pt x="21481" y="11439"/>
                </a:lnTo>
                <a:cubicBezTo>
                  <a:pt x="21547" y="11218"/>
                  <a:pt x="21576" y="10968"/>
                  <a:pt x="21567" y="10717"/>
                </a:cubicBezTo>
                <a:cubicBezTo>
                  <a:pt x="21557" y="10455"/>
                  <a:pt x="21504" y="10204"/>
                  <a:pt x="21416" y="9996"/>
                </a:cubicBezTo>
                <a:lnTo>
                  <a:pt x="18574" y="709"/>
                </a:lnTo>
                <a:cubicBezTo>
                  <a:pt x="18516" y="476"/>
                  <a:pt x="18418" y="282"/>
                  <a:pt x="18296" y="157"/>
                </a:cubicBezTo>
                <a:cubicBezTo>
                  <a:pt x="18196" y="56"/>
                  <a:pt x="18084" y="4"/>
                  <a:pt x="17970" y="7"/>
                </a:cubicBezTo>
                <a:lnTo>
                  <a:pt x="544" y="0"/>
                </a:lnTo>
                <a:close/>
              </a:path>
            </a:pathLst>
          </a:custGeom>
          <a:solidFill>
            <a:schemeClr val="accent2"/>
          </a:solidFill>
          <a:ln w="25400">
            <a:noFill/>
            <a:miter lim="400000"/>
          </a:ln>
          <a:effectLst/>
        </p:spPr>
        <p:txBody>
          <a:bodyPr lIns="0" tIns="0" rIns="0" bIns="0" anchor="ctr"/>
          <a:lstStyle/>
          <a:p>
            <a:pPr lvl="0" algn="ctr">
              <a:defRPr/>
            </a:pPr>
            <a:r>
              <a:rPr lang="en-US" sz="1100" b="1" dirty="0">
                <a:solidFill>
                  <a:prstClr val="white"/>
                </a:solidFill>
                <a:latin typeface="Century Gothic" panose="020B0502020202020204" pitchFamily="34" charset="0"/>
              </a:rPr>
              <a:t>Create a corpus</a:t>
            </a:r>
            <a:endPar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81" name="Shape">
            <a:extLst>
              <a:ext uri="{FF2B5EF4-FFF2-40B4-BE49-F238E27FC236}">
                <a16:creationId xmlns:a16="http://schemas.microsoft.com/office/drawing/2014/main" id="{63830347-A315-5743-B475-7A9EE1536D60}"/>
              </a:ext>
            </a:extLst>
          </p:cNvPr>
          <p:cNvSpPr/>
          <p:nvPr/>
        </p:nvSpPr>
        <p:spPr>
          <a:xfrm>
            <a:off x="1259073" y="4432456"/>
            <a:ext cx="1849088" cy="1225508"/>
          </a:xfrm>
          <a:custGeom>
            <a:avLst/>
            <a:gdLst/>
            <a:ahLst/>
            <a:cxnLst>
              <a:cxn ang="0">
                <a:pos x="wd2" y="hd2"/>
              </a:cxn>
              <a:cxn ang="5400000">
                <a:pos x="wd2" y="hd2"/>
              </a:cxn>
              <a:cxn ang="10800000">
                <a:pos x="wd2" y="hd2"/>
              </a:cxn>
              <a:cxn ang="16200000">
                <a:pos x="wd2" y="hd2"/>
              </a:cxn>
            </a:cxnLst>
            <a:rect l="0" t="0" r="r" b="b"/>
            <a:pathLst>
              <a:path w="21579" h="21596" extrusionOk="0">
                <a:moveTo>
                  <a:pt x="18627" y="787"/>
                </a:moveTo>
                <a:lnTo>
                  <a:pt x="21456" y="9976"/>
                </a:lnTo>
                <a:cubicBezTo>
                  <a:pt x="21534" y="10197"/>
                  <a:pt x="21576" y="10454"/>
                  <a:pt x="21579" y="10717"/>
                </a:cubicBezTo>
                <a:cubicBezTo>
                  <a:pt x="21582" y="11009"/>
                  <a:pt x="21537" y="11296"/>
                  <a:pt x="21449" y="11537"/>
                </a:cubicBezTo>
                <a:lnTo>
                  <a:pt x="18570" y="20952"/>
                </a:lnTo>
                <a:cubicBezTo>
                  <a:pt x="18519" y="21114"/>
                  <a:pt x="18450" y="21254"/>
                  <a:pt x="18367" y="21362"/>
                </a:cubicBezTo>
                <a:cubicBezTo>
                  <a:pt x="18270" y="21490"/>
                  <a:pt x="18157" y="21571"/>
                  <a:pt x="18039" y="21596"/>
                </a:cubicBezTo>
                <a:lnTo>
                  <a:pt x="559" y="21594"/>
                </a:lnTo>
                <a:cubicBezTo>
                  <a:pt x="413" y="21583"/>
                  <a:pt x="274" y="21468"/>
                  <a:pt x="173" y="21272"/>
                </a:cubicBezTo>
                <a:cubicBezTo>
                  <a:pt x="67" y="21068"/>
                  <a:pt x="9" y="20793"/>
                  <a:pt x="13" y="20509"/>
                </a:cubicBezTo>
                <a:lnTo>
                  <a:pt x="5" y="1169"/>
                </a:lnTo>
                <a:cubicBezTo>
                  <a:pt x="-18" y="850"/>
                  <a:pt x="40" y="528"/>
                  <a:pt x="162" y="300"/>
                </a:cubicBezTo>
                <a:cubicBezTo>
                  <a:pt x="266" y="104"/>
                  <a:pt x="409" y="-4"/>
                  <a:pt x="557" y="0"/>
                </a:cubicBezTo>
                <a:lnTo>
                  <a:pt x="17973" y="23"/>
                </a:lnTo>
                <a:cubicBezTo>
                  <a:pt x="18104" y="7"/>
                  <a:pt x="18235" y="65"/>
                  <a:pt x="18349" y="189"/>
                </a:cubicBezTo>
                <a:cubicBezTo>
                  <a:pt x="18474" y="326"/>
                  <a:pt x="18572" y="536"/>
                  <a:pt x="18627" y="787"/>
                </a:cubicBezTo>
                <a:close/>
              </a:path>
            </a:pathLst>
          </a:custGeom>
          <a:solidFill>
            <a:schemeClr val="tx1"/>
          </a:solidFill>
          <a:ln w="25400">
            <a:noFill/>
            <a:miter lim="400000"/>
          </a:ln>
          <a:effectLst/>
        </p:spPr>
        <p:txBody>
          <a:bodyPr lIns="0" tIns="0" rIns="0" bIns="0" anchor="ctr"/>
          <a:lstStyle/>
          <a:p>
            <a:pPr lvl="0" algn="ctr">
              <a:defRPr/>
            </a:pPr>
            <a:r>
              <a:rPr lang="en-US" sz="1100" b="1" dirty="0">
                <a:solidFill>
                  <a:prstClr val="white"/>
                </a:solidFill>
                <a:latin typeface="Century Gothic" panose="020B0502020202020204" pitchFamily="34" charset="0"/>
              </a:rPr>
              <a:t>Loading and cleaning</a:t>
            </a:r>
          </a:p>
          <a:p>
            <a:pPr lvl="0" algn="ctr">
              <a:defRPr/>
            </a:pPr>
            <a:r>
              <a:rPr lang="en-US" sz="1100" b="1" dirty="0">
                <a:solidFill>
                  <a:prstClr val="white"/>
                </a:solidFill>
                <a:latin typeface="Century Gothic" panose="020B0502020202020204" pitchFamily="34" charset="0"/>
              </a:rPr>
              <a:t> the dataset</a:t>
            </a:r>
            <a:endPar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82" name="Shape">
            <a:extLst>
              <a:ext uri="{FF2B5EF4-FFF2-40B4-BE49-F238E27FC236}">
                <a16:creationId xmlns:a16="http://schemas.microsoft.com/office/drawing/2014/main" id="{B9794EE5-F8EA-D040-80D8-EA8A0E986EB2}"/>
              </a:ext>
            </a:extLst>
          </p:cNvPr>
          <p:cNvSpPr/>
          <p:nvPr/>
        </p:nvSpPr>
        <p:spPr>
          <a:xfrm>
            <a:off x="8837861" y="4514969"/>
            <a:ext cx="1832735" cy="1081267"/>
          </a:xfrm>
          <a:custGeom>
            <a:avLst/>
            <a:gdLst/>
            <a:ahLst/>
            <a:cxnLst>
              <a:cxn ang="0">
                <a:pos x="wd2" y="hd2"/>
              </a:cxn>
              <a:cxn ang="5400000">
                <a:pos x="wd2" y="hd2"/>
              </a:cxn>
              <a:cxn ang="10800000">
                <a:pos x="wd2" y="hd2"/>
              </a:cxn>
              <a:cxn ang="16200000">
                <a:pos x="wd2" y="hd2"/>
              </a:cxn>
            </a:cxnLst>
            <a:rect l="0" t="0" r="r" b="b"/>
            <a:pathLst>
              <a:path w="21568" h="21581" extrusionOk="0">
                <a:moveTo>
                  <a:pt x="544" y="0"/>
                </a:moveTo>
                <a:cubicBezTo>
                  <a:pt x="355" y="-1"/>
                  <a:pt x="182" y="191"/>
                  <a:pt x="96" y="498"/>
                </a:cubicBezTo>
                <a:cubicBezTo>
                  <a:pt x="23" y="755"/>
                  <a:pt x="21" y="1060"/>
                  <a:pt x="91" y="1319"/>
                </a:cubicBezTo>
                <a:lnTo>
                  <a:pt x="2813" y="10054"/>
                </a:lnTo>
                <a:cubicBezTo>
                  <a:pt x="2879" y="10247"/>
                  <a:pt x="2916" y="10467"/>
                  <a:pt x="2921" y="10695"/>
                </a:cubicBezTo>
                <a:cubicBezTo>
                  <a:pt x="2926" y="10909"/>
                  <a:pt x="2903" y="11122"/>
                  <a:pt x="2853" y="11316"/>
                </a:cubicBezTo>
                <a:lnTo>
                  <a:pt x="75" y="20080"/>
                </a:lnTo>
                <a:cubicBezTo>
                  <a:pt x="-15" y="20360"/>
                  <a:pt x="-24" y="20702"/>
                  <a:pt x="50" y="20997"/>
                </a:cubicBezTo>
                <a:cubicBezTo>
                  <a:pt x="144" y="21368"/>
                  <a:pt x="351" y="21599"/>
                  <a:pt x="575" y="21580"/>
                </a:cubicBezTo>
                <a:lnTo>
                  <a:pt x="17849" y="21543"/>
                </a:lnTo>
                <a:cubicBezTo>
                  <a:pt x="17987" y="21565"/>
                  <a:pt x="18126" y="21516"/>
                  <a:pt x="18249" y="21402"/>
                </a:cubicBezTo>
                <a:cubicBezTo>
                  <a:pt x="18375" y="21284"/>
                  <a:pt x="18481" y="21102"/>
                  <a:pt x="18552" y="20878"/>
                </a:cubicBezTo>
                <a:lnTo>
                  <a:pt x="21481" y="11439"/>
                </a:lnTo>
                <a:cubicBezTo>
                  <a:pt x="21547" y="11218"/>
                  <a:pt x="21576" y="10968"/>
                  <a:pt x="21567" y="10717"/>
                </a:cubicBezTo>
                <a:cubicBezTo>
                  <a:pt x="21557" y="10455"/>
                  <a:pt x="21504" y="10204"/>
                  <a:pt x="21416" y="9996"/>
                </a:cubicBezTo>
                <a:lnTo>
                  <a:pt x="18574" y="709"/>
                </a:lnTo>
                <a:cubicBezTo>
                  <a:pt x="18516" y="476"/>
                  <a:pt x="18418" y="282"/>
                  <a:pt x="18296" y="157"/>
                </a:cubicBezTo>
                <a:cubicBezTo>
                  <a:pt x="18196" y="56"/>
                  <a:pt x="18084" y="4"/>
                  <a:pt x="17970" y="7"/>
                </a:cubicBezTo>
                <a:lnTo>
                  <a:pt x="544" y="0"/>
                </a:lnTo>
                <a:close/>
              </a:path>
            </a:pathLst>
          </a:custGeom>
          <a:solidFill>
            <a:schemeClr val="accent1"/>
          </a:solidFill>
          <a:ln w="50800">
            <a:noFill/>
            <a:miter lim="400000"/>
          </a:ln>
          <a:effectLst/>
        </p:spPr>
        <p:txBody>
          <a:bodyPr lIns="144000" tIns="25400" rIns="0" bIns="25400" anchor="ctr"/>
          <a:lstStyle/>
          <a:p>
            <a:pPr lvl="0" algn="ctr">
              <a:lnSpc>
                <a:spcPts val="1620"/>
              </a:lnSpc>
              <a:defRPr/>
            </a:pPr>
            <a:r>
              <a:rPr lang="en-US" sz="1100" b="1" dirty="0">
                <a:solidFill>
                  <a:prstClr val="white"/>
                </a:solidFill>
                <a:latin typeface="Century Gothic" panose="020B0502020202020204" pitchFamily="34" charset="0"/>
              </a:rPr>
              <a:t>Remove 1% Sparce terms, Bag Of Words</a:t>
            </a:r>
            <a:endPar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83" name="Shape">
            <a:extLst>
              <a:ext uri="{FF2B5EF4-FFF2-40B4-BE49-F238E27FC236}">
                <a16:creationId xmlns:a16="http://schemas.microsoft.com/office/drawing/2014/main" id="{2D3818E6-87BA-434F-81B2-5786DD3E905F}"/>
              </a:ext>
            </a:extLst>
          </p:cNvPr>
          <p:cNvSpPr/>
          <p:nvPr/>
        </p:nvSpPr>
        <p:spPr>
          <a:xfrm>
            <a:off x="6670731" y="4531755"/>
            <a:ext cx="2173877" cy="1040747"/>
          </a:xfrm>
          <a:custGeom>
            <a:avLst/>
            <a:gdLst/>
            <a:ahLst/>
            <a:cxnLst>
              <a:cxn ang="0">
                <a:pos x="wd2" y="hd2"/>
              </a:cxn>
              <a:cxn ang="5400000">
                <a:pos x="wd2" y="hd2"/>
              </a:cxn>
              <a:cxn ang="10800000">
                <a:pos x="wd2" y="hd2"/>
              </a:cxn>
              <a:cxn ang="16200000">
                <a:pos x="wd2" y="hd2"/>
              </a:cxn>
            </a:cxnLst>
            <a:rect l="0" t="0" r="r" b="b"/>
            <a:pathLst>
              <a:path w="21568" h="21581" extrusionOk="0">
                <a:moveTo>
                  <a:pt x="544" y="0"/>
                </a:moveTo>
                <a:cubicBezTo>
                  <a:pt x="355" y="-1"/>
                  <a:pt x="182" y="191"/>
                  <a:pt x="96" y="498"/>
                </a:cubicBezTo>
                <a:cubicBezTo>
                  <a:pt x="23" y="755"/>
                  <a:pt x="21" y="1060"/>
                  <a:pt x="91" y="1319"/>
                </a:cubicBezTo>
                <a:lnTo>
                  <a:pt x="2813" y="10054"/>
                </a:lnTo>
                <a:cubicBezTo>
                  <a:pt x="2879" y="10247"/>
                  <a:pt x="2916" y="10467"/>
                  <a:pt x="2921" y="10695"/>
                </a:cubicBezTo>
                <a:cubicBezTo>
                  <a:pt x="2926" y="10909"/>
                  <a:pt x="2903" y="11122"/>
                  <a:pt x="2853" y="11316"/>
                </a:cubicBezTo>
                <a:lnTo>
                  <a:pt x="75" y="20080"/>
                </a:lnTo>
                <a:cubicBezTo>
                  <a:pt x="-15" y="20360"/>
                  <a:pt x="-24" y="20702"/>
                  <a:pt x="50" y="20997"/>
                </a:cubicBezTo>
                <a:cubicBezTo>
                  <a:pt x="144" y="21368"/>
                  <a:pt x="351" y="21599"/>
                  <a:pt x="575" y="21580"/>
                </a:cubicBezTo>
                <a:lnTo>
                  <a:pt x="17849" y="21543"/>
                </a:lnTo>
                <a:cubicBezTo>
                  <a:pt x="17987" y="21565"/>
                  <a:pt x="18126" y="21516"/>
                  <a:pt x="18249" y="21402"/>
                </a:cubicBezTo>
                <a:cubicBezTo>
                  <a:pt x="18375" y="21284"/>
                  <a:pt x="18481" y="21102"/>
                  <a:pt x="18552" y="20878"/>
                </a:cubicBezTo>
                <a:lnTo>
                  <a:pt x="21481" y="11439"/>
                </a:lnTo>
                <a:cubicBezTo>
                  <a:pt x="21547" y="11218"/>
                  <a:pt x="21576" y="10968"/>
                  <a:pt x="21567" y="10717"/>
                </a:cubicBezTo>
                <a:cubicBezTo>
                  <a:pt x="21557" y="10455"/>
                  <a:pt x="21504" y="10204"/>
                  <a:pt x="21416" y="9996"/>
                </a:cubicBezTo>
                <a:lnTo>
                  <a:pt x="18574" y="709"/>
                </a:lnTo>
                <a:cubicBezTo>
                  <a:pt x="18516" y="476"/>
                  <a:pt x="18418" y="282"/>
                  <a:pt x="18296" y="157"/>
                </a:cubicBezTo>
                <a:cubicBezTo>
                  <a:pt x="18196" y="56"/>
                  <a:pt x="18084" y="4"/>
                  <a:pt x="17970" y="7"/>
                </a:cubicBezTo>
                <a:lnTo>
                  <a:pt x="544" y="0"/>
                </a:lnTo>
                <a:close/>
              </a:path>
            </a:pathLst>
          </a:custGeom>
          <a:solidFill>
            <a:srgbClr val="25C1FF"/>
          </a:solidFill>
          <a:ln w="25400">
            <a:noFill/>
            <a:miter lim="400000"/>
          </a:ln>
          <a:effectLst/>
        </p:spPr>
        <p:txBody>
          <a:bodyPr lIns="144000" tIns="0" rIns="0" bIns="0" anchor="ctr"/>
          <a:lstStyle/>
          <a:p>
            <a:pPr lvl="0" algn="ctr">
              <a:defRPr/>
            </a:pPr>
            <a:r>
              <a:rPr lang="en-US" sz="1100" b="1" dirty="0">
                <a:solidFill>
                  <a:prstClr val="white"/>
                </a:solidFill>
                <a:latin typeface="Century Gothic" panose="020B0502020202020204" pitchFamily="34" charset="0"/>
              </a:rPr>
              <a:t>Generate the Document</a:t>
            </a:r>
          </a:p>
          <a:p>
            <a:pPr lvl="0" algn="ctr">
              <a:defRPr/>
            </a:pPr>
            <a:r>
              <a:rPr lang="en-US" sz="1100" b="1" dirty="0">
                <a:solidFill>
                  <a:prstClr val="white"/>
                </a:solidFill>
                <a:latin typeface="Century Gothic" panose="020B0502020202020204" pitchFamily="34" charset="0"/>
              </a:rPr>
              <a:t> Term Matrix,</a:t>
            </a:r>
            <a:endParaRPr kumimoji="0" lang="en-US"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84" name="Rounded Rectangle 50">
            <a:extLst>
              <a:ext uri="{FF2B5EF4-FFF2-40B4-BE49-F238E27FC236}">
                <a16:creationId xmlns:a16="http://schemas.microsoft.com/office/drawing/2014/main" id="{64ED4678-B832-2A42-B022-07F1C86B76E3}"/>
              </a:ext>
            </a:extLst>
          </p:cNvPr>
          <p:cNvSpPr/>
          <p:nvPr/>
        </p:nvSpPr>
        <p:spPr>
          <a:xfrm>
            <a:off x="1259074" y="5735780"/>
            <a:ext cx="10048988" cy="431680"/>
          </a:xfrm>
          <a:prstGeom prst="roundRect">
            <a:avLst>
              <a:gd name="adj" fmla="val 15146"/>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b="1" dirty="0">
                <a:solidFill>
                  <a:prstClr val="black"/>
                </a:solidFill>
                <a:latin typeface="Century Gothic" panose="020B0502020202020204" pitchFamily="34" charset="0"/>
              </a:rPr>
              <a:t>TEXT ANALYTICS</a:t>
            </a:r>
            <a:endPar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nvGrpSpPr>
          <p:cNvPr id="6" name="Group 5">
            <a:extLst>
              <a:ext uri="{FF2B5EF4-FFF2-40B4-BE49-F238E27FC236}">
                <a16:creationId xmlns:a16="http://schemas.microsoft.com/office/drawing/2014/main" id="{53001984-47DD-594F-9091-24F4BA591302}"/>
              </a:ext>
            </a:extLst>
          </p:cNvPr>
          <p:cNvGrpSpPr/>
          <p:nvPr/>
        </p:nvGrpSpPr>
        <p:grpSpPr>
          <a:xfrm>
            <a:off x="226525" y="1184924"/>
            <a:ext cx="537836" cy="3001289"/>
            <a:chOff x="662003" y="1423630"/>
            <a:chExt cx="537836" cy="3153583"/>
          </a:xfrm>
        </p:grpSpPr>
        <p:sp>
          <p:nvSpPr>
            <p:cNvPr id="23" name="Rectangle 22">
              <a:extLst>
                <a:ext uri="{FF2B5EF4-FFF2-40B4-BE49-F238E27FC236}">
                  <a16:creationId xmlns:a16="http://schemas.microsoft.com/office/drawing/2014/main" id="{13DE2E94-A15E-1B49-A038-FF3C42FA18A9}"/>
                </a:ext>
              </a:extLst>
            </p:cNvPr>
            <p:cNvSpPr/>
            <p:nvPr/>
          </p:nvSpPr>
          <p:spPr>
            <a:xfrm rot="16200000">
              <a:off x="110489" y="2908089"/>
              <a:ext cx="1287694" cy="184666"/>
            </a:xfrm>
            <a:prstGeom prst="rect">
              <a:avLst/>
            </a:prstGeom>
          </p:spPr>
          <p:txBody>
            <a:bodyPr wrap="square" lIns="0" tIns="0" rIns="0" bIns="0" anchor="ctr">
              <a:spAutoFit/>
            </a:bodyPr>
            <a:lstStyle/>
            <a:p>
              <a:pPr algn="ctr"/>
              <a:r>
                <a:rPr lang="en-US" sz="1200" dirty="0">
                  <a:latin typeface="Century Gothic" panose="020B0502020202020204" pitchFamily="34" charset="0"/>
                </a:rPr>
                <a:t>3 VARIABLES</a:t>
              </a:r>
              <a:endParaRPr lang="en-IN" sz="1200" dirty="0">
                <a:latin typeface="Century Gothic" panose="020B0502020202020204" pitchFamily="34" charset="0"/>
              </a:endParaRPr>
            </a:p>
          </p:txBody>
        </p:sp>
        <p:sp>
          <p:nvSpPr>
            <p:cNvPr id="2" name="Left Brace 1">
              <a:extLst>
                <a:ext uri="{FF2B5EF4-FFF2-40B4-BE49-F238E27FC236}">
                  <a16:creationId xmlns:a16="http://schemas.microsoft.com/office/drawing/2014/main" id="{3FFC262C-6CB9-6B44-9625-B30336ACFEF7}"/>
                </a:ext>
              </a:extLst>
            </p:cNvPr>
            <p:cNvSpPr/>
            <p:nvPr/>
          </p:nvSpPr>
          <p:spPr>
            <a:xfrm>
              <a:off x="898209" y="1423630"/>
              <a:ext cx="301630" cy="3153583"/>
            </a:xfrm>
            <a:prstGeom prst="leftBrace">
              <a:avLst>
                <a:gd name="adj1" fmla="val 69911"/>
                <a:gd name="adj2" fmla="val 50000"/>
              </a:avLst>
            </a:prstGeom>
            <a:ln w="12700" cap="rnd">
              <a:solidFill>
                <a:schemeClr val="bg1">
                  <a:lumMod val="65000"/>
                </a:schemeClr>
              </a:solidFill>
              <a:prstDash val="sysDash"/>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 name="Rectangle 25">
            <a:extLst>
              <a:ext uri="{FF2B5EF4-FFF2-40B4-BE49-F238E27FC236}">
                <a16:creationId xmlns:a16="http://schemas.microsoft.com/office/drawing/2014/main" id="{FC6A4B0A-E821-BF45-AA8C-B93288981759}"/>
              </a:ext>
            </a:extLst>
          </p:cNvPr>
          <p:cNvSpPr/>
          <p:nvPr/>
        </p:nvSpPr>
        <p:spPr>
          <a:xfrm rot="16200000">
            <a:off x="35875" y="5009886"/>
            <a:ext cx="1287694" cy="169277"/>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Segoe UI Light" panose="020B0502040204020203" pitchFamily="34" charset="0"/>
            </a:endParaRPr>
          </a:p>
        </p:txBody>
      </p:sp>
      <p:pic>
        <p:nvPicPr>
          <p:cNvPr id="84" name="Picture 83">
            <a:extLst>
              <a:ext uri="{FF2B5EF4-FFF2-40B4-BE49-F238E27FC236}">
                <a16:creationId xmlns:a16="http://schemas.microsoft.com/office/drawing/2014/main" id="{DDE4E3BC-449A-4CAB-91B3-204E2E5FD2FF}"/>
              </a:ext>
            </a:extLst>
          </p:cNvPr>
          <p:cNvPicPr>
            <a:picLocks noChangeAspect="1"/>
          </p:cNvPicPr>
          <p:nvPr/>
        </p:nvPicPr>
        <p:blipFill>
          <a:blip r:embed="rId2"/>
          <a:stretch>
            <a:fillRect/>
          </a:stretch>
        </p:blipFill>
        <p:spPr>
          <a:xfrm>
            <a:off x="743356" y="1796535"/>
            <a:ext cx="3232141" cy="1747995"/>
          </a:xfrm>
          <a:prstGeom prst="rect">
            <a:avLst/>
          </a:prstGeom>
        </p:spPr>
      </p:pic>
      <p:pic>
        <p:nvPicPr>
          <p:cNvPr id="85" name="Picture 84">
            <a:extLst>
              <a:ext uri="{FF2B5EF4-FFF2-40B4-BE49-F238E27FC236}">
                <a16:creationId xmlns:a16="http://schemas.microsoft.com/office/drawing/2014/main" id="{EF859EC2-3434-4E99-8817-EFA3FF4F10B1}"/>
              </a:ext>
            </a:extLst>
          </p:cNvPr>
          <p:cNvPicPr>
            <a:picLocks noChangeAspect="1"/>
          </p:cNvPicPr>
          <p:nvPr/>
        </p:nvPicPr>
        <p:blipFill>
          <a:blip r:embed="rId3"/>
          <a:stretch>
            <a:fillRect/>
          </a:stretch>
        </p:blipFill>
        <p:spPr>
          <a:xfrm>
            <a:off x="4008767" y="1797258"/>
            <a:ext cx="3519026" cy="1756307"/>
          </a:xfrm>
          <a:prstGeom prst="rect">
            <a:avLst/>
          </a:prstGeom>
        </p:spPr>
      </p:pic>
      <p:sp>
        <p:nvSpPr>
          <p:cNvPr id="86" name="Rectangle 85">
            <a:extLst>
              <a:ext uri="{FF2B5EF4-FFF2-40B4-BE49-F238E27FC236}">
                <a16:creationId xmlns:a16="http://schemas.microsoft.com/office/drawing/2014/main" id="{73BD1487-2836-4465-9680-05740B6A48ED}"/>
              </a:ext>
            </a:extLst>
          </p:cNvPr>
          <p:cNvSpPr/>
          <p:nvPr/>
        </p:nvSpPr>
        <p:spPr>
          <a:xfrm rot="5400000">
            <a:off x="10866251" y="2521766"/>
            <a:ext cx="1378525" cy="369332"/>
          </a:xfrm>
          <a:prstGeom prst="rect">
            <a:avLst/>
          </a:prstGeom>
        </p:spPr>
        <p:txBody>
          <a:bodyPr wrap="square" lIns="0" tIns="0" rIns="0" bIns="0" anchor="ctr">
            <a:spAutoFit/>
          </a:bodyPr>
          <a:lstStyle/>
          <a:p>
            <a:pPr algn="ctr"/>
            <a:r>
              <a:rPr lang="en-US" sz="1200" dirty="0">
                <a:latin typeface="Century Gothic" panose="020B0502020202020204" pitchFamily="34" charset="0"/>
              </a:rPr>
              <a:t>Document Term Matrix</a:t>
            </a:r>
            <a:endParaRPr lang="en-IN" sz="1200" dirty="0">
              <a:latin typeface="Century Gothic" panose="020B0502020202020204" pitchFamily="34" charset="0"/>
            </a:endParaRPr>
          </a:p>
        </p:txBody>
      </p:sp>
      <p:sp>
        <p:nvSpPr>
          <p:cNvPr id="87" name="Left Brace 86">
            <a:extLst>
              <a:ext uri="{FF2B5EF4-FFF2-40B4-BE49-F238E27FC236}">
                <a16:creationId xmlns:a16="http://schemas.microsoft.com/office/drawing/2014/main" id="{4FE2694A-339E-461A-AFBF-36A6E5FB3BB3}"/>
              </a:ext>
            </a:extLst>
          </p:cNvPr>
          <p:cNvSpPr/>
          <p:nvPr/>
        </p:nvSpPr>
        <p:spPr>
          <a:xfrm rot="10800000">
            <a:off x="11034259" y="1121626"/>
            <a:ext cx="301630" cy="3001289"/>
          </a:xfrm>
          <a:prstGeom prst="leftBrace">
            <a:avLst>
              <a:gd name="adj1" fmla="val 69911"/>
              <a:gd name="adj2" fmla="val 50000"/>
            </a:avLst>
          </a:prstGeom>
          <a:ln w="12700" cap="rnd">
            <a:solidFill>
              <a:schemeClr val="bg1">
                <a:lumMod val="65000"/>
              </a:schemeClr>
            </a:solidFill>
            <a:prstDash val="sysDash"/>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AutoShape 2">
            <a:extLst>
              <a:ext uri="{FF2B5EF4-FFF2-40B4-BE49-F238E27FC236}">
                <a16:creationId xmlns:a16="http://schemas.microsoft.com/office/drawing/2014/main" id="{B4980379-AE2B-414E-9456-4B5E037B71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6C52D84C-AD9D-8F4D-9592-3953EA0979A0}"/>
              </a:ext>
            </a:extLst>
          </p:cNvPr>
          <p:cNvPicPr>
            <a:picLocks noChangeAspect="1"/>
          </p:cNvPicPr>
          <p:nvPr/>
        </p:nvPicPr>
        <p:blipFill>
          <a:blip r:embed="rId4"/>
          <a:stretch>
            <a:fillRect/>
          </a:stretch>
        </p:blipFill>
        <p:spPr>
          <a:xfrm>
            <a:off x="7546381" y="1791895"/>
            <a:ext cx="3524424" cy="1765672"/>
          </a:xfrm>
          <a:prstGeom prst="rect">
            <a:avLst/>
          </a:prstGeom>
        </p:spPr>
      </p:pic>
      <p:sp>
        <p:nvSpPr>
          <p:cNvPr id="88" name="Rectangle 87">
            <a:extLst>
              <a:ext uri="{FF2B5EF4-FFF2-40B4-BE49-F238E27FC236}">
                <a16:creationId xmlns:a16="http://schemas.microsoft.com/office/drawing/2014/main" id="{6DCD2484-1390-7C43-AA48-CE1E39F4E1C4}"/>
              </a:ext>
            </a:extLst>
          </p:cNvPr>
          <p:cNvSpPr/>
          <p:nvPr/>
        </p:nvSpPr>
        <p:spPr>
          <a:xfrm>
            <a:off x="4670806" y="3732111"/>
            <a:ext cx="1905523" cy="184666"/>
          </a:xfrm>
          <a:prstGeom prst="rect">
            <a:avLst/>
          </a:prstGeom>
        </p:spPr>
        <p:txBody>
          <a:bodyPr wrap="square" lIns="0" tIns="0" rIns="0" bIns="0" anchor="ctr">
            <a:spAutoFit/>
          </a:bodyPr>
          <a:lstStyle/>
          <a:p>
            <a:pPr algn="ctr"/>
            <a:r>
              <a:rPr lang="en-US" sz="1200" dirty="0">
                <a:latin typeface="Century Gothic" panose="020B0502020202020204" pitchFamily="34" charset="0"/>
              </a:rPr>
              <a:t>REMOVED 1% SPARSITY</a:t>
            </a:r>
            <a:endParaRPr lang="en-IN" sz="1200" dirty="0">
              <a:latin typeface="Century Gothic" panose="020B0502020202020204" pitchFamily="34" charset="0"/>
            </a:endParaRPr>
          </a:p>
        </p:txBody>
      </p:sp>
    </p:spTree>
    <p:extLst>
      <p:ext uri="{BB962C8B-B14F-4D97-AF65-F5344CB8AC3E}">
        <p14:creationId xmlns:p14="http://schemas.microsoft.com/office/powerpoint/2010/main" val="2549078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20000" fill="hold"/>
                                        <p:tgtEl>
                                          <p:spTgt spid="28"/>
                                        </p:tgtEl>
                                        <p:attrNameLst>
                                          <p:attrName>r</p:attrName>
                                        </p:attrNameLst>
                                      </p:cBhvr>
                                    </p:animRot>
                                  </p:childTnLst>
                                </p:cTn>
                              </p:par>
                              <p:par>
                                <p:cTn id="7" presetID="8" presetClass="emph" presetSubtype="0" fill="hold" nodeType="withEffect">
                                  <p:stCondLst>
                                    <p:cond delay="0"/>
                                  </p:stCondLst>
                                  <p:childTnLst>
                                    <p:animRot by="21600000">
                                      <p:cBhvr>
                                        <p:cTn id="8" dur="120000" fill="hold"/>
                                        <p:tgtEl>
                                          <p:spTgt spid="56"/>
                                        </p:tgtEl>
                                        <p:attrNameLst>
                                          <p:attrName>r</p:attrName>
                                        </p:attrNameLst>
                                      </p:cBhvr>
                                    </p:animRot>
                                  </p:childTnLst>
                                </p:cTn>
                              </p:par>
                              <p:par>
                                <p:cTn id="9" presetID="14" presetClass="entr" presetSubtype="1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par>
                                <p:cTn id="12" presetID="14" presetClass="entr" presetSubtype="10" fill="hold" nodeType="with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randombar(horizontal)">
                                      <p:cBhvr>
                                        <p:cTn id="14" dur="500"/>
                                        <p:tgtEl>
                                          <p:spTgt spid="84"/>
                                        </p:tgtEl>
                                      </p:cBhvr>
                                    </p:animEffect>
                                  </p:childTnLst>
                                </p:cTn>
                              </p:par>
                              <p:par>
                                <p:cTn id="15" presetID="14" presetClass="entr" presetSubtype="1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randombar(horizontal)">
                                      <p:cBhvr>
                                        <p:cTn id="17" dur="500"/>
                                        <p:tgtEl>
                                          <p:spTgt spid="85"/>
                                        </p:tgtEl>
                                      </p:cBhvr>
                                    </p:animEffect>
                                  </p:childTnLst>
                                </p:cTn>
                              </p:par>
                              <p:par>
                                <p:cTn id="18" presetID="14"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randombar(horizontal)">
                                      <p:cBhvr>
                                        <p:cTn id="26" dur="500"/>
                                        <p:tgtEl>
                                          <p:spTgt spid="8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randombar(horizontal)">
                                      <p:cBhvr>
                                        <p:cTn id="29" dur="500"/>
                                        <p:tgtEl>
                                          <p:spTgt spid="87"/>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81"/>
                                        </p:tgtEl>
                                        <p:attrNameLst>
                                          <p:attrName>style.visibility</p:attrName>
                                        </p:attrNameLst>
                                      </p:cBhvr>
                                      <p:to>
                                        <p:strVal val="visible"/>
                                      </p:to>
                                    </p:set>
                                    <p:animEffect transition="in" filter="randombar(horizontal)">
                                      <p:cBhvr>
                                        <p:cTn id="32" dur="500"/>
                                        <p:tgtEl>
                                          <p:spTgt spid="18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80"/>
                                        </p:tgtEl>
                                        <p:attrNameLst>
                                          <p:attrName>style.visibility</p:attrName>
                                        </p:attrNameLst>
                                      </p:cBhvr>
                                      <p:to>
                                        <p:strVal val="visible"/>
                                      </p:to>
                                    </p:set>
                                    <p:animEffect transition="in" filter="randombar(horizontal)">
                                      <p:cBhvr>
                                        <p:cTn id="35" dur="500"/>
                                        <p:tgtEl>
                                          <p:spTgt spid="180"/>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79"/>
                                        </p:tgtEl>
                                        <p:attrNameLst>
                                          <p:attrName>style.visibility</p:attrName>
                                        </p:attrNameLst>
                                      </p:cBhvr>
                                      <p:to>
                                        <p:strVal val="visible"/>
                                      </p:to>
                                    </p:set>
                                    <p:animEffect transition="in" filter="randombar(horizontal)">
                                      <p:cBhvr>
                                        <p:cTn id="38" dur="500"/>
                                        <p:tgtEl>
                                          <p:spTgt spid="179"/>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83"/>
                                        </p:tgtEl>
                                        <p:attrNameLst>
                                          <p:attrName>style.visibility</p:attrName>
                                        </p:attrNameLst>
                                      </p:cBhvr>
                                      <p:to>
                                        <p:strVal val="visible"/>
                                      </p:to>
                                    </p:set>
                                    <p:animEffect transition="in" filter="randombar(horizontal)">
                                      <p:cBhvr>
                                        <p:cTn id="41" dur="500"/>
                                        <p:tgtEl>
                                          <p:spTgt spid="183"/>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82"/>
                                        </p:tgtEl>
                                        <p:attrNameLst>
                                          <p:attrName>style.visibility</p:attrName>
                                        </p:attrNameLst>
                                      </p:cBhvr>
                                      <p:to>
                                        <p:strVal val="visible"/>
                                      </p:to>
                                    </p:set>
                                    <p:animEffect transition="in" filter="randombar(horizontal)">
                                      <p:cBhvr>
                                        <p:cTn id="44" dur="500"/>
                                        <p:tgtEl>
                                          <p:spTgt spid="18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84"/>
                                        </p:tgtEl>
                                        <p:attrNameLst>
                                          <p:attrName>style.visibility</p:attrName>
                                        </p:attrNameLst>
                                      </p:cBhvr>
                                      <p:to>
                                        <p:strVal val="visible"/>
                                      </p:to>
                                    </p:set>
                                    <p:animEffect transition="in" filter="randombar(horizontal)">
                                      <p:cBhvr>
                                        <p:cTn id="47"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0" grpId="0" animBg="1"/>
      <p:bldP spid="181" grpId="0" animBg="1"/>
      <p:bldP spid="182" grpId="0" animBg="1"/>
      <p:bldP spid="183" grpId="0" animBg="1"/>
      <p:bldP spid="184" grpId="0" animBg="1"/>
      <p:bldP spid="86" grpId="0"/>
      <p:bldP spid="87" grpId="0" animBg="1"/>
      <p:bldP spid="88" grpId="0"/>
    </p:bldLst>
  </p:timing>
</p:sld>
</file>

<file path=ppt/theme/theme1.xml><?xml version="1.0" encoding="utf-8"?>
<a:theme xmlns:a="http://schemas.openxmlformats.org/drawingml/2006/main" name="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ustom 7">
      <a:dk1>
        <a:srgbClr val="000000"/>
      </a:dk1>
      <a:lt1>
        <a:srgbClr val="FFFFFF"/>
      </a:lt1>
      <a:dk2>
        <a:srgbClr val="005250"/>
      </a:dk2>
      <a:lt2>
        <a:srgbClr val="E5DEDB"/>
      </a:lt2>
      <a:accent1>
        <a:srgbClr val="00A29C"/>
      </a:accent1>
      <a:accent2>
        <a:srgbClr val="1BC1B7"/>
      </a:accent2>
      <a:accent3>
        <a:srgbClr val="08E8DE"/>
      </a:accent3>
      <a:accent4>
        <a:srgbClr val="248FDB"/>
      </a:accent4>
      <a:accent5>
        <a:srgbClr val="00CED1"/>
      </a:accent5>
      <a:accent6>
        <a:srgbClr val="1F7EBF"/>
      </a:accent6>
      <a:hlink>
        <a:srgbClr val="008080"/>
      </a:hlink>
      <a:folHlink>
        <a:srgbClr val="00B0A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L3">
      <a:dk1>
        <a:sysClr val="windowText" lastClr="000000"/>
      </a:dk1>
      <a:lt1>
        <a:sysClr val="window" lastClr="FFFFFF"/>
      </a:lt1>
      <a:dk2>
        <a:srgbClr val="000000"/>
      </a:dk2>
      <a:lt2>
        <a:srgbClr val="FFFFFF"/>
      </a:lt2>
      <a:accent1>
        <a:srgbClr val="3A0CA3"/>
      </a:accent1>
      <a:accent2>
        <a:srgbClr val="3F37C9"/>
      </a:accent2>
      <a:accent3>
        <a:srgbClr val="4361EE"/>
      </a:accent3>
      <a:accent4>
        <a:srgbClr val="4895EF"/>
      </a:accent4>
      <a:accent5>
        <a:srgbClr val="4CC9F0"/>
      </a:accent5>
      <a:accent6>
        <a:srgbClr val="70D5F4"/>
      </a:accent6>
      <a:hlink>
        <a:srgbClr val="0563C1"/>
      </a:hlink>
      <a:folHlink>
        <a:srgbClr val="954F72"/>
      </a:folHlink>
    </a:clrScheme>
    <a:fontScheme name="Laborer">
      <a:majorFont>
        <a:latin typeface="Poppi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17578</TotalTime>
  <Words>3471</Words>
  <Application>Microsoft Macintosh PowerPoint</Application>
  <PresentationFormat>Widescreen</PresentationFormat>
  <Paragraphs>444</Paragraphs>
  <Slides>35</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35</vt:i4>
      </vt:variant>
    </vt:vector>
  </HeadingPairs>
  <TitlesOfParts>
    <vt:vector size="45" baseType="lpstr">
      <vt:lpstr>Arial</vt:lpstr>
      <vt:lpstr>Calibri</vt:lpstr>
      <vt:lpstr>Calibri Light</vt:lpstr>
      <vt:lpstr>Century Gothic</vt:lpstr>
      <vt:lpstr>Open Sans</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Development</dc:title>
  <dc:subject>Product Development</dc:subject>
  <dc:creator>You Exec (https://youexec.com/resources)</dc:creator>
  <cp:keywords>You Exec (https:/youexec.com/resources)</cp:keywords>
  <dc:description>You Exec (https://youexec.com/resources)</dc:description>
  <cp:lastModifiedBy>Archana Subramoney</cp:lastModifiedBy>
  <cp:revision>2426</cp:revision>
  <dcterms:created xsi:type="dcterms:W3CDTF">2019-03-13T04:12:07Z</dcterms:created>
  <dcterms:modified xsi:type="dcterms:W3CDTF">2021-10-24T08:45:05Z</dcterms:modified>
  <cp:category>You Exec (https://youexec.com/resources)</cp:category>
</cp:coreProperties>
</file>